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1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CCA1-CAE3-0670-40D6-029EF9F96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B2F95-DF42-5BA3-178C-66CC597D6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850FC-BB37-7DB0-D5EB-D4EBCF7F722B}"/>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5" name="Footer Placeholder 4">
            <a:extLst>
              <a:ext uri="{FF2B5EF4-FFF2-40B4-BE49-F238E27FC236}">
                <a16:creationId xmlns:a16="http://schemas.microsoft.com/office/drawing/2014/main" id="{35C62398-A31C-DAD3-B0F9-82D7A49E7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242DC3-8970-A0BF-46C5-607C595519CD}"/>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4016349999"/>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ABA7-F695-94C6-BF72-C67DC1F9B3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5546F2-6889-1AE1-396D-67C2B6096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1FB46-682A-B58A-B73B-85D06A4307E4}"/>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5" name="Footer Placeholder 4">
            <a:extLst>
              <a:ext uri="{FF2B5EF4-FFF2-40B4-BE49-F238E27FC236}">
                <a16:creationId xmlns:a16="http://schemas.microsoft.com/office/drawing/2014/main" id="{58DDFFB5-99AF-AC62-DF64-18DCB3084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D7622-1E95-7075-98BA-641187C021BD}"/>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840427596"/>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53BE8-2674-16CC-78E6-864A739B87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0D1EFC-977B-13C4-FFC6-1AA463D037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10FF2-7548-D5E0-4758-CFCDF2024B0C}"/>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5" name="Footer Placeholder 4">
            <a:extLst>
              <a:ext uri="{FF2B5EF4-FFF2-40B4-BE49-F238E27FC236}">
                <a16:creationId xmlns:a16="http://schemas.microsoft.com/office/drawing/2014/main" id="{0174240A-D71D-7021-623F-C2DA45FDB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3E31B-91B6-8F82-D520-F031E9EE9309}"/>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3512708266"/>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C94E-E273-FBED-EE7E-1925467773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9805B5-A5B7-71E8-D8DB-CB3E8AFB2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E2A3D-5F97-864B-09CB-78E28090604E}"/>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5" name="Footer Placeholder 4">
            <a:extLst>
              <a:ext uri="{FF2B5EF4-FFF2-40B4-BE49-F238E27FC236}">
                <a16:creationId xmlns:a16="http://schemas.microsoft.com/office/drawing/2014/main" id="{5E6A2A89-E8A4-B496-29FA-374245827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A0D95-6B4C-044D-9FC9-5D68848CBB93}"/>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769607277"/>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6286-74E8-77AD-BF8F-FB3681645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252CE-6DFD-5C78-3ED5-1B93D4C0A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3FCAB-9461-8B22-0CED-CBAF4B80EE43}"/>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5" name="Footer Placeholder 4">
            <a:extLst>
              <a:ext uri="{FF2B5EF4-FFF2-40B4-BE49-F238E27FC236}">
                <a16:creationId xmlns:a16="http://schemas.microsoft.com/office/drawing/2014/main" id="{BD9D2E60-4D84-6050-D02E-818AAE5A2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142ED-54AC-2084-9930-D65EBEFE271F}"/>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552905530"/>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0D58-F21B-889B-0B36-67A4EE7373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FA2151-2A41-A332-1DDB-B6917A5F4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656038-17E9-7026-936B-BC79E4DBD7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2CC5F6-9CC5-D1E6-B5FD-EE83AB367C4A}"/>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6" name="Footer Placeholder 5">
            <a:extLst>
              <a:ext uri="{FF2B5EF4-FFF2-40B4-BE49-F238E27FC236}">
                <a16:creationId xmlns:a16="http://schemas.microsoft.com/office/drawing/2014/main" id="{803B9649-ECEC-5005-2FDE-1A98391D2C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084A55-071F-2873-CA5F-365D182529EB}"/>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1414644129"/>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3F09-A2BC-CD2B-A8F3-7EE852F6FA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180BC-4724-A96A-13E0-8079149A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8DE31-981A-1899-68DA-7A0480CA7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09BEA1-14F5-7F02-05C8-42409FFDE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13D58-A25C-6F2A-2E94-4891A4F6A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FE5598-B407-7EF2-2152-67409AA7BEF8}"/>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8" name="Footer Placeholder 7">
            <a:extLst>
              <a:ext uri="{FF2B5EF4-FFF2-40B4-BE49-F238E27FC236}">
                <a16:creationId xmlns:a16="http://schemas.microsoft.com/office/drawing/2014/main" id="{C279BDDD-F72A-A703-BB6D-1F246E5A67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BA5B7-7D37-83BD-E228-A6EB657ED2C2}"/>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1559562872"/>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31B8-FA4D-1C71-3B2B-657CF8BFA3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C629C2-419E-96EE-CA8C-D03C93F9A42E}"/>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4" name="Footer Placeholder 3">
            <a:extLst>
              <a:ext uri="{FF2B5EF4-FFF2-40B4-BE49-F238E27FC236}">
                <a16:creationId xmlns:a16="http://schemas.microsoft.com/office/drawing/2014/main" id="{63ABB0F3-AB26-90CA-B704-C9269DD7E4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CA4A4A-0207-B240-749F-4C27F9E50BD7}"/>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457884292"/>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D3AFF-85C3-E0D8-356A-A088F6323F26}"/>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3" name="Footer Placeholder 2">
            <a:extLst>
              <a:ext uri="{FF2B5EF4-FFF2-40B4-BE49-F238E27FC236}">
                <a16:creationId xmlns:a16="http://schemas.microsoft.com/office/drawing/2014/main" id="{44E2BE90-4CF7-7598-A300-1005278AA4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19AA7B-ABF1-8D09-557D-DC842433CDB0}"/>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1756446569"/>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BD3C-7429-8EC1-0D5F-1B6D5AFF2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C960A5-E5D1-72EC-FD8B-BEBD7C18EF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977C54-0D62-4810-E86F-94EAD2408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42A88-67AB-F499-5940-FC0697F37DEB}"/>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6" name="Footer Placeholder 5">
            <a:extLst>
              <a:ext uri="{FF2B5EF4-FFF2-40B4-BE49-F238E27FC236}">
                <a16:creationId xmlns:a16="http://schemas.microsoft.com/office/drawing/2014/main" id="{8E06FC27-4CD3-10A8-4A68-6BE3BA429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F990D-1129-5938-E692-B0B9BCBD0E73}"/>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3721812498"/>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DC4D-B27A-77D4-DDE7-D54E3546F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8FEDD3-28CF-5E24-ECDF-4A312DD96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5B2B17-6D5C-99D5-DA1D-CAB1679B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7AF46-881A-DED0-D5DB-BB1938582BA2}"/>
              </a:ext>
            </a:extLst>
          </p:cNvPr>
          <p:cNvSpPr>
            <a:spLocks noGrp="1"/>
          </p:cNvSpPr>
          <p:nvPr>
            <p:ph type="dt" sz="half" idx="10"/>
          </p:nvPr>
        </p:nvSpPr>
        <p:spPr/>
        <p:txBody>
          <a:bodyPr/>
          <a:lstStyle/>
          <a:p>
            <a:fld id="{A638DBBE-ACCD-40CB-AA38-8C718568C5A9}" type="datetimeFigureOut">
              <a:rPr lang="en-IN" smtClean="0"/>
              <a:t>28-01-2023</a:t>
            </a:fld>
            <a:endParaRPr lang="en-IN"/>
          </a:p>
        </p:txBody>
      </p:sp>
      <p:sp>
        <p:nvSpPr>
          <p:cNvPr id="6" name="Footer Placeholder 5">
            <a:extLst>
              <a:ext uri="{FF2B5EF4-FFF2-40B4-BE49-F238E27FC236}">
                <a16:creationId xmlns:a16="http://schemas.microsoft.com/office/drawing/2014/main" id="{D175A60C-11F5-BB7E-C60D-AA14BCA59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71E5F-2B65-29A8-8F94-319B8DA195F2}"/>
              </a:ext>
            </a:extLst>
          </p:cNvPr>
          <p:cNvSpPr>
            <a:spLocks noGrp="1"/>
          </p:cNvSpPr>
          <p:nvPr>
            <p:ph type="sldNum" sz="quarter" idx="12"/>
          </p:nvPr>
        </p:nvSpPr>
        <p:spPr/>
        <p:txBody>
          <a:bodyPr/>
          <a:lstStyle/>
          <a:p>
            <a:fld id="{27217AAA-A58E-4A07-9B14-24FF2299D6C8}" type="slidenum">
              <a:rPr lang="en-IN" smtClean="0"/>
              <a:t>‹#›</a:t>
            </a:fld>
            <a:endParaRPr lang="en-IN"/>
          </a:p>
        </p:txBody>
      </p:sp>
    </p:spTree>
    <p:extLst>
      <p:ext uri="{BB962C8B-B14F-4D97-AF65-F5344CB8AC3E}">
        <p14:creationId xmlns:p14="http://schemas.microsoft.com/office/powerpoint/2010/main" val="3096202377"/>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EE83E-B5BB-2082-5855-9E631F1CD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DC2F1-8428-DB69-54B9-B301476B0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E50BB-01E5-0787-DE06-5EEAF4526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8DBBE-ACCD-40CB-AA38-8C718568C5A9}" type="datetimeFigureOut">
              <a:rPr lang="en-IN" smtClean="0"/>
              <a:t>28-01-2023</a:t>
            </a:fld>
            <a:endParaRPr lang="en-IN"/>
          </a:p>
        </p:txBody>
      </p:sp>
      <p:sp>
        <p:nvSpPr>
          <p:cNvPr id="5" name="Footer Placeholder 4">
            <a:extLst>
              <a:ext uri="{FF2B5EF4-FFF2-40B4-BE49-F238E27FC236}">
                <a16:creationId xmlns:a16="http://schemas.microsoft.com/office/drawing/2014/main" id="{AC181488-6ACF-4152-5007-B47F617A3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A3383-DA30-B5B0-F92F-65060702A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17AAA-A58E-4A07-9B14-24FF2299D6C8}" type="slidenum">
              <a:rPr lang="en-IN" smtClean="0"/>
              <a:t>‹#›</a:t>
            </a:fld>
            <a:endParaRPr lang="en-IN"/>
          </a:p>
        </p:txBody>
      </p:sp>
    </p:spTree>
    <p:extLst>
      <p:ext uri="{BB962C8B-B14F-4D97-AF65-F5344CB8AC3E}">
        <p14:creationId xmlns:p14="http://schemas.microsoft.com/office/powerpoint/2010/main" val="18631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django-project-mvt-structure/" TargetMode="External"/><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hyperlink" Target="https://www.geeksforgeeks.org/django-request-and-response-cycle-httprequest-and-httpresponse-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E4AA3-477C-8EA0-A70A-8A2EA24231FA}"/>
              </a:ext>
            </a:extLst>
          </p:cNvPr>
          <p:cNvPicPr>
            <a:picLocks noChangeAspect="1"/>
          </p:cNvPicPr>
          <p:nvPr/>
        </p:nvPicPr>
        <p:blipFill rotWithShape="1">
          <a:blip r:embed="rId2">
            <a:extLst>
              <a:ext uri="{28A0092B-C50C-407E-A947-70E740481C1C}">
                <a14:useLocalDpi xmlns:a14="http://schemas.microsoft.com/office/drawing/2010/main" val="0"/>
              </a:ext>
            </a:extLst>
          </a:blip>
          <a:srcRect l="920" t="15898" r="17291" b="9384"/>
          <a:stretch/>
        </p:blipFill>
        <p:spPr>
          <a:xfrm>
            <a:off x="33087" y="-56861"/>
            <a:ext cx="12192205" cy="6785932"/>
          </a:xfrm>
          <a:prstGeom prst="rect">
            <a:avLst/>
          </a:prstGeom>
        </p:spPr>
      </p:pic>
      <p:sp>
        <p:nvSpPr>
          <p:cNvPr id="2" name="TextBox 1">
            <a:extLst>
              <a:ext uri="{FF2B5EF4-FFF2-40B4-BE49-F238E27FC236}">
                <a16:creationId xmlns:a16="http://schemas.microsoft.com/office/drawing/2014/main" id="{343374C9-BB3C-3A3F-728A-7D7229BEA23C}"/>
              </a:ext>
            </a:extLst>
          </p:cNvPr>
          <p:cNvSpPr txBox="1"/>
          <p:nvPr/>
        </p:nvSpPr>
        <p:spPr>
          <a:xfrm>
            <a:off x="2752932" y="846779"/>
            <a:ext cx="8266923"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Name= Atul Maurya.</a:t>
            </a:r>
          </a:p>
          <a:p>
            <a:r>
              <a:rPr lang="en-IN" sz="2800" dirty="0">
                <a:latin typeface="Times New Roman" panose="02020603050405020304" pitchFamily="18" charset="0"/>
                <a:cs typeface="Times New Roman" panose="02020603050405020304" pitchFamily="18" charset="0"/>
              </a:rPr>
              <a:t>Class = </a:t>
            </a:r>
            <a:r>
              <a:rPr lang="en-IN" sz="2800" dirty="0" err="1">
                <a:latin typeface="Times New Roman" panose="02020603050405020304" pitchFamily="18" charset="0"/>
                <a:cs typeface="Times New Roman" panose="02020603050405020304" pitchFamily="18" charset="0"/>
              </a:rPr>
              <a:t>Btech</a:t>
            </a:r>
            <a:r>
              <a:rPr lang="en-IN" sz="2800" dirty="0">
                <a:latin typeface="Times New Roman" panose="02020603050405020304" pitchFamily="18" charset="0"/>
                <a:cs typeface="Times New Roman" panose="02020603050405020304" pitchFamily="18" charset="0"/>
              </a:rPr>
              <a:t> (CSE)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Section = “N”</a:t>
            </a:r>
          </a:p>
          <a:p>
            <a:r>
              <a:rPr lang="en-IN" sz="2800" dirty="0">
                <a:latin typeface="Times New Roman" panose="02020603050405020304" pitchFamily="18" charset="0"/>
                <a:cs typeface="Times New Roman" panose="02020603050405020304" pitchFamily="18" charset="0"/>
              </a:rPr>
              <a:t>Class Roll no: = 21</a:t>
            </a:r>
          </a:p>
          <a:p>
            <a:r>
              <a:rPr lang="en-IN" sz="2800" dirty="0">
                <a:latin typeface="Times New Roman" panose="02020603050405020304" pitchFamily="18" charset="0"/>
                <a:cs typeface="Times New Roman" panose="02020603050405020304" pitchFamily="18" charset="0"/>
              </a:rPr>
              <a:t>University Roll no: =2118371</a:t>
            </a:r>
          </a:p>
          <a:p>
            <a:r>
              <a:rPr lang="en-IN" sz="2800" dirty="0">
                <a:latin typeface="Times New Roman" panose="02020603050405020304" pitchFamily="18" charset="0"/>
                <a:cs typeface="Times New Roman" panose="02020603050405020304" pitchFamily="18" charset="0"/>
              </a:rPr>
              <a:t>Sem : =3rd ( 2nd  year)</a:t>
            </a:r>
          </a:p>
          <a:p>
            <a:r>
              <a:rPr lang="en-IN" sz="2800" dirty="0">
                <a:latin typeface="Times New Roman" panose="02020603050405020304" pitchFamily="18" charset="0"/>
                <a:cs typeface="Times New Roman" panose="02020603050405020304" pitchFamily="18" charset="0"/>
              </a:rPr>
              <a:t>Student Id := 21011849</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590308"/>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jango-views">
            <a:extLst>
              <a:ext uri="{FF2B5EF4-FFF2-40B4-BE49-F238E27FC236}">
                <a16:creationId xmlns:a16="http://schemas.microsoft.com/office/drawing/2014/main" id="{FD9195DC-2B52-C7A2-D9CB-CAA85BA378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34560" cy="4734560"/>
          </a:xfrm>
          <a:prstGeom prst="rect">
            <a:avLst/>
          </a:prstGeom>
          <a:noFill/>
          <a:ln>
            <a:noFill/>
          </a:ln>
        </p:spPr>
      </p:pic>
      <p:sp>
        <p:nvSpPr>
          <p:cNvPr id="9" name="TextBox 8">
            <a:extLst>
              <a:ext uri="{FF2B5EF4-FFF2-40B4-BE49-F238E27FC236}">
                <a16:creationId xmlns:a16="http://schemas.microsoft.com/office/drawing/2014/main" id="{77005CAA-495E-532A-DB34-AAC801CFB173}"/>
              </a:ext>
            </a:extLst>
          </p:cNvPr>
          <p:cNvSpPr txBox="1"/>
          <p:nvPr/>
        </p:nvSpPr>
        <p:spPr>
          <a:xfrm>
            <a:off x="5712543" y="933101"/>
            <a:ext cx="6096000" cy="53290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Views:-</a:t>
            </a:r>
          </a:p>
        </p:txBody>
      </p:sp>
      <p:sp>
        <p:nvSpPr>
          <p:cNvPr id="11" name="TextBox 10">
            <a:extLst>
              <a:ext uri="{FF2B5EF4-FFF2-40B4-BE49-F238E27FC236}">
                <a16:creationId xmlns:a16="http://schemas.microsoft.com/office/drawing/2014/main" id="{CCA2F44A-B9A2-E84A-0265-8003E7377B70}"/>
              </a:ext>
            </a:extLst>
          </p:cNvPr>
          <p:cNvSpPr txBox="1"/>
          <p:nvPr/>
        </p:nvSpPr>
        <p:spPr>
          <a:xfrm>
            <a:off x="5545393" y="1103719"/>
            <a:ext cx="6096000" cy="1469826"/>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two type of Views:-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Function based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Class Based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A4381EF-063A-7517-A889-A4E538DDCA09}"/>
              </a:ext>
            </a:extLst>
          </p:cNvPr>
          <p:cNvSpPr txBox="1"/>
          <p:nvPr/>
        </p:nvSpPr>
        <p:spPr>
          <a:xfrm>
            <a:off x="5348748" y="2744163"/>
            <a:ext cx="6096000" cy="1200329"/>
          </a:xfrm>
          <a:prstGeom prst="rect">
            <a:avLst/>
          </a:prstGeom>
          <a:noFill/>
        </p:spPr>
        <p:txBody>
          <a:bodyPr wrap="square">
            <a:spAutoFit/>
          </a:bodyPr>
          <a:lstStyle/>
          <a:p>
            <a:pPr fontAlgn="base"/>
            <a:r>
              <a:rPr lang="en-IN" sz="1800" spc="10" dirty="0">
                <a:solidFill>
                  <a:srgbClr val="273239"/>
                </a:solidFill>
                <a:effectLst/>
                <a:latin typeface="Arial" panose="020B0604020202020204" pitchFamily="34" charset="0"/>
                <a:ea typeface="Times New Roman" panose="02020603050405020304" pitchFamily="18" charset="0"/>
              </a:rPr>
              <a:t>Django Views are one of the vital participants of </a:t>
            </a:r>
            <a:r>
              <a:rPr lang="en-IN" sz="1800" u="none" strike="noStrike" spc="10" dirty="0">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M</a:t>
            </a:r>
            <a:r>
              <a:rPr lang="en-IN" sz="1800" b="1" u="none" strike="noStrike" spc="10" dirty="0">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V</a:t>
            </a:r>
            <a:r>
              <a:rPr lang="en-IN" sz="1800" u="none" strike="noStrike" spc="10" dirty="0">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T</a:t>
            </a:r>
            <a:r>
              <a:rPr lang="en-IN" sz="1800" u="none" strike="noStrike" spc="10" dirty="0">
                <a:solidFill>
                  <a:srgbClr val="0563C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1800" u="none" strike="noStrike" spc="10" dirty="0">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Structure of Django</a:t>
            </a:r>
            <a:r>
              <a:rPr lang="en-IN" sz="1800" spc="10" dirty="0">
                <a:solidFill>
                  <a:srgbClr val="000000"/>
                </a:solidFill>
                <a:effectLst/>
                <a:latin typeface="Arial" panose="020B0604020202020204" pitchFamily="34" charset="0"/>
                <a:ea typeface="Times New Roman" panose="02020603050405020304" pitchFamily="18" charset="0"/>
              </a:rPr>
              <a:t>.</a:t>
            </a:r>
            <a:r>
              <a:rPr lang="en-IN" sz="1800" spc="10" dirty="0">
                <a:solidFill>
                  <a:srgbClr val="273239"/>
                </a:solidFill>
                <a:effectLst/>
                <a:latin typeface="Arial" panose="020B0604020202020204" pitchFamily="34" charset="0"/>
                <a:ea typeface="Times New Roman" panose="02020603050405020304" pitchFamily="18" charset="0"/>
              </a:rPr>
              <a:t> As per Django Documentation, A view function is a Python function that takes a </a:t>
            </a:r>
            <a:r>
              <a:rPr lang="en-IN" sz="1800" u="sng" strike="noStrike" spc="10" dirty="0">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Web request and returns a Web response</a:t>
            </a:r>
            <a:r>
              <a:rPr lang="en-IN" sz="1800" u="sng" spc="10" dirty="0">
                <a:effectLst/>
                <a:latin typeface="Arial" panose="020B0604020202020204" pitchFamily="34" charset="0"/>
                <a:ea typeface="Times New Roman" panose="02020603050405020304" pitchFamily="18" charset="0"/>
              </a:rPr>
              <a:t>. </a:t>
            </a:r>
            <a:endParaRPr lang="en-IN" sz="1600" u="sng"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78A09412-3260-443B-D152-60996962E7DE}"/>
              </a:ext>
            </a:extLst>
          </p:cNvPr>
          <p:cNvSpPr txBox="1"/>
          <p:nvPr/>
        </p:nvSpPr>
        <p:spPr>
          <a:xfrm>
            <a:off x="5171768" y="4553952"/>
            <a:ext cx="6096000" cy="1200329"/>
          </a:xfrm>
          <a:prstGeom prst="rect">
            <a:avLst/>
          </a:prstGeom>
          <a:noFill/>
        </p:spPr>
        <p:txBody>
          <a:bodyPr wrap="square">
            <a:spAutoFit/>
          </a:bodyPr>
          <a:lstStyle/>
          <a:p>
            <a:pPr fontAlgn="base"/>
            <a:r>
              <a:rPr lang="en-IN" sz="1800" spc="10" dirty="0">
                <a:solidFill>
                  <a:srgbClr val="273239"/>
                </a:solidFill>
                <a:effectLst/>
                <a:latin typeface="Arial" panose="020B0604020202020204" pitchFamily="34" charset="0"/>
                <a:ea typeface="Times New Roman" panose="02020603050405020304" pitchFamily="18" charset="0"/>
              </a:rPr>
              <a:t>Django views are part of the user interface — they usually render the HTML/CSS/</a:t>
            </a:r>
            <a:r>
              <a:rPr lang="en-IN" sz="1800" spc="10" dirty="0" err="1">
                <a:solidFill>
                  <a:srgbClr val="273239"/>
                </a:solidFill>
                <a:effectLst/>
                <a:latin typeface="Arial" panose="020B0604020202020204" pitchFamily="34" charset="0"/>
                <a:ea typeface="Times New Roman" panose="02020603050405020304" pitchFamily="18" charset="0"/>
              </a:rPr>
              <a:t>Javascript</a:t>
            </a:r>
            <a:r>
              <a:rPr lang="en-IN" sz="1800" spc="10" dirty="0">
                <a:solidFill>
                  <a:srgbClr val="273239"/>
                </a:solidFill>
                <a:effectLst/>
                <a:latin typeface="Arial" panose="020B0604020202020204" pitchFamily="34" charset="0"/>
                <a:ea typeface="Times New Roman" panose="02020603050405020304" pitchFamily="18" charset="0"/>
              </a:rPr>
              <a:t> in your Template files into what you see in your browser when you render a web page.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5792343"/>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ink Aesthetic Background Powerpoint - Pink Templates For Powerpoint ...">
            <a:extLst>
              <a:ext uri="{FF2B5EF4-FFF2-40B4-BE49-F238E27FC236}">
                <a16:creationId xmlns:a16="http://schemas.microsoft.com/office/drawing/2014/main" id="{0D235EE6-0873-96B3-B2D8-E5F915794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68981" cy="7421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0BA906-95EF-5961-3614-686AB70C4B86}"/>
              </a:ext>
            </a:extLst>
          </p:cNvPr>
          <p:cNvSpPr txBox="1"/>
          <p:nvPr/>
        </p:nvSpPr>
        <p:spPr>
          <a:xfrm>
            <a:off x="4380271" y="1075669"/>
            <a:ext cx="6263148" cy="53290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Urls</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F7C74404-6B79-7DCD-3338-95DAB852F774}"/>
              </a:ext>
            </a:extLst>
          </p:cNvPr>
          <p:cNvSpPr txBox="1"/>
          <p:nvPr/>
        </p:nvSpPr>
        <p:spPr>
          <a:xfrm>
            <a:off x="4291780" y="2006908"/>
            <a:ext cx="6263148" cy="2308324"/>
          </a:xfrm>
          <a:prstGeom prst="rect">
            <a:avLst/>
          </a:prstGeom>
          <a:noFill/>
        </p:spPr>
        <p:txBody>
          <a:bodyPr wrap="square">
            <a:spAutoFit/>
          </a:bodyPr>
          <a:lstStyle/>
          <a:p>
            <a:r>
              <a:rPr lang="en-IN" sz="1800" spc="10" dirty="0">
                <a:solidFill>
                  <a:srgbClr val="273239"/>
                </a:solidFill>
                <a:effectLst/>
                <a:latin typeface="Arial" panose="020B0604020202020204" pitchFamily="34" charset="0"/>
                <a:ea typeface="Calibri" panose="020F0502020204030204" pitchFamily="34" charset="0"/>
              </a:rPr>
              <a:t>A Django template is a text document or a Python string marked-up using the Django template language. Django being a powerful Batteries included framework provides convenience to rendering data in a template. Django templates not only allow passing data from view to template, but also provides some limited features of programming such as variables, for loops, comments, extends, </a:t>
            </a:r>
            <a:r>
              <a:rPr lang="en-IN" sz="1800" spc="10" dirty="0" err="1">
                <a:solidFill>
                  <a:srgbClr val="273239"/>
                </a:solidFill>
                <a:effectLst/>
                <a:latin typeface="Arial" panose="020B0604020202020204" pitchFamily="34" charset="0"/>
                <a:ea typeface="Calibri" panose="020F0502020204030204" pitchFamily="34" charset="0"/>
              </a:rPr>
              <a:t>url</a:t>
            </a:r>
            <a:r>
              <a:rPr lang="en-IN" sz="1800" spc="10" dirty="0">
                <a:solidFill>
                  <a:srgbClr val="273239"/>
                </a:solidFill>
                <a:effectLst/>
                <a:latin typeface="Arial" panose="020B0604020202020204" pitchFamily="34" charset="0"/>
                <a:ea typeface="Calibri" panose="020F0502020204030204" pitchFamily="34" charset="0"/>
              </a:rPr>
              <a:t>, etc.</a:t>
            </a:r>
            <a:endParaRPr lang="en-IN" dirty="0"/>
          </a:p>
        </p:txBody>
      </p:sp>
      <p:sp>
        <p:nvSpPr>
          <p:cNvPr id="10" name="TextBox 9">
            <a:extLst>
              <a:ext uri="{FF2B5EF4-FFF2-40B4-BE49-F238E27FC236}">
                <a16:creationId xmlns:a16="http://schemas.microsoft.com/office/drawing/2014/main" id="{C2D88735-6660-3628-202C-7B6416EBE982}"/>
              </a:ext>
            </a:extLst>
          </p:cNvPr>
          <p:cNvSpPr txBox="1"/>
          <p:nvPr/>
        </p:nvSpPr>
        <p:spPr>
          <a:xfrm>
            <a:off x="4291780" y="4432930"/>
            <a:ext cx="6263148" cy="2308324"/>
          </a:xfrm>
          <a:prstGeom prst="rect">
            <a:avLst/>
          </a:prstGeom>
          <a:noFill/>
        </p:spPr>
        <p:txBody>
          <a:bodyPr wrap="square">
            <a:spAutoFit/>
          </a:bodyPr>
          <a:lstStyle/>
          <a:p>
            <a:r>
              <a:rPr lang="en-IN" sz="1800" spc="10" dirty="0">
                <a:solidFill>
                  <a:srgbClr val="273239"/>
                </a:solidFill>
                <a:effectLst/>
                <a:latin typeface="Arial" panose="020B0604020202020204" pitchFamily="34" charset="0"/>
                <a:ea typeface="Calibri" panose="020F0502020204030204" pitchFamily="34" charset="0"/>
              </a:rPr>
              <a:t>{% </a:t>
            </a:r>
            <a:r>
              <a:rPr lang="en-IN" sz="1800" spc="10" dirty="0" err="1">
                <a:solidFill>
                  <a:srgbClr val="273239"/>
                </a:solidFill>
                <a:effectLst/>
                <a:latin typeface="Arial" panose="020B0604020202020204" pitchFamily="34" charset="0"/>
                <a:ea typeface="Calibri" panose="020F0502020204030204" pitchFamily="34" charset="0"/>
              </a:rPr>
              <a:t>url</a:t>
            </a:r>
            <a:r>
              <a:rPr lang="en-IN" sz="1800" spc="10" dirty="0">
                <a:solidFill>
                  <a:srgbClr val="273239"/>
                </a:solidFill>
                <a:effectLst/>
                <a:latin typeface="Arial" panose="020B0604020202020204" pitchFamily="34" charset="0"/>
                <a:ea typeface="Calibri" panose="020F0502020204030204" pitchFamily="34" charset="0"/>
              </a:rPr>
              <a:t> 'some-</a:t>
            </a:r>
            <a:r>
              <a:rPr lang="en-IN" sz="1800" spc="10" dirty="0" err="1">
                <a:solidFill>
                  <a:srgbClr val="273239"/>
                </a:solidFill>
                <a:effectLst/>
                <a:latin typeface="Arial" panose="020B0604020202020204" pitchFamily="34" charset="0"/>
                <a:ea typeface="Calibri" panose="020F0502020204030204" pitchFamily="34" charset="0"/>
              </a:rPr>
              <a:t>url</a:t>
            </a:r>
            <a:r>
              <a:rPr lang="en-IN" sz="1800" spc="10" dirty="0">
                <a:solidFill>
                  <a:srgbClr val="273239"/>
                </a:solidFill>
                <a:effectLst/>
                <a:latin typeface="Arial" panose="020B0604020202020204" pitchFamily="34" charset="0"/>
                <a:ea typeface="Calibri" panose="020F0502020204030204" pitchFamily="34" charset="0"/>
              </a:rPr>
              <a:t>-name' v1 v2 %}</a:t>
            </a:r>
          </a:p>
          <a:p>
            <a:endParaRPr lang="en-IN" spc="10" dirty="0">
              <a:solidFill>
                <a:srgbClr val="273239"/>
              </a:solidFill>
              <a:latin typeface="Arial" panose="020B0604020202020204" pitchFamily="34" charset="0"/>
            </a:endParaRPr>
          </a:p>
          <a:p>
            <a:r>
              <a:rPr lang="en-US" dirty="0"/>
              <a:t>The first argument is a URL pattern name. It can be a quoted literal or any other context variable. Additional arguments are optional and should be space-separated values that will be used as arguments in the URL</a:t>
            </a:r>
            <a:endParaRPr lang="en-IN" spc="10" dirty="0">
              <a:solidFill>
                <a:srgbClr val="273239"/>
              </a:solidFill>
              <a:latin typeface="Arial" panose="020B0604020202020204" pitchFamily="34" charset="0"/>
            </a:endParaRPr>
          </a:p>
          <a:p>
            <a:endParaRPr lang="en-IN" spc="10" dirty="0">
              <a:solidFill>
                <a:srgbClr val="273239"/>
              </a:solidFill>
              <a:latin typeface="Arial" panose="020B0604020202020204" pitchFamily="34" charset="0"/>
            </a:endParaRPr>
          </a:p>
          <a:p>
            <a:r>
              <a:rPr lang="en-IN" dirty="0"/>
              <a:t>{% </a:t>
            </a:r>
            <a:r>
              <a:rPr lang="en-IN" dirty="0" err="1"/>
              <a:t>url</a:t>
            </a:r>
            <a:r>
              <a:rPr lang="en-IN" dirty="0"/>
              <a:t> 'template1' %}</a:t>
            </a:r>
          </a:p>
        </p:txBody>
      </p:sp>
    </p:spTree>
    <p:extLst>
      <p:ext uri="{BB962C8B-B14F-4D97-AF65-F5344CB8AC3E}">
        <p14:creationId xmlns:p14="http://schemas.microsoft.com/office/powerpoint/2010/main" val="3646931096"/>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ink Aesthetic Background Powerpoint - Pink Templates For Powerpoint ...">
            <a:extLst>
              <a:ext uri="{FF2B5EF4-FFF2-40B4-BE49-F238E27FC236}">
                <a16:creationId xmlns:a16="http://schemas.microsoft.com/office/drawing/2014/main" id="{BDEF09F0-9BE3-267D-1E11-624D1EF90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68981" cy="7421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DF4C5C-A589-F7FD-23B6-4BFD52799FEA}"/>
              </a:ext>
            </a:extLst>
          </p:cNvPr>
          <p:cNvSpPr txBox="1"/>
          <p:nvPr/>
        </p:nvSpPr>
        <p:spPr>
          <a:xfrm>
            <a:off x="3927987" y="773979"/>
            <a:ext cx="6263148" cy="523220"/>
          </a:xfrm>
          <a:prstGeom prst="rect">
            <a:avLst/>
          </a:prstGeom>
          <a:noFill/>
        </p:spPr>
        <p:txBody>
          <a:bodyPr wrap="square">
            <a:sp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Different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typesCommands</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p>
        </p:txBody>
      </p:sp>
      <p:sp>
        <p:nvSpPr>
          <p:cNvPr id="6" name="TextBox 5">
            <a:extLst>
              <a:ext uri="{FF2B5EF4-FFF2-40B4-BE49-F238E27FC236}">
                <a16:creationId xmlns:a16="http://schemas.microsoft.com/office/drawing/2014/main" id="{18DDBA18-573D-1290-AECA-92EE4E79191C}"/>
              </a:ext>
            </a:extLst>
          </p:cNvPr>
          <p:cNvSpPr txBox="1"/>
          <p:nvPr/>
        </p:nvSpPr>
        <p:spPr>
          <a:xfrm>
            <a:off x="3170903" y="1449855"/>
            <a:ext cx="6263148" cy="774186"/>
          </a:xfrm>
          <a:prstGeom prst="rect">
            <a:avLst/>
          </a:prstGeom>
          <a:noFill/>
        </p:spPr>
        <p:txBody>
          <a:bodyPr wrap="square">
            <a:spAutoFit/>
          </a:bodyPr>
          <a:lstStyle/>
          <a:p>
            <a:pPr marL="4572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Arial" panose="020B0604020202020204" pitchFamily="34" charset="0"/>
                <a:ea typeface="Times New Roman" panose="02020603050405020304" pitchFamily="18" charset="0"/>
              </a:rPr>
              <a:t>*  Install pip:-       </a:t>
            </a:r>
          </a:p>
          <a:p>
            <a:pPr marL="4572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pc="10" dirty="0">
                <a:solidFill>
                  <a:srgbClr val="273239"/>
                </a:solidFill>
                <a:latin typeface="Arial" panose="020B0604020202020204" pitchFamily="34" charset="0"/>
                <a:ea typeface="Times New Roman" panose="02020603050405020304" pitchFamily="18" charset="0"/>
                <a:cs typeface="Courier New" panose="02070309020205020404" pitchFamily="49" charset="0"/>
              </a:rPr>
              <a:t>		</a:t>
            </a:r>
            <a:r>
              <a:rPr lang="en-IN"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python -m pip install -U pip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FA0E758-32A7-006F-CA71-006D9EE2E5DF}"/>
              </a:ext>
            </a:extLst>
          </p:cNvPr>
          <p:cNvSpPr txBox="1"/>
          <p:nvPr/>
        </p:nvSpPr>
        <p:spPr>
          <a:xfrm>
            <a:off x="3052916" y="2204494"/>
            <a:ext cx="6263148" cy="774186"/>
          </a:xfrm>
          <a:prstGeom prst="rect">
            <a:avLst/>
          </a:prstGeom>
          <a:noFill/>
        </p:spPr>
        <p:txBody>
          <a:bodyPr wrap="square">
            <a:spAutoFit/>
          </a:bodyPr>
          <a:lstStyle/>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Arial" panose="020B0604020202020204" pitchFamily="34" charset="0"/>
                <a:ea typeface="Times New Roman" panose="02020603050405020304" pitchFamily="18" charset="0"/>
              </a:rPr>
              <a:t>* Install Django- </a:t>
            </a: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pip install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django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073D9FED-BFCB-C9D1-2B41-0AB44F80D551}"/>
              </a:ext>
            </a:extLst>
          </p:cNvPr>
          <p:cNvSpPr txBox="1"/>
          <p:nvPr/>
        </p:nvSpPr>
        <p:spPr>
          <a:xfrm>
            <a:off x="3052916" y="2978680"/>
            <a:ext cx="6263148" cy="774186"/>
          </a:xfrm>
          <a:prstGeom prst="rect">
            <a:avLst/>
          </a:prstGeom>
          <a:noFill/>
        </p:spPr>
        <p:txBody>
          <a:bodyPr wrap="square">
            <a:spAutoFit/>
          </a:bodyPr>
          <a:lstStyle/>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Start a project by following command-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django</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-admin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startproject</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Project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3102C59E-BC77-2A8D-D22A-360AE4CD9A2F}"/>
              </a:ext>
            </a:extLst>
          </p:cNvPr>
          <p:cNvSpPr txBox="1"/>
          <p:nvPr/>
        </p:nvSpPr>
        <p:spPr>
          <a:xfrm>
            <a:off x="3416711" y="3850903"/>
            <a:ext cx="6263148" cy="742704"/>
          </a:xfrm>
          <a:prstGeom prst="rect">
            <a:avLst/>
          </a:prstGeom>
          <a:noFill/>
        </p:spPr>
        <p:txBody>
          <a:bodyPr wrap="square">
            <a:spAutoFit/>
          </a:bodyPr>
          <a:lstStyle/>
          <a:p>
            <a:pPr lvl="0" fontAlgn="base">
              <a:lnSpc>
                <a:spcPct val="107000"/>
              </a:lnSpc>
              <a:spcAft>
                <a:spcPts val="800"/>
              </a:spcAft>
              <a:buSzPts val="1000"/>
              <a:tabLst>
                <a:tab pos="457200" algn="l"/>
              </a:tabLs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Change directory to Project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cd Project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3A040B15-7B03-65B5-6C25-7AC0D5EF7856}"/>
              </a:ext>
            </a:extLst>
          </p:cNvPr>
          <p:cNvSpPr txBox="1"/>
          <p:nvPr/>
        </p:nvSpPr>
        <p:spPr>
          <a:xfrm>
            <a:off x="3564193" y="4593607"/>
            <a:ext cx="6263148" cy="2804101"/>
          </a:xfrm>
          <a:prstGeom prst="rect">
            <a:avLst/>
          </a:prstGeom>
          <a:noFill/>
        </p:spPr>
        <p:txBody>
          <a:bodyPr wrap="square">
            <a:spAutoFit/>
          </a:bodyPr>
          <a:lstStyle/>
          <a:p>
            <a:r>
              <a:rPr lang="en-IN" sz="1800" spc="10" dirty="0">
                <a:solidFill>
                  <a:srgbClr val="273239"/>
                </a:solidFill>
                <a:effectLst/>
                <a:latin typeface="Arial" panose="020B0604020202020204" pitchFamily="34" charset="0"/>
                <a:ea typeface="Times New Roman" panose="02020603050405020304" pitchFamily="18" charset="0"/>
              </a:rPr>
              <a:t>* Start the server:-</a:t>
            </a:r>
          </a:p>
          <a:p>
            <a:r>
              <a:rPr lang="en-IN" spc="10" dirty="0">
                <a:solidFill>
                  <a:srgbClr val="273239"/>
                </a:solidFill>
                <a:latin typeface="Arial" panose="020B0604020202020204" pitchFamily="34" charset="0"/>
              </a:rPr>
              <a:t>	</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python manage.py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runserver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makemigrations</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Python manage.py </a:t>
            </a:r>
            <a:r>
              <a:rPr lang="en-IN" sz="18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makemigrations</a:t>
            </a:r>
            <a:endPar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07000"/>
              </a:lnSpc>
            </a:pPr>
            <a:endParaRPr lang="en-IN" spc="10" dirty="0">
              <a:solidFill>
                <a:srgbClr val="273239"/>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migrate:-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Python manage.py migrate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9168580"/>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anks For Your Attention Slide, Should One Have A Thank You Slide In ...">
            <a:extLst>
              <a:ext uri="{FF2B5EF4-FFF2-40B4-BE49-F238E27FC236}">
                <a16:creationId xmlns:a16="http://schemas.microsoft.com/office/drawing/2014/main" id="{B8C1ACFE-1A5A-ED5D-BD09-CFF780B2E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04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52971"/>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jango Python? Build your first program from scratch">
            <a:extLst>
              <a:ext uri="{FF2B5EF4-FFF2-40B4-BE49-F238E27FC236}">
                <a16:creationId xmlns:a16="http://schemas.microsoft.com/office/drawing/2014/main" id="{531D36C8-C88F-A5A6-32E2-A779B69B4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9574"/>
            <a:ext cx="121920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s Status - Apps on Google Play">
            <a:extLst>
              <a:ext uri="{FF2B5EF4-FFF2-40B4-BE49-F238E27FC236}">
                <a16:creationId xmlns:a16="http://schemas.microsoft.com/office/drawing/2014/main" id="{0FEF6CE9-F262-FD7E-B86F-9FC33B43FEA6}"/>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8658" y="127819"/>
            <a:ext cx="5289755" cy="25828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C6A511-584D-2873-825B-25A352C30011}"/>
              </a:ext>
            </a:extLst>
          </p:cNvPr>
          <p:cNvSpPr txBox="1"/>
          <p:nvPr/>
        </p:nvSpPr>
        <p:spPr>
          <a:xfrm>
            <a:off x="511277" y="3982065"/>
            <a:ext cx="3087329" cy="923330"/>
          </a:xfrm>
          <a:prstGeom prst="rect">
            <a:avLst/>
          </a:prstGeom>
          <a:noFill/>
        </p:spPr>
        <p:txBody>
          <a:bodyPr wrap="square" rtlCol="0">
            <a:spAutoFit/>
          </a:bodyPr>
          <a:lstStyle/>
          <a:p>
            <a:r>
              <a:rPr lang="en-IN" sz="5400" b="1" dirty="0"/>
              <a:t>USING-&gt;</a:t>
            </a:r>
          </a:p>
        </p:txBody>
      </p:sp>
      <p:pic>
        <p:nvPicPr>
          <p:cNvPr id="1030" name="Picture 6" descr="100+ School Bus Pictures | Download Free Images on Unsplash">
            <a:extLst>
              <a:ext uri="{FF2B5EF4-FFF2-40B4-BE49-F238E27FC236}">
                <a16:creationId xmlns:a16="http://schemas.microsoft.com/office/drawing/2014/main" id="{04BD4535-FB4C-7474-5FF7-B65EA5A74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4913" y="28689"/>
            <a:ext cx="4347087" cy="2898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897393"/>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066AC8-B1D7-F8D0-4DC3-3FF2CD6FA246}"/>
              </a:ext>
            </a:extLst>
          </p:cNvPr>
          <p:cNvPicPr>
            <a:picLocks noChangeAspect="1"/>
          </p:cNvPicPr>
          <p:nvPr/>
        </p:nvPicPr>
        <p:blipFill rotWithShape="1">
          <a:blip r:embed="rId2">
            <a:extLst>
              <a:ext uri="{28A0092B-C50C-407E-A947-70E740481C1C}">
                <a14:useLocalDpi xmlns:a14="http://schemas.microsoft.com/office/drawing/2010/main" val="0"/>
              </a:ext>
            </a:extLst>
          </a:blip>
          <a:srcRect l="920" t="15898" r="17291" b="9384"/>
          <a:stretch/>
        </p:blipFill>
        <p:spPr>
          <a:xfrm>
            <a:off x="33087" y="-56861"/>
            <a:ext cx="12192205" cy="6785932"/>
          </a:xfrm>
          <a:prstGeom prst="rect">
            <a:avLst/>
          </a:prstGeom>
        </p:spPr>
      </p:pic>
      <p:sp>
        <p:nvSpPr>
          <p:cNvPr id="5" name="TextBox 4">
            <a:extLst>
              <a:ext uri="{FF2B5EF4-FFF2-40B4-BE49-F238E27FC236}">
                <a16:creationId xmlns:a16="http://schemas.microsoft.com/office/drawing/2014/main" id="{831B357E-F6B2-E6AD-D4B9-DC8FD02F2C0C}"/>
              </a:ext>
            </a:extLst>
          </p:cNvPr>
          <p:cNvSpPr txBox="1"/>
          <p:nvPr/>
        </p:nvSpPr>
        <p:spPr>
          <a:xfrm>
            <a:off x="1629435" y="447593"/>
            <a:ext cx="3758642" cy="707886"/>
          </a:xfrm>
          <a:prstGeom prst="rect">
            <a:avLst/>
          </a:prstGeom>
          <a:noFill/>
        </p:spPr>
        <p:txBody>
          <a:bodyPr wrap="square">
            <a:spAutoFit/>
          </a:bodyPr>
          <a:lstStyle/>
          <a:p>
            <a:r>
              <a:rPr lang="en-IN" sz="4000"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a:t>
            </a:r>
            <a:endParaRPr lang="en-IN" sz="4000" dirty="0"/>
          </a:p>
        </p:txBody>
      </p:sp>
      <p:sp>
        <p:nvSpPr>
          <p:cNvPr id="6" name="TextBox 5">
            <a:extLst>
              <a:ext uri="{FF2B5EF4-FFF2-40B4-BE49-F238E27FC236}">
                <a16:creationId xmlns:a16="http://schemas.microsoft.com/office/drawing/2014/main" id="{89FD25E8-3FA5-7E9E-BE72-C1B5D62E54AD}"/>
              </a:ext>
            </a:extLst>
          </p:cNvPr>
          <p:cNvSpPr txBox="1"/>
          <p:nvPr/>
        </p:nvSpPr>
        <p:spPr>
          <a:xfrm>
            <a:off x="1629435" y="1386312"/>
            <a:ext cx="9026013" cy="2804101"/>
          </a:xfrm>
          <a:prstGeom prst="rect">
            <a:avLst/>
          </a:prstGeom>
          <a:noFill/>
        </p:spPr>
        <p:txBody>
          <a:bodyPr wrap="square" rtlCol="0">
            <a:spAutoFit/>
          </a:bodyPr>
          <a:lstStyle/>
          <a:p>
            <a:pPr marL="285750" indent="-285750">
              <a:buFont typeface="Arial" panose="020B0604020202020204" pitchFamily="34" charset="0"/>
              <a:buChar char="•"/>
            </a:pPr>
            <a:r>
              <a:rPr lang="en-IN" dirty="0"/>
              <a:t>What is the Concept of Bus Status?</a:t>
            </a:r>
          </a:p>
          <a:p>
            <a:pPr marL="285750" indent="-285750">
              <a:buFont typeface="Arial" panose="020B0604020202020204" pitchFamily="34" charset="0"/>
              <a:buChar char="•"/>
            </a:pPr>
            <a:r>
              <a:rPr lang="en-IN" dirty="0"/>
              <a:t>What is Django?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knowledge that help in Making the project</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Admin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Views</a:t>
            </a: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Urls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Different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typesCommands</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makemigration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 migrate …etc)</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12943051"/>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n on Lifestyle">
            <a:extLst>
              <a:ext uri="{FF2B5EF4-FFF2-40B4-BE49-F238E27FC236}">
                <a16:creationId xmlns:a16="http://schemas.microsoft.com/office/drawing/2014/main" id="{3D463FAA-DC4D-81EB-1EE3-B9EA77CF1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467303" cy="83032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EE7F62-27CE-6C75-CA8E-99DA54FF1DB6}"/>
              </a:ext>
            </a:extLst>
          </p:cNvPr>
          <p:cNvSpPr txBox="1"/>
          <p:nvPr/>
        </p:nvSpPr>
        <p:spPr>
          <a:xfrm>
            <a:off x="0" y="5780782"/>
            <a:ext cx="5673213" cy="1077218"/>
          </a:xfrm>
          <a:prstGeom prst="rect">
            <a:avLst/>
          </a:prstGeom>
          <a:noFill/>
        </p:spPr>
        <p:txBody>
          <a:bodyPr wrap="square" rtlCol="0">
            <a:spAutoFit/>
          </a:bodyPr>
          <a:lstStyle/>
          <a:p>
            <a:r>
              <a:rPr lang="en-IN" sz="3200" dirty="0">
                <a:solidFill>
                  <a:schemeClr val="bg1"/>
                </a:solidFill>
                <a:highlight>
                  <a:srgbClr val="800000"/>
                </a:highlight>
              </a:rPr>
              <a:t>LET’S TAKE A RIDE TO THIS PRESENTATION </a:t>
            </a:r>
            <a:r>
              <a:rPr lang="en-IN" sz="3200" dirty="0">
                <a:solidFill>
                  <a:schemeClr val="bg1"/>
                </a:solidFill>
                <a:highlight>
                  <a:srgbClr val="800000"/>
                </a:highlight>
                <a:sym typeface="Wingdings" panose="05000000000000000000" pitchFamily="2" charset="2"/>
              </a:rPr>
              <a:t></a:t>
            </a:r>
            <a:endParaRPr lang="en-IN" sz="3200" dirty="0">
              <a:solidFill>
                <a:schemeClr val="bg1"/>
              </a:solidFill>
              <a:highlight>
                <a:srgbClr val="800000"/>
              </a:highlight>
            </a:endParaRPr>
          </a:p>
        </p:txBody>
      </p:sp>
    </p:spTree>
    <p:extLst>
      <p:ext uri="{BB962C8B-B14F-4D97-AF65-F5344CB8AC3E}">
        <p14:creationId xmlns:p14="http://schemas.microsoft.com/office/powerpoint/2010/main" val="4228291415"/>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ink Aesthetic Background Powerpoint - Pink Templates For Powerpoint ...">
            <a:extLst>
              <a:ext uri="{FF2B5EF4-FFF2-40B4-BE49-F238E27FC236}">
                <a16:creationId xmlns:a16="http://schemas.microsoft.com/office/drawing/2014/main" id="{0C45E0B4-8B05-6F55-102A-35ECC7F2A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368981" cy="74213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8F9BC9-DF41-B1B8-D514-8A9AEDDB39C8}"/>
              </a:ext>
            </a:extLst>
          </p:cNvPr>
          <p:cNvSpPr txBox="1"/>
          <p:nvPr/>
        </p:nvSpPr>
        <p:spPr>
          <a:xfrm>
            <a:off x="4203290" y="911630"/>
            <a:ext cx="6263148" cy="461665"/>
          </a:xfrm>
          <a:prstGeom prst="rect">
            <a:avLst/>
          </a:prstGeom>
          <a:noFill/>
        </p:spPr>
        <p:txBody>
          <a:bodyPr wrap="square">
            <a:spAutoFit/>
          </a:bodyPr>
          <a:lstStyle/>
          <a:p>
            <a:pPr marL="285750" indent="-285750">
              <a:buFont typeface="Arial" panose="020B0604020202020204" pitchFamily="34" charset="0"/>
              <a:buChar char="•"/>
            </a:pPr>
            <a:r>
              <a:rPr lang="en-IN" sz="2400" dirty="0"/>
              <a:t>What is the Concept of Bus Status?</a:t>
            </a:r>
          </a:p>
        </p:txBody>
      </p:sp>
      <p:sp>
        <p:nvSpPr>
          <p:cNvPr id="8" name="TextBox 7">
            <a:extLst>
              <a:ext uri="{FF2B5EF4-FFF2-40B4-BE49-F238E27FC236}">
                <a16:creationId xmlns:a16="http://schemas.microsoft.com/office/drawing/2014/main" id="{98805647-6603-BACB-4F70-BC3A1C1AF320}"/>
              </a:ext>
            </a:extLst>
          </p:cNvPr>
          <p:cNvSpPr txBox="1"/>
          <p:nvPr/>
        </p:nvSpPr>
        <p:spPr>
          <a:xfrm>
            <a:off x="4203290" y="2012844"/>
            <a:ext cx="6263148" cy="2740237"/>
          </a:xfrm>
          <a:prstGeom prst="rect">
            <a:avLst/>
          </a:prstGeom>
          <a:noFill/>
        </p:spPr>
        <p:txBody>
          <a:bodyPr wrap="square">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Bus Status Project is based on Web based Projects By using Django, HTML and CSS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 got the idea to built this project because I saw that the Student Of our University Facing issues in the college for finding their buses that which bus number will go to their destination and When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800" dirty="0"/>
          </a:p>
        </p:txBody>
      </p:sp>
      <p:pic>
        <p:nvPicPr>
          <p:cNvPr id="3080" name="Picture 8" descr="dorihee | Seni korea, Gambar tokoh, Ilustrasi">
            <a:extLst>
              <a:ext uri="{FF2B5EF4-FFF2-40B4-BE49-F238E27FC236}">
                <a16:creationId xmlns:a16="http://schemas.microsoft.com/office/drawing/2014/main" id="{CDB269F3-B6CB-DBB8-498C-9E1B3BE14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515" y="4083707"/>
            <a:ext cx="2566221" cy="277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423469"/>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ink Aesthetic Background Powerpoint - Pink Templates For Powerpoint ...">
            <a:extLst>
              <a:ext uri="{FF2B5EF4-FFF2-40B4-BE49-F238E27FC236}">
                <a16:creationId xmlns:a16="http://schemas.microsoft.com/office/drawing/2014/main" id="{F3F18086-E514-C9BB-48EF-1AADC3695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1" y="0"/>
            <a:ext cx="12368981" cy="7421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7A5738-C622-E588-6BCF-68008F6D917D}"/>
              </a:ext>
            </a:extLst>
          </p:cNvPr>
          <p:cNvSpPr txBox="1"/>
          <p:nvPr/>
        </p:nvSpPr>
        <p:spPr>
          <a:xfrm>
            <a:off x="2656794" y="2361710"/>
            <a:ext cx="6263148" cy="2951642"/>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 I thought that What if all can see their Bus Status on their Mobile phone Just by going to the website and </a:t>
            </a:r>
            <a:r>
              <a:rPr lang="en-IN" sz="1800" i="1" u="sng" dirty="0">
                <a:effectLst/>
                <a:latin typeface="Calibri" panose="020F0502020204030204" pitchFamily="34" charset="0"/>
                <a:ea typeface="Calibri" panose="020F0502020204030204" pitchFamily="34" charset="0"/>
                <a:cs typeface="Times New Roman" panose="02020603050405020304" pitchFamily="18" charset="0"/>
              </a:rPr>
              <a:t>Entering the Details that Where they want to go and the Time  Then After Pressing the Search Button they Can get the details That Which Bus Number is ready to go to their desired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the Bus Driver Who as a admin will registering the information about the bus details by login in the Website.</a:t>
            </a:r>
          </a:p>
        </p:txBody>
      </p:sp>
      <p:pic>
        <p:nvPicPr>
          <p:cNvPr id="4102" name="Picture 6" descr="Training in the IEP for School Bus Drivers / Attendants | The ...">
            <a:extLst>
              <a:ext uri="{FF2B5EF4-FFF2-40B4-BE49-F238E27FC236}">
                <a16:creationId xmlns:a16="http://schemas.microsoft.com/office/drawing/2014/main" id="{142F451D-4B93-8521-2CB7-E9E0AEE10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7772" y="780789"/>
            <a:ext cx="2809259" cy="43420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609014"/>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Photo | An open blank diary and pen on pink background with showplant">
            <a:extLst>
              <a:ext uri="{FF2B5EF4-FFF2-40B4-BE49-F238E27FC236}">
                <a16:creationId xmlns:a16="http://schemas.microsoft.com/office/drawing/2014/main" id="{E837A071-61B2-A686-CAA0-F16E194EC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1101214"/>
            <a:ext cx="12192000" cy="81215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0B11CB-FACB-CA2D-5628-6B81816C4A5B}"/>
              </a:ext>
            </a:extLst>
          </p:cNvPr>
          <p:cNvSpPr txBox="1"/>
          <p:nvPr/>
        </p:nvSpPr>
        <p:spPr>
          <a:xfrm>
            <a:off x="511278" y="385605"/>
            <a:ext cx="6174658" cy="523220"/>
          </a:xfrm>
          <a:prstGeom prst="rect">
            <a:avLst/>
          </a:prstGeom>
          <a:noFill/>
        </p:spPr>
        <p:txBody>
          <a:bodyPr wrap="square">
            <a:spAutoFit/>
          </a:bodyPr>
          <a:lstStyle/>
          <a:p>
            <a:pPr marL="285750" indent="-285750">
              <a:buFont typeface="Arial" panose="020B0604020202020204" pitchFamily="34" charset="0"/>
              <a:buChar char="•"/>
            </a:pPr>
            <a:r>
              <a:rPr lang="en-IN" sz="2800" dirty="0"/>
              <a:t>What is Django?</a:t>
            </a:r>
          </a:p>
        </p:txBody>
      </p:sp>
      <p:sp>
        <p:nvSpPr>
          <p:cNvPr id="5" name="TextBox 4">
            <a:extLst>
              <a:ext uri="{FF2B5EF4-FFF2-40B4-BE49-F238E27FC236}">
                <a16:creationId xmlns:a16="http://schemas.microsoft.com/office/drawing/2014/main" id="{E59A59E2-9240-5CFB-8371-4D56C384BBD3}"/>
              </a:ext>
            </a:extLst>
          </p:cNvPr>
          <p:cNvSpPr txBox="1"/>
          <p:nvPr/>
        </p:nvSpPr>
        <p:spPr>
          <a:xfrm>
            <a:off x="511278" y="1624470"/>
            <a:ext cx="6174658" cy="2513509"/>
          </a:xfrm>
          <a:prstGeom prst="rect">
            <a:avLst/>
          </a:prstGeom>
          <a:noFill/>
        </p:spPr>
        <p:txBody>
          <a:bodyPr wrap="square">
            <a:spAutoFit/>
          </a:bodyPr>
          <a:lstStyle/>
          <a:p>
            <a:pPr marL="342900" lvl="0" indent="-342900" fontAlgn="base">
              <a:spcAft>
                <a:spcPts val="750"/>
              </a:spcAft>
              <a:buFont typeface="Symbol" panose="05050102010706020507" pitchFamily="18" charset="2"/>
              <a:buChar char=""/>
            </a:pPr>
            <a:r>
              <a:rPr lang="en-IN" sz="1800" spc="10" dirty="0">
                <a:solidFill>
                  <a:srgbClr val="273239"/>
                </a:solidFill>
                <a:effectLst/>
                <a:latin typeface="Arial" panose="020B0604020202020204" pitchFamily="34" charset="0"/>
                <a:ea typeface="Times New Roman" panose="02020603050405020304" pitchFamily="18" charset="0"/>
              </a:rPr>
              <a:t>Django is a Python-based web framework that allows you to quickly create efficient web applications. It is also called batteries included framework because Django provides built-in features for everything including Django Admin Interface, default database – SQLlite3, etc. </a:t>
            </a:r>
            <a:endParaRPr lang="en-IN" sz="1800" dirty="0">
              <a:effectLst/>
              <a:latin typeface="Times New Roman" panose="02020603050405020304" pitchFamily="18" charset="0"/>
              <a:ea typeface="Times New Roman" panose="02020603050405020304" pitchFamily="18" charset="0"/>
            </a:endParaRPr>
          </a:p>
          <a:p>
            <a:pPr marL="457200" fontAlgn="base">
              <a:spcAft>
                <a:spcPts val="750"/>
              </a:spcAft>
            </a:pPr>
            <a:r>
              <a:rPr lang="en-IN" sz="1800" spc="10" dirty="0">
                <a:solidFill>
                  <a:srgbClr val="273239"/>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fontAlgn="base">
              <a:spcAft>
                <a:spcPts val="750"/>
              </a:spcAft>
            </a:pPr>
            <a:r>
              <a:rPr lang="en-IN" sz="1800" spc="10" dirty="0">
                <a:solidFill>
                  <a:srgbClr val="273239"/>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6DF347D-E59B-F88A-0D71-E1D2FE1FDB6C}"/>
              </a:ext>
            </a:extLst>
          </p:cNvPr>
          <p:cNvSpPr txBox="1"/>
          <p:nvPr/>
        </p:nvSpPr>
        <p:spPr>
          <a:xfrm>
            <a:off x="511278" y="4310200"/>
            <a:ext cx="3598606" cy="923330"/>
          </a:xfrm>
          <a:prstGeom prst="rect">
            <a:avLst/>
          </a:prstGeom>
          <a:noFill/>
        </p:spPr>
        <p:txBody>
          <a:bodyPr wrap="square">
            <a:spAutoFit/>
          </a:bodyPr>
          <a:lstStyle/>
          <a:p>
            <a:pPr marL="342900" lvl="0" indent="-342900" fontAlgn="base">
              <a:spcAft>
                <a:spcPts val="750"/>
              </a:spcAft>
              <a:buFont typeface="Symbol" panose="05050102010706020507" pitchFamily="18" charset="2"/>
              <a:buChar char=""/>
            </a:pPr>
            <a:r>
              <a:rPr lang="en-IN" sz="1800" spc="10" dirty="0">
                <a:solidFill>
                  <a:srgbClr val="273239"/>
                </a:solidFill>
                <a:effectLst/>
                <a:latin typeface="Arial" panose="020B0604020202020204" pitchFamily="34" charset="0"/>
                <a:ea typeface="Calibri" panose="020F0502020204030204" pitchFamily="34" charset="0"/>
              </a:rPr>
              <a:t>Django gives you ready-made components to use and that too for rapid development.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2698383"/>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048D562-F5F3-F3DC-FE68-2B86455BF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3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71048B-AF60-E899-03D1-BC1FBA5D9BFA}"/>
              </a:ext>
            </a:extLst>
          </p:cNvPr>
          <p:cNvSpPr txBox="1"/>
          <p:nvPr/>
        </p:nvSpPr>
        <p:spPr>
          <a:xfrm>
            <a:off x="403122" y="436573"/>
            <a:ext cx="6174658" cy="86517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knowledge that help in Making the project:-</a:t>
            </a:r>
          </a:p>
        </p:txBody>
      </p:sp>
      <p:sp>
        <p:nvSpPr>
          <p:cNvPr id="5" name="TextBox 4">
            <a:extLst>
              <a:ext uri="{FF2B5EF4-FFF2-40B4-BE49-F238E27FC236}">
                <a16:creationId xmlns:a16="http://schemas.microsoft.com/office/drawing/2014/main" id="{3A0BEB4E-BD1F-696F-ABE9-8EE278163407}"/>
              </a:ext>
            </a:extLst>
          </p:cNvPr>
          <p:cNvSpPr txBox="1"/>
          <p:nvPr/>
        </p:nvSpPr>
        <p:spPr>
          <a:xfrm>
            <a:off x="314632" y="1852417"/>
            <a:ext cx="6174658" cy="4678204"/>
          </a:xfrm>
          <a:prstGeom prst="rect">
            <a:avLst/>
          </a:prstGeom>
          <a:noFill/>
        </p:spPr>
        <p:txBody>
          <a:bodyPr wrap="square">
            <a:spAutoFit/>
          </a:bodyPr>
          <a:lstStyle/>
          <a:p>
            <a:pPr marL="342900" indent="-342900">
              <a:spcAft>
                <a:spcPts val="1500"/>
              </a:spcAft>
              <a:buAutoNum type="arabicPeriod"/>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Basic knowledge of  the Django framework :-</a:t>
            </a: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2. First-hand experience in web development</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3. Proficiency in Python</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4. An understanding of the MySQL and SQL databases</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5. Efficient testing, debugging codes</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6. Building complex websites with large data processing requirements</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7. An understanding and basic knowledge of front-end development</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r>
              <a:rPr lang="en-IN"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8. Verification of code functionality.</a:t>
            </a: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spcAft>
                <a:spcPts val="1500"/>
              </a:spcAft>
            </a:pPr>
            <a:endParaRPr lang="en-IN" sz="1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7640800"/>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3518967-2D5F-AF55-22A8-BA17BFAB6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3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14E9F2-3F93-4846-6C6C-509C6E038D17}"/>
              </a:ext>
            </a:extLst>
          </p:cNvPr>
          <p:cNvSpPr txBox="1"/>
          <p:nvPr/>
        </p:nvSpPr>
        <p:spPr>
          <a:xfrm>
            <a:off x="481780" y="362831"/>
            <a:ext cx="6174658" cy="47000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Models</a:t>
            </a:r>
          </a:p>
        </p:txBody>
      </p:sp>
      <p:sp>
        <p:nvSpPr>
          <p:cNvPr id="6" name="TextBox 5">
            <a:extLst>
              <a:ext uri="{FF2B5EF4-FFF2-40B4-BE49-F238E27FC236}">
                <a16:creationId xmlns:a16="http://schemas.microsoft.com/office/drawing/2014/main" id="{87AC221B-9C7D-DA0C-CE32-66D3BA1352F2}"/>
              </a:ext>
            </a:extLst>
          </p:cNvPr>
          <p:cNvSpPr txBox="1"/>
          <p:nvPr/>
        </p:nvSpPr>
        <p:spPr>
          <a:xfrm>
            <a:off x="481780" y="1423440"/>
            <a:ext cx="6174658" cy="4922758"/>
          </a:xfrm>
          <a:prstGeom prst="rect">
            <a:avLst/>
          </a:prstGeom>
          <a:noFill/>
        </p:spPr>
        <p:txBody>
          <a:bodyPr wrap="square">
            <a:spAutoFit/>
          </a:bodyPr>
          <a:lstStyle/>
          <a:p>
            <a:pPr fontAlgn="base">
              <a:lnSpc>
                <a:spcPct val="107000"/>
              </a:lnSpc>
              <a:spcAft>
                <a:spcPts val="800"/>
              </a:spcAf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According to Django Models A model is the single, definitive source of information about your data. </a:t>
            </a:r>
          </a:p>
          <a:p>
            <a:pPr fontAlgn="base">
              <a:lnSpc>
                <a:spcPct val="107000"/>
              </a:lnSpc>
              <a:spcAft>
                <a:spcPts val="800"/>
              </a:spcAft>
            </a:pPr>
            <a:endPar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fontAlgn="base">
              <a:lnSpc>
                <a:spcPct val="107000"/>
              </a:lnSpc>
              <a:spcAft>
                <a:spcPts val="800"/>
              </a:spcAf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It contains the essential fields and </a:t>
            </a:r>
            <a:r>
              <a:rPr lang="en-IN" sz="1400" spc="10" dirty="0" err="1">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behaviors</a:t>
            </a: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of the data you’re storing. Generally, each model maps to a single database table.</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The basics: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Each model is a Python class that subclasses </a:t>
            </a:r>
            <a:r>
              <a:rPr lang="en-IN" sz="1400" spc="10" dirty="0" err="1">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django.db.models.Model</a:t>
            </a: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Each attribute of the model represents a database field.</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With all of this, Django gives you an automatically-generated database-access API.</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Django models are used as a structure to define fields and their types which will be saved in the database.</a:t>
            </a:r>
          </a:p>
          <a:p>
            <a:pPr fontAlgn="base">
              <a:lnSpc>
                <a:spcPct val="107000"/>
              </a:lnSpc>
              <a:spcAft>
                <a:spcPts val="750"/>
              </a:spcAft>
            </a:pPr>
            <a:endPar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fontAlgn="base">
              <a:lnSpc>
                <a:spcPct val="107000"/>
              </a:lnSpc>
              <a:spcAft>
                <a:spcPts val="750"/>
              </a:spcAft>
            </a:pPr>
            <a:r>
              <a:rPr lang="en-IN" sz="1400" spc="10" dirty="0">
                <a:solidFill>
                  <a:srgbClr val="273239"/>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Whatever changes we want to make in the database and want to store them in the database permanently are done using Django Models. A table for a phone in the database</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7334398"/>
      </p:ext>
    </p:extLst>
  </p:cSld>
  <p:clrMapOvr>
    <a:masterClrMapping/>
  </p:clrMapOvr>
  <mc:AlternateContent xmlns:mc="http://schemas.openxmlformats.org/markup-compatibility/2006">
    <mc:Choice xmlns:p14="http://schemas.microsoft.com/office/powerpoint/2010/main" Requires="p14">
      <p:transition spd="slow" p14:dur="1250" advTm="6513">
        <p:split orient="vert"/>
      </p:transition>
    </mc:Choice>
    <mc:Fallback>
      <p:transition spd="slow" advTm="6513">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791</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Maurya</dc:creator>
  <cp:lastModifiedBy>Atul Maurya</cp:lastModifiedBy>
  <cp:revision>1</cp:revision>
  <dcterms:created xsi:type="dcterms:W3CDTF">2023-01-28T03:14:32Z</dcterms:created>
  <dcterms:modified xsi:type="dcterms:W3CDTF">2023-01-28T04:18:40Z</dcterms:modified>
</cp:coreProperties>
</file>