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1" r:id="rId5"/>
    <p:sldId id="262" r:id="rId6"/>
    <p:sldId id="263" r:id="rId7"/>
    <p:sldId id="264" r:id="rId8"/>
    <p:sldId id="266" r:id="rId9"/>
    <p:sldId id="267" r:id="rId10"/>
    <p:sldId id="268"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CF71289-E4CF-47E2-946B-8379BE4C1BB6}" type="datetimeFigureOut">
              <a:rPr lang="en-US" smtClean="0"/>
              <a:t>10/13/2022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9590228-C51F-47BF-A9E2-96112671006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F71289-E4CF-47E2-946B-8379BE4C1BB6}"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90228-C51F-47BF-A9E2-9611267100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F71289-E4CF-47E2-946B-8379BE4C1BB6}"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90228-C51F-47BF-A9E2-9611267100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CF71289-E4CF-47E2-946B-8379BE4C1BB6}" type="datetimeFigureOut">
              <a:rPr lang="en-US" smtClean="0"/>
              <a:t>10/13/2022</a:t>
            </a:fld>
            <a:endParaRPr lang="en-US"/>
          </a:p>
        </p:txBody>
      </p:sp>
      <p:sp>
        <p:nvSpPr>
          <p:cNvPr id="9" name="Slide Number Placeholder 8"/>
          <p:cNvSpPr>
            <a:spLocks noGrp="1"/>
          </p:cNvSpPr>
          <p:nvPr>
            <p:ph type="sldNum" sz="quarter" idx="15"/>
          </p:nvPr>
        </p:nvSpPr>
        <p:spPr/>
        <p:txBody>
          <a:bodyPr rtlCol="0"/>
          <a:lstStyle/>
          <a:p>
            <a:fld id="{F9590228-C51F-47BF-A9E2-96112671006A}"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CF71289-E4CF-47E2-946B-8379BE4C1BB6}" type="datetimeFigureOut">
              <a:rPr lang="en-US" smtClean="0"/>
              <a:t>10/13/2022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9590228-C51F-47BF-A9E2-96112671006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CF71289-E4CF-47E2-946B-8379BE4C1BB6}"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590228-C51F-47BF-A9E2-96112671006A}"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CF71289-E4CF-47E2-946B-8379BE4C1BB6}" type="datetimeFigureOut">
              <a:rPr lang="en-US" smtClean="0"/>
              <a:t>10/13/2022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590228-C51F-47BF-A9E2-96112671006A}"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CF71289-E4CF-47E2-946B-8379BE4C1BB6}" type="datetimeFigureOut">
              <a:rPr lang="en-US" smtClean="0"/>
              <a:t>10/13/2022</a:t>
            </a:fld>
            <a:endParaRPr lang="en-US"/>
          </a:p>
        </p:txBody>
      </p:sp>
      <p:sp>
        <p:nvSpPr>
          <p:cNvPr id="7" name="Slide Number Placeholder 6"/>
          <p:cNvSpPr>
            <a:spLocks noGrp="1"/>
          </p:cNvSpPr>
          <p:nvPr>
            <p:ph type="sldNum" sz="quarter" idx="11"/>
          </p:nvPr>
        </p:nvSpPr>
        <p:spPr/>
        <p:txBody>
          <a:bodyPr rtlCol="0"/>
          <a:lstStyle/>
          <a:p>
            <a:fld id="{F9590228-C51F-47BF-A9E2-96112671006A}"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71289-E4CF-47E2-946B-8379BE4C1BB6}" type="datetimeFigureOut">
              <a:rPr lang="en-US" smtClean="0"/>
              <a:t>10/13/2022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590228-C51F-47BF-A9E2-9611267100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CF71289-E4CF-47E2-946B-8379BE4C1BB6}" type="datetimeFigureOut">
              <a:rPr lang="en-US" smtClean="0"/>
              <a:t>10/13/2022</a:t>
            </a:fld>
            <a:endParaRPr lang="en-US"/>
          </a:p>
        </p:txBody>
      </p:sp>
      <p:sp>
        <p:nvSpPr>
          <p:cNvPr id="22" name="Slide Number Placeholder 21"/>
          <p:cNvSpPr>
            <a:spLocks noGrp="1"/>
          </p:cNvSpPr>
          <p:nvPr>
            <p:ph type="sldNum" sz="quarter" idx="15"/>
          </p:nvPr>
        </p:nvSpPr>
        <p:spPr/>
        <p:txBody>
          <a:bodyPr rtlCol="0"/>
          <a:lstStyle/>
          <a:p>
            <a:fld id="{F9590228-C51F-47BF-A9E2-96112671006A}"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CF71289-E4CF-47E2-946B-8379BE4C1BB6}" type="datetimeFigureOut">
              <a:rPr lang="en-US" smtClean="0"/>
              <a:t>10/13/2022</a:t>
            </a:fld>
            <a:endParaRPr lang="en-US"/>
          </a:p>
        </p:txBody>
      </p:sp>
      <p:sp>
        <p:nvSpPr>
          <p:cNvPr id="18" name="Slide Number Placeholder 17"/>
          <p:cNvSpPr>
            <a:spLocks noGrp="1"/>
          </p:cNvSpPr>
          <p:nvPr>
            <p:ph type="sldNum" sz="quarter" idx="11"/>
          </p:nvPr>
        </p:nvSpPr>
        <p:spPr/>
        <p:txBody>
          <a:bodyPr rtlCol="0"/>
          <a:lstStyle/>
          <a:p>
            <a:fld id="{F9590228-C51F-47BF-A9E2-96112671006A}"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CF71289-E4CF-47E2-946B-8379BE4C1BB6}" type="datetimeFigureOut">
              <a:rPr lang="en-US" smtClean="0"/>
              <a:t>10/13/2022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9590228-C51F-47BF-A9E2-96112671006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TECHNICAL COMMUNICATION ETHICS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STC (society for Technical Communication) Code for Communicators</a:t>
            </a:r>
            <a:endParaRPr lang="en-US" dirty="0"/>
          </a:p>
        </p:txBody>
      </p:sp>
      <p:sp>
        <p:nvSpPr>
          <p:cNvPr id="3" name="Content Placeholder 2"/>
          <p:cNvSpPr>
            <a:spLocks noGrp="1"/>
          </p:cNvSpPr>
          <p:nvPr>
            <p:ph sz="quarter" idx="1"/>
          </p:nvPr>
        </p:nvSpPr>
        <p:spPr/>
        <p:txBody>
          <a:bodyPr/>
          <a:lstStyle/>
          <a:p>
            <a:pPr algn="just"/>
            <a:r>
              <a:rPr lang="en-US" dirty="0" smtClean="0"/>
              <a:t>The following code is reprinted from the Society for Technical Communication’s Annual Report 1993-1994, as an example of the sort of ethical code that communicators might follow. Obviously it does not try to spell out what to do in specific instances, but rather summarizes broad categories of thought and behavior. The American spelling is from the original.</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04800"/>
            <a:ext cx="7696200" cy="6169152"/>
          </a:xfrm>
        </p:spPr>
        <p:txBody>
          <a:bodyPr/>
          <a:lstStyle/>
          <a:p>
            <a:pPr algn="just"/>
            <a:r>
              <a:rPr lang="en-US" dirty="0" smtClean="0"/>
              <a:t>As a technical communicator, I am the bridge between those who create ideas and those who use them. Because I recognize that the quality of my services directly affects how well ideas are understood, I am committed to excellence in performance and the highest standards of ethical behavior. I value the worth of the ideas I am transmitting and the cost of developing and communicating those ideas. I also value the time and effort spent by those who read or see or hear my communication. I therefore recognize my responsibility to communicate technical information truthfully, clearly, and economically.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a:xfrm>
            <a:off x="152400" y="1600200"/>
            <a:ext cx="8001000" cy="5257800"/>
          </a:xfrm>
        </p:spPr>
        <p:txBody>
          <a:bodyPr>
            <a:normAutofit/>
          </a:bodyPr>
          <a:lstStyle/>
          <a:p>
            <a:pPr algn="just"/>
            <a:r>
              <a:rPr lang="en-US" dirty="0" smtClean="0"/>
              <a:t>The role of the modern technical writer and communicator is expanding </a:t>
            </a:r>
            <a:r>
              <a:rPr lang="en-US" dirty="0" smtClean="0"/>
              <a:t>rapidly.</a:t>
            </a:r>
          </a:p>
          <a:p>
            <a:pPr algn="just"/>
            <a:r>
              <a:rPr lang="en-US" dirty="0"/>
              <a:t>T</a:t>
            </a:r>
            <a:r>
              <a:rPr lang="en-US" dirty="0" smtClean="0"/>
              <a:t>he </a:t>
            </a:r>
            <a:r>
              <a:rPr lang="en-US" dirty="0" smtClean="0"/>
              <a:t>ethical scope of the technical writer's responsibility is comparably expanded too. </a:t>
            </a:r>
            <a:endParaRPr lang="en-US" dirty="0" smtClean="0"/>
          </a:p>
          <a:p>
            <a:pPr algn="just"/>
            <a:r>
              <a:rPr lang="en-US" dirty="0" smtClean="0"/>
              <a:t>The </a:t>
            </a:r>
            <a:r>
              <a:rPr lang="en-US" dirty="0" smtClean="0"/>
              <a:t>technical writer is now seen as an information developer in the formative stages of creating technical information, as a communicator in disseminating information, as an interpreter in explaining information, and as a usability expert in guiding the application of information</a:t>
            </a:r>
            <a:r>
              <a:rPr lang="en-US" dirty="0" smtClean="0"/>
              <a:t>.</a:t>
            </a:r>
          </a:p>
          <a:p>
            <a:pPr algn="just"/>
            <a:r>
              <a:rPr lang="en-US" dirty="0" smtClean="0"/>
              <a:t> </a:t>
            </a:r>
            <a:r>
              <a:rPr lang="en-US" dirty="0" smtClean="0"/>
              <a:t>As a result, ethics becomes involved technical writing in many ways, traditional and modern, obvious and non-obvious.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and Ethical</a:t>
            </a:r>
            <a:endParaRPr lang="en-US" dirty="0"/>
          </a:p>
        </p:txBody>
      </p:sp>
      <p:sp>
        <p:nvSpPr>
          <p:cNvPr id="3" name="Content Placeholder 2"/>
          <p:cNvSpPr>
            <a:spLocks noGrp="1"/>
          </p:cNvSpPr>
          <p:nvPr>
            <p:ph sz="quarter" idx="1"/>
          </p:nvPr>
        </p:nvSpPr>
        <p:spPr/>
        <p:txBody>
          <a:bodyPr/>
          <a:lstStyle/>
          <a:p>
            <a:pPr algn="just"/>
            <a:r>
              <a:rPr lang="en-US" dirty="0" smtClean="0"/>
              <a:t>Law is a system of rules, enforced through a set of institutions used as an instrument to underpin civil obedience, politics, economics and society. </a:t>
            </a:r>
          </a:p>
          <a:p>
            <a:pPr algn="just"/>
            <a:r>
              <a:rPr lang="en-US" dirty="0" smtClean="0"/>
              <a:t>Law consists of a wide variety of separate disciplines.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a:t>
            </a:r>
            <a:endParaRPr lang="en-US" dirty="0"/>
          </a:p>
        </p:txBody>
      </p:sp>
      <p:sp>
        <p:nvSpPr>
          <p:cNvPr id="3" name="Content Placeholder 2"/>
          <p:cNvSpPr>
            <a:spLocks noGrp="1"/>
          </p:cNvSpPr>
          <p:nvPr>
            <p:ph sz="quarter" idx="1"/>
          </p:nvPr>
        </p:nvSpPr>
        <p:spPr/>
        <p:txBody>
          <a:bodyPr/>
          <a:lstStyle/>
          <a:p>
            <a:pPr algn="just"/>
            <a:r>
              <a:rPr lang="en-US" dirty="0" smtClean="0"/>
              <a:t>Ethics is a major branch of philosophy, encompassing right conduct and good life</a:t>
            </a:r>
            <a:r>
              <a:rPr lang="en-US" dirty="0" smtClean="0"/>
              <a:t>.</a:t>
            </a:r>
          </a:p>
          <a:p>
            <a:pPr algn="just"/>
            <a:r>
              <a:rPr lang="en-US" dirty="0" smtClean="0"/>
              <a:t>Ethics </a:t>
            </a:r>
            <a:r>
              <a:rPr lang="en-US" dirty="0" smtClean="0"/>
              <a:t>is the study of what is right and good, usually involving deciding a course of action in a dilemma offering several possibilities. Ethics here is understood broadly as encompassing both conventional theories of ethics and values and value systems.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effectLst>
                  <a:outerShdw blurRad="38100" dist="38100" dir="2700000" algn="tl">
                    <a:srgbClr val="000000">
                      <a:alpha val="43137"/>
                    </a:srgbClr>
                  </a:outerShdw>
                </a:effectLst>
              </a:rPr>
              <a:t>Ethical issues</a:t>
            </a:r>
            <a:endParaRPr lang="en-US" b="1" u="sng"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r>
              <a:rPr lang="en-US" dirty="0" smtClean="0"/>
              <a:t>Plagiarism versus credit for work done by others: </a:t>
            </a:r>
          </a:p>
          <a:p>
            <a:pPr>
              <a:buNone/>
            </a:pPr>
            <a:endParaRPr lang="en-US" dirty="0" smtClean="0"/>
          </a:p>
          <a:p>
            <a:pPr>
              <a:buNone/>
            </a:pPr>
            <a:r>
              <a:rPr lang="en-US" dirty="0" smtClean="0"/>
              <a:t>   We </a:t>
            </a:r>
            <a:r>
              <a:rPr lang="en-US" dirty="0" smtClean="0"/>
              <a:t>all know about people in power taking credit for work done by colleagues or subordinates; it seems to be a common part of the way business is done. It’s especially common when the powerful person is a man and the less powerful one is a woman.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just"/>
            <a:r>
              <a:rPr lang="en-US" dirty="0" smtClean="0"/>
              <a:t>Harassment and undermining of a person’s position: </a:t>
            </a:r>
          </a:p>
          <a:p>
            <a:pPr algn="just">
              <a:buNone/>
            </a:pPr>
            <a:r>
              <a:rPr lang="en-US" dirty="0" smtClean="0"/>
              <a:t>    This </a:t>
            </a:r>
            <a:r>
              <a:rPr lang="en-US" dirty="0" smtClean="0"/>
              <a:t>covers a multitude of behaviors, some extremely subtle such as the constant and deliberate misinterpretation or misrepresentation of someone’s actions. (She comes in late and leaves early; she isn’t pulling her weight or isn’t serious about her work’, when in fact she is working evenings at home). Volumes have been written about the application of this ethical misbehavior to keep women in subordinate positions.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304800"/>
            <a:ext cx="7772400" cy="6169152"/>
          </a:xfrm>
        </p:spPr>
        <p:txBody>
          <a:bodyPr/>
          <a:lstStyle/>
          <a:p>
            <a:r>
              <a:rPr lang="en-US" dirty="0" smtClean="0"/>
              <a:t>Stupid vs. malicious actions: Everybody makes mistakes. Do not jump to the conclusion that an action, no matter how awful, was deliberate (unless, perhaps, that person has a history of malicious actions). Most ethical misconducts are genuine mistakes; someone didn’t think about the consequences of their actions or the fact that something might be misinterpreted. </a:t>
            </a:r>
          </a:p>
          <a:p>
            <a:endParaRPr lang="en-US" dirty="0" smtClean="0"/>
          </a:p>
          <a:p>
            <a:r>
              <a:rPr lang="en-US" dirty="0" smtClean="0"/>
              <a:t> Another common situation is the dilemma of ‘if I tell the truth, someone will be hurt by it’. Which is more important? Depends on the situation. Your interpretation of what they should have done might be quite different from mine.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7620000" cy="6245352"/>
          </a:xfrm>
        </p:spPr>
        <p:txBody>
          <a:bodyPr>
            <a:normAutofit lnSpcReduction="10000"/>
          </a:bodyPr>
          <a:lstStyle/>
          <a:p>
            <a:r>
              <a:rPr lang="en-US" dirty="0" smtClean="0"/>
              <a:t>Using discriminatory language: </a:t>
            </a:r>
          </a:p>
          <a:p>
            <a:endParaRPr lang="en-US" dirty="0" smtClean="0"/>
          </a:p>
          <a:p>
            <a:pPr algn="just">
              <a:buNone/>
            </a:pPr>
            <a:r>
              <a:rPr lang="en-US" dirty="0" smtClean="0"/>
              <a:t>   Technical </a:t>
            </a:r>
            <a:r>
              <a:rPr lang="en-US" dirty="0" smtClean="0"/>
              <a:t>communicators should avoid sexist, racist or any other kind of derogatory cultural remarks that can hurt one individual or as a whole community. For e.g., Instead of using words like policeman or fireman, ‘police officer’ or ‘fire fighter’ should be used. </a:t>
            </a:r>
          </a:p>
          <a:p>
            <a:pPr algn="just">
              <a:buNone/>
            </a:pPr>
            <a:endParaRPr lang="en-US" dirty="0" smtClean="0"/>
          </a:p>
          <a:p>
            <a:pPr algn="just"/>
            <a:r>
              <a:rPr lang="en-US" dirty="0" smtClean="0"/>
              <a:t>Using sentence structure to convey subtleties of meaning</a:t>
            </a:r>
            <a:r>
              <a:rPr lang="en-US" dirty="0" smtClean="0"/>
              <a:t>:</a:t>
            </a:r>
          </a:p>
          <a:p>
            <a:pPr marL="0" indent="0" algn="just">
              <a:buNone/>
            </a:pPr>
            <a:endParaRPr lang="en-US" dirty="0" smtClean="0"/>
          </a:p>
          <a:p>
            <a:pPr algn="just">
              <a:buNone/>
            </a:pPr>
            <a:r>
              <a:rPr lang="en-US" dirty="0" smtClean="0"/>
              <a:t> </a:t>
            </a:r>
            <a:r>
              <a:rPr lang="en-US" dirty="0" smtClean="0"/>
              <a:t>   Here </a:t>
            </a:r>
            <a:r>
              <a:rPr lang="en-US" dirty="0" smtClean="0"/>
              <a:t>are two statements that could be made about a co-worker: ‘Jean’s work is slow, painstaking and meticulous.’ ‘Jean’s work is meticulous, painstaking and slow.’</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7620000" cy="6245352"/>
          </a:xfrm>
        </p:spPr>
        <p:txBody>
          <a:bodyPr/>
          <a:lstStyle/>
          <a:p>
            <a:pPr algn="just"/>
            <a:endParaRPr lang="en-US" dirty="0" smtClean="0"/>
          </a:p>
          <a:p>
            <a:pPr algn="just"/>
            <a:r>
              <a:rPr lang="en-US" dirty="0" smtClean="0"/>
              <a:t>Using logical fallacies: Presenting something as proof when it is only evidence is one very common logical fallacy. Sometimes it’s caused by a lack of understanding, but other times are deliberate. Other logical fallacies include taking things out of context and jumping to conclusions; there are many more.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62</TotalTime>
  <Words>784</Words>
  <Application>Microsoft Office PowerPoint</Application>
  <PresentationFormat>On-screen Show (4:3)</PresentationFormat>
  <Paragraphs>33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Century Schoolbook</vt:lpstr>
      <vt:lpstr>Wingdings</vt:lpstr>
      <vt:lpstr>Wingdings 2</vt:lpstr>
      <vt:lpstr>Oriel</vt:lpstr>
      <vt:lpstr>TECHNICAL COMMUNICATION ETHICS</vt:lpstr>
      <vt:lpstr>INTRODUCTION</vt:lpstr>
      <vt:lpstr>Legal and Ethical</vt:lpstr>
      <vt:lpstr>Ethics</vt:lpstr>
      <vt:lpstr>Ethical issues</vt:lpstr>
      <vt:lpstr>PowerPoint Presentation</vt:lpstr>
      <vt:lpstr>PowerPoint Presentation</vt:lpstr>
      <vt:lpstr>PowerPoint Presentation</vt:lpstr>
      <vt:lpstr>PowerPoint Presentation</vt:lpstr>
      <vt:lpstr>STC (society for Technical Communication) Code for Communicators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COMMUNICATION ETHICS</dc:title>
  <dc:creator>lenovo</dc:creator>
  <cp:lastModifiedBy>LBEF</cp:lastModifiedBy>
  <cp:revision>5</cp:revision>
  <dcterms:created xsi:type="dcterms:W3CDTF">2022-05-06T18:21:32Z</dcterms:created>
  <dcterms:modified xsi:type="dcterms:W3CDTF">2022-10-13T08:17:47Z</dcterms:modified>
</cp:coreProperties>
</file>