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0" r:id="rId6"/>
    <p:sldId id="260" r:id="rId7"/>
    <p:sldId id="271" r:id="rId8"/>
    <p:sldId id="261" r:id="rId9"/>
    <p:sldId id="272" r:id="rId10"/>
    <p:sldId id="262" r:id="rId11"/>
    <p:sldId id="273" r:id="rId12"/>
    <p:sldId id="263"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3CDEB4"/>
    <a:srgbClr val="A06B30"/>
    <a:srgbClr val="FF6600"/>
    <a:srgbClr val="00CCFF"/>
    <a:srgbClr val="C6DE36"/>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571AF49-B15A-4F8C-972D-587C20C1D765}" type="datetimeFigureOut">
              <a:rPr lang="en-US" smtClean="0"/>
              <a:pPr/>
              <a:t>9/12/2022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7203077-30FC-41BB-9AAA-A83B17FAE8F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71AF49-B15A-4F8C-972D-587C20C1D765}"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03077-30FC-41BB-9AAA-A83B17FAE8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7203077-30FC-41BB-9AAA-A83B17FAE8F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71AF49-B15A-4F8C-972D-587C20C1D765}"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571AF49-B15A-4F8C-972D-587C20C1D765}"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7203077-30FC-41BB-9AAA-A83B17FAE8F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571AF49-B15A-4F8C-972D-587C20C1D765}" type="datetimeFigureOut">
              <a:rPr lang="en-US" smtClean="0"/>
              <a:pPr/>
              <a:t>9/12/2022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7203077-30FC-41BB-9AAA-A83B17FAE8F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571AF49-B15A-4F8C-972D-587C20C1D765}"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03077-30FC-41BB-9AAA-A83B17FAE8F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571AF49-B15A-4F8C-972D-587C20C1D765}" type="datetimeFigureOut">
              <a:rPr lang="en-US" smtClean="0"/>
              <a:pPr/>
              <a:t>9/12/2022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7203077-30FC-41BB-9AAA-A83B17FAE8F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571AF49-B15A-4F8C-972D-587C20C1D765}" type="datetimeFigureOut">
              <a:rPr lang="en-US" smtClean="0"/>
              <a:pPr/>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7203077-30FC-41BB-9AAA-A83B17FAE8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571AF49-B15A-4F8C-972D-587C20C1D765}" type="datetimeFigureOut">
              <a:rPr lang="en-US" smtClean="0"/>
              <a:pPr/>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7203077-30FC-41BB-9AAA-A83B17FAE8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7203077-30FC-41BB-9AAA-A83B17FAE8F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571AF49-B15A-4F8C-972D-587C20C1D765}" type="datetimeFigureOut">
              <a:rPr lang="en-US" smtClean="0"/>
              <a:pPr/>
              <a:t>9/12/2022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7203077-30FC-41BB-9AAA-A83B17FAE8F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571AF49-B15A-4F8C-972D-587C20C1D765}" type="datetimeFigureOut">
              <a:rPr lang="en-US" smtClean="0"/>
              <a:pPr/>
              <a:t>9/12/2022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571AF49-B15A-4F8C-972D-587C20C1D765}" type="datetimeFigureOut">
              <a:rPr lang="en-US" smtClean="0"/>
              <a:pPr/>
              <a:t>9/12/2022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7203077-30FC-41BB-9AAA-A83B17FAE8F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86800" cy="1981200"/>
          </a:xfrm>
        </p:spPr>
        <p:txBody>
          <a:bodyPr>
            <a:normAutofit fontScale="90000"/>
          </a:bodyPr>
          <a:lstStyle/>
          <a:p>
            <a:r>
              <a:rPr lang="en-US" dirty="0" smtClean="0"/>
              <a:t/>
            </a:r>
            <a:br>
              <a:rPr lang="en-US" dirty="0" smtClean="0"/>
            </a:br>
            <a:r>
              <a:rPr lang="en-US" sz="5300" dirty="0" smtClean="0">
                <a:solidFill>
                  <a:srgbClr val="3CDEB4"/>
                </a:solidFill>
                <a:latin typeface="Narkisim" panose="020E0502050101010101" pitchFamily="34" charset="-79"/>
                <a:ea typeface="Verdana" panose="020B0604030504040204" pitchFamily="34" charset="0"/>
                <a:cs typeface="Narkisim" panose="020E0502050101010101" pitchFamily="34" charset="-79"/>
              </a:rPr>
              <a:t>Technical </a:t>
            </a:r>
            <a:r>
              <a:rPr lang="en-US" sz="5300" dirty="0" smtClean="0">
                <a:solidFill>
                  <a:srgbClr val="3CDEB4"/>
                </a:solidFill>
                <a:latin typeface="Narkisim" panose="020E0502050101010101" pitchFamily="34" charset="-79"/>
                <a:ea typeface="Verdana" panose="020B0604030504040204" pitchFamily="34" charset="0"/>
                <a:cs typeface="Narkisim" panose="020E0502050101010101" pitchFamily="34" charset="-79"/>
              </a:rPr>
              <a:t>Communication </a:t>
            </a:r>
            <a:r>
              <a:rPr lang="en-US" sz="5300" dirty="0">
                <a:solidFill>
                  <a:srgbClr val="3CDEB4"/>
                </a:solidFill>
                <a:latin typeface="Narkisim" panose="020E0502050101010101" pitchFamily="34" charset="-79"/>
                <a:ea typeface="Verdana" panose="020B0604030504040204" pitchFamily="34" charset="0"/>
                <a:cs typeface="Narkisim" panose="020E0502050101010101" pitchFamily="34" charset="-79"/>
              </a:rPr>
              <a:t>E</a:t>
            </a:r>
            <a:r>
              <a:rPr lang="en-US" sz="5300" dirty="0" smtClean="0">
                <a:solidFill>
                  <a:srgbClr val="3CDEB4"/>
                </a:solidFill>
                <a:latin typeface="Narkisim" panose="020E0502050101010101" pitchFamily="34" charset="-79"/>
                <a:ea typeface="Verdana" panose="020B0604030504040204" pitchFamily="34" charset="0"/>
                <a:cs typeface="Narkisim" panose="020E0502050101010101" pitchFamily="34" charset="-79"/>
              </a:rPr>
              <a:t>diting</a:t>
            </a:r>
            <a:r>
              <a:rPr lang="en-US" sz="5300" dirty="0" smtClean="0">
                <a:solidFill>
                  <a:srgbClr val="3CDEB4"/>
                </a:solidFill>
                <a:latin typeface="Narkisim" panose="020E0502050101010101" pitchFamily="34" charset="-79"/>
                <a:ea typeface="Verdana" panose="020B0604030504040204" pitchFamily="34" charset="0"/>
                <a:cs typeface="Narkisim" panose="020E0502050101010101" pitchFamily="34" charset="-79"/>
              </a:rPr>
              <a:t/>
            </a:r>
            <a:br>
              <a:rPr lang="en-US" sz="5300" dirty="0" smtClean="0">
                <a:solidFill>
                  <a:srgbClr val="3CDEB4"/>
                </a:solidFill>
                <a:latin typeface="Narkisim" panose="020E0502050101010101" pitchFamily="34" charset="-79"/>
                <a:ea typeface="Verdana" panose="020B0604030504040204" pitchFamily="34" charset="0"/>
                <a:cs typeface="Narkisim" panose="020E0502050101010101" pitchFamily="34" charset="-79"/>
              </a:rPr>
            </a:br>
            <a:r>
              <a:rPr lang="en-US" sz="4000" b="1" u="sng" dirty="0" smtClean="0">
                <a:solidFill>
                  <a:schemeClr val="tx2">
                    <a:lumMod val="60000"/>
                    <a:lumOff val="40000"/>
                  </a:schemeClr>
                </a:solidFill>
                <a:latin typeface="Andalus" panose="02020603050405020304" pitchFamily="18" charset="-78"/>
                <a:cs typeface="Andalus" panose="02020603050405020304" pitchFamily="18" charset="-78"/>
              </a:rPr>
              <a:t>Lecture Session - 7</a:t>
            </a:r>
            <a:endParaRPr lang="en-US" sz="4000" b="1" u="sng" dirty="0">
              <a:solidFill>
                <a:schemeClr val="tx2">
                  <a:lumMod val="60000"/>
                  <a:lumOff val="40000"/>
                </a:schemeClr>
              </a:solidFill>
              <a:latin typeface="Andalus" panose="02020603050405020304" pitchFamily="18" charset="-78"/>
              <a:cs typeface="Andalus" panose="02020603050405020304"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Meiryo UI" panose="020B0604030504040204" pitchFamily="34" charset="-128"/>
                <a:ea typeface="Meiryo UI" panose="020B0604030504040204" pitchFamily="34" charset="-128"/>
                <a:cs typeface="Meiryo UI" panose="020B0604030504040204" pitchFamily="34" charset="-128"/>
              </a:rPr>
              <a:t>EDITING </a:t>
            </a:r>
            <a:r>
              <a:rPr lang="en-US" b="1" dirty="0" smtClean="0">
                <a:solidFill>
                  <a:srgbClr val="0070C0"/>
                </a:solidFill>
                <a:latin typeface="Meiryo UI" panose="020B0604030504040204" pitchFamily="34" charset="-128"/>
                <a:ea typeface="Meiryo UI" panose="020B0604030504040204" pitchFamily="34" charset="-128"/>
                <a:cs typeface="Meiryo UI" panose="020B0604030504040204" pitchFamily="34" charset="-128"/>
              </a:rPr>
              <a:t>TASK (procedure</a:t>
            </a:r>
            <a:r>
              <a:rPr lang="en-US" dirty="0" smtClean="0"/>
              <a:t>)</a:t>
            </a:r>
            <a:endParaRPr lang="en-US" dirty="0"/>
          </a:p>
        </p:txBody>
      </p:sp>
      <p:sp>
        <p:nvSpPr>
          <p:cNvPr id="3" name="Content Placeholder 2"/>
          <p:cNvSpPr>
            <a:spLocks noGrp="1"/>
          </p:cNvSpPr>
          <p:nvPr>
            <p:ph sz="quarter" idx="1"/>
          </p:nvPr>
        </p:nvSpPr>
        <p:spPr>
          <a:xfrm>
            <a:off x="301752" y="1527048"/>
            <a:ext cx="8503920" cy="5178552"/>
          </a:xfrm>
        </p:spPr>
        <p:txBody>
          <a:bodyPr>
            <a:normAutofit/>
          </a:bodyPr>
          <a:lstStyle/>
          <a:p>
            <a:pPr algn="just"/>
            <a:r>
              <a:rPr lang="en-US" b="1" dirty="0" smtClean="0">
                <a:solidFill>
                  <a:srgbClr val="7030A0"/>
                </a:solidFill>
                <a:latin typeface="Gadugi" panose="020B0502040204020203" pitchFamily="34" charset="0"/>
              </a:rPr>
              <a:t>When the editor receives the technical document as a preliminary draft, he has to first review the document for the appropriateness of content. </a:t>
            </a:r>
            <a:endParaRPr lang="en-US" b="1" dirty="0" smtClean="0">
              <a:solidFill>
                <a:srgbClr val="7030A0"/>
              </a:solidFill>
              <a:latin typeface="Gadugi" panose="020B0502040204020203" pitchFamily="34" charset="0"/>
            </a:endParaRPr>
          </a:p>
          <a:p>
            <a:pPr algn="just"/>
            <a:endParaRPr lang="en-US" b="1" dirty="0" smtClean="0">
              <a:solidFill>
                <a:srgbClr val="7030A0"/>
              </a:solidFill>
              <a:latin typeface="Gadugi" panose="020B0502040204020203" pitchFamily="34" charset="0"/>
            </a:endParaRPr>
          </a:p>
          <a:p>
            <a:pPr algn="just"/>
            <a:r>
              <a:rPr lang="en-US" b="1" dirty="0" smtClean="0">
                <a:solidFill>
                  <a:srgbClr val="7030A0"/>
                </a:solidFill>
                <a:latin typeface="Gadugi" panose="020B0502040204020203" pitchFamily="34" charset="0"/>
              </a:rPr>
              <a:t>He also checks if the draft is organized in a logical manner. The document need not be accurately polished at this stage because at the time of each editing, the material undergoes a radical revision.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458200" cy="6124754"/>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7030A0"/>
                </a:solidFill>
                <a:latin typeface="Gadugi" panose="020B0502040204020203" pitchFamily="34" charset="0"/>
              </a:rPr>
              <a:t>The technical editor makes sure that the sections framed in the material match the number of sections that were planned in the document outline. </a:t>
            </a:r>
            <a:endParaRPr lang="en-US" sz="2800" b="1" dirty="0" smtClean="0">
              <a:solidFill>
                <a:srgbClr val="7030A0"/>
              </a:solidFill>
              <a:latin typeface="Gadugi" panose="020B0502040204020203" pitchFamily="34" charset="0"/>
            </a:endParaRPr>
          </a:p>
          <a:p>
            <a:pPr marL="457200" indent="-457200" algn="just">
              <a:buFont typeface="Arial" panose="020B0604020202020204" pitchFamily="34" charset="0"/>
              <a:buChar char="•"/>
            </a:pPr>
            <a:endParaRPr lang="en-US" sz="2800" b="1" dirty="0">
              <a:solidFill>
                <a:srgbClr val="7030A0"/>
              </a:solidFill>
              <a:latin typeface="Gadugi" panose="020B0502040204020203" pitchFamily="34" charset="0"/>
            </a:endParaRPr>
          </a:p>
          <a:p>
            <a:pPr marL="457200" indent="-457200" algn="just">
              <a:buFont typeface="Arial" panose="020B0604020202020204" pitchFamily="34" charset="0"/>
              <a:buChar char="•"/>
            </a:pPr>
            <a:r>
              <a:rPr lang="en-US" sz="2800" b="1" dirty="0" smtClean="0">
                <a:solidFill>
                  <a:srgbClr val="7030A0"/>
                </a:solidFill>
                <a:latin typeface="Gadugi" panose="020B0502040204020203" pitchFamily="34" charset="0"/>
              </a:rPr>
              <a:t>He/She </a:t>
            </a:r>
            <a:r>
              <a:rPr lang="en-US" sz="2800" b="1" dirty="0">
                <a:solidFill>
                  <a:srgbClr val="7030A0"/>
                </a:solidFill>
                <a:latin typeface="Gadugi" panose="020B0502040204020203" pitchFamily="34" charset="0"/>
              </a:rPr>
              <a:t>has to also ensure that the illustrations or graphics printed are placed in the proper sections of the text. </a:t>
            </a:r>
            <a:endParaRPr lang="en-US" sz="2800" b="1" dirty="0" smtClean="0">
              <a:solidFill>
                <a:srgbClr val="7030A0"/>
              </a:solidFill>
              <a:latin typeface="Gadugi" panose="020B0502040204020203" pitchFamily="34" charset="0"/>
            </a:endParaRPr>
          </a:p>
          <a:p>
            <a:pPr marL="457200" indent="-457200" algn="just">
              <a:buFont typeface="Arial" panose="020B0604020202020204" pitchFamily="34" charset="0"/>
              <a:buChar char="•"/>
            </a:pPr>
            <a:endParaRPr lang="en-US" sz="2800" b="1" dirty="0" smtClean="0">
              <a:solidFill>
                <a:srgbClr val="7030A0"/>
              </a:solidFill>
              <a:latin typeface="Gadugi" panose="020B0502040204020203" pitchFamily="34" charset="0"/>
            </a:endParaRPr>
          </a:p>
          <a:p>
            <a:pPr marL="457200" indent="-457200" algn="just">
              <a:buFont typeface="Arial" panose="020B0604020202020204" pitchFamily="34" charset="0"/>
              <a:buChar char="•"/>
            </a:pPr>
            <a:r>
              <a:rPr lang="en-US" sz="2800" b="1" dirty="0" smtClean="0">
                <a:solidFill>
                  <a:srgbClr val="7030A0"/>
                </a:solidFill>
                <a:latin typeface="Gadugi" panose="020B0502040204020203" pitchFamily="34" charset="0"/>
              </a:rPr>
              <a:t>The </a:t>
            </a:r>
            <a:r>
              <a:rPr lang="en-US" sz="2800" b="1" dirty="0">
                <a:solidFill>
                  <a:srgbClr val="7030A0"/>
                </a:solidFill>
                <a:latin typeface="Gadugi" panose="020B0502040204020203" pitchFamily="34" charset="0"/>
              </a:rPr>
              <a:t>editor needs to read each </a:t>
            </a:r>
            <a:r>
              <a:rPr lang="en-US" sz="2800" b="1" dirty="0" smtClean="0">
                <a:solidFill>
                  <a:srgbClr val="7030A0"/>
                </a:solidFill>
                <a:latin typeface="Gadugi" panose="020B0502040204020203" pitchFamily="34" charset="0"/>
              </a:rPr>
              <a:t>section </a:t>
            </a:r>
            <a:r>
              <a:rPr lang="en-US" sz="2800" b="1" dirty="0">
                <a:solidFill>
                  <a:srgbClr val="7030A0"/>
                </a:solidFill>
                <a:latin typeface="Gadugi" panose="020B0502040204020203" pitchFamily="34" charset="0"/>
              </a:rPr>
              <a:t>for the content. If he finds it necessary he may also add sentences to clarify the organization of each section in order to recheck if the sections are placed in a proper order</a:t>
            </a:r>
          </a:p>
        </p:txBody>
      </p:sp>
    </p:spTree>
    <p:extLst>
      <p:ext uri="{BB962C8B-B14F-4D97-AF65-F5344CB8AC3E}">
        <p14:creationId xmlns:p14="http://schemas.microsoft.com/office/powerpoint/2010/main" val="144582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solidFill>
                  <a:srgbClr val="7030A0"/>
                </a:solidFill>
                <a:latin typeface="High Tower Text" panose="02040502050506030303" pitchFamily="18" charset="0"/>
              </a:rPr>
              <a:t>Proof Reading</a:t>
            </a:r>
            <a:endParaRPr lang="en-US" sz="5400" b="1" dirty="0">
              <a:solidFill>
                <a:srgbClr val="7030A0"/>
              </a:solidFill>
              <a:latin typeface="High Tower Text" panose="02040502050506030303" pitchFamily="18" charset="0"/>
            </a:endParaRPr>
          </a:p>
        </p:txBody>
      </p:sp>
      <p:sp>
        <p:nvSpPr>
          <p:cNvPr id="3" name="Content Placeholder 2"/>
          <p:cNvSpPr>
            <a:spLocks noGrp="1"/>
          </p:cNvSpPr>
          <p:nvPr>
            <p:ph sz="quarter" idx="1"/>
          </p:nvPr>
        </p:nvSpPr>
        <p:spPr>
          <a:xfrm>
            <a:off x="301752" y="1527048"/>
            <a:ext cx="8503920" cy="4797552"/>
          </a:xfrm>
        </p:spPr>
        <p:txBody>
          <a:bodyPr>
            <a:normAutofit fontScale="92500" lnSpcReduction="10000"/>
          </a:bodyPr>
          <a:lstStyle/>
          <a:p>
            <a:r>
              <a:rPr lang="en-US" sz="3200" dirty="0" smtClean="0"/>
              <a:t>Careful proof reading can ensure that a printed document is correct and attractive and that the document creates a good impression of the company that produced it.</a:t>
            </a:r>
          </a:p>
          <a:p>
            <a:r>
              <a:rPr lang="en-US" sz="3200" dirty="0" smtClean="0"/>
              <a:t>Proof readers should concentrate on </a:t>
            </a:r>
            <a:r>
              <a:rPr lang="en-US" sz="3200" dirty="0" smtClean="0"/>
              <a:t>main regions such as: </a:t>
            </a:r>
            <a:endParaRPr lang="en-US" sz="3200" dirty="0" smtClean="0"/>
          </a:p>
          <a:p>
            <a:pPr>
              <a:buNone/>
            </a:pPr>
            <a:r>
              <a:rPr lang="en-US" dirty="0" smtClean="0"/>
              <a:t>i) Content – To effectively proof read a technical document, you should check the technical details against a reliable reference. You should also pay attention to the inconsistencies in data and look out for mistakes in labeling units of measures, Greek letters, formulas and mathematical symbols.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33400"/>
            <a:ext cx="8610600" cy="6001643"/>
          </a:xfrm>
          <a:prstGeom prst="rect">
            <a:avLst/>
          </a:prstGeom>
        </p:spPr>
        <p:txBody>
          <a:bodyPr wrap="square">
            <a:spAutoFit/>
          </a:bodyPr>
          <a:lstStyle/>
          <a:p>
            <a:pPr algn="just"/>
            <a:r>
              <a:rPr lang="en-US" sz="2400" dirty="0" smtClean="0"/>
              <a:t>ii) Spelling – Misspellings are the most obvious errors to readers of published documents, so proofreaders should check carefully for accuracy of spelling. It is not wise to rely on spelling checkers in word processing programs, which will only flag words not in their own dictionary. Most spelling checkers do not recognize correct words used improperly, like ‘here’ and ‘hear’, ‘form’ and ‘from’, so proof readers should check each word for context as well as spelling.</a:t>
            </a:r>
          </a:p>
          <a:p>
            <a:pPr algn="just"/>
            <a:endParaRPr lang="en-US" sz="2400" dirty="0" smtClean="0"/>
          </a:p>
          <a:p>
            <a:pPr algn="just"/>
            <a:r>
              <a:rPr lang="en-US" sz="2400" dirty="0" smtClean="0"/>
              <a:t>iii) Others – Grammar errors should be checked. There should be consistency in the language used, whether it is American English or British English. Special care should be taken while checking the usage of Proper nouns. Any misspellings in names of products or people could lead to a lot of embarrassment. The accuracy of titles, headings and illustration captions should be checked very carefully. </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PROOF READING SYMBOLS</a:t>
            </a:r>
            <a:endParaRPr lang="en-US" b="1" dirty="0">
              <a:solidFill>
                <a:srgbClr val="7030A0"/>
              </a:solidFill>
            </a:endParaRPr>
          </a:p>
        </p:txBody>
      </p:sp>
      <p:sp>
        <p:nvSpPr>
          <p:cNvPr id="3" name="Content Placeholder 2"/>
          <p:cNvSpPr>
            <a:spLocks noGrp="1"/>
          </p:cNvSpPr>
          <p:nvPr>
            <p:ph sz="quarter" idx="1"/>
          </p:nvPr>
        </p:nvSpPr>
        <p:spPr/>
        <p:txBody>
          <a:bodyPr>
            <a:normAutofit/>
          </a:bodyPr>
          <a:lstStyle/>
          <a:p>
            <a:r>
              <a:rPr lang="en-US" sz="2800" dirty="0" smtClean="0">
                <a:solidFill>
                  <a:srgbClr val="A06B30"/>
                </a:solidFill>
                <a:latin typeface="Lucida Sans Unicode" panose="020B0602030504020204" pitchFamily="34" charset="0"/>
                <a:cs typeface="Lucida Sans Unicode" panose="020B0602030504020204" pitchFamily="34" charset="0"/>
              </a:rPr>
              <a:t>Editing and proof reading symbols are universal regardless of subject matter. </a:t>
            </a:r>
            <a:endParaRPr lang="en-US" sz="2800" dirty="0" smtClean="0">
              <a:solidFill>
                <a:srgbClr val="A06B30"/>
              </a:solidFill>
              <a:latin typeface="Lucida Sans Unicode" panose="020B0602030504020204" pitchFamily="34" charset="0"/>
              <a:cs typeface="Lucida Sans Unicode" panose="020B0602030504020204" pitchFamily="34" charset="0"/>
            </a:endParaRPr>
          </a:p>
          <a:p>
            <a:r>
              <a:rPr lang="en-US" sz="2800" dirty="0" smtClean="0">
                <a:solidFill>
                  <a:srgbClr val="A06B30"/>
                </a:solidFill>
                <a:latin typeface="Lucida Sans Unicode" panose="020B0602030504020204" pitchFamily="34" charset="0"/>
                <a:cs typeface="Lucida Sans Unicode" panose="020B0602030504020204" pitchFamily="34" charset="0"/>
              </a:rPr>
              <a:t>Editing </a:t>
            </a:r>
            <a:r>
              <a:rPr lang="en-US" sz="2800" dirty="0" smtClean="0">
                <a:solidFill>
                  <a:srgbClr val="A06B30"/>
                </a:solidFill>
                <a:latin typeface="Lucida Sans Unicode" panose="020B0602030504020204" pitchFamily="34" charset="0"/>
                <a:cs typeface="Lucida Sans Unicode" panose="020B0602030504020204" pitchFamily="34" charset="0"/>
              </a:rPr>
              <a:t>symbols are used on hard copy to indicate to a typist, type setter or graphic artist the changes the editor wants made when the text of a document is typed for the first time in a soft copy, when the soft copy version of text is revised, and when graphics are created or revised.</a:t>
            </a:r>
            <a:endParaRPr lang="en-US" sz="2800" dirty="0">
              <a:solidFill>
                <a:srgbClr val="A06B30"/>
              </a:solidFill>
              <a:latin typeface="Lucida Sans Unicode" panose="020B0602030504020204" pitchFamily="34" charset="0"/>
              <a:cs typeface="Lucida Sans Unicode" panose="020B06020305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52400" y="152400"/>
            <a:ext cx="8351838" cy="6172200"/>
          </a:xfrm>
        </p:spPr>
        <p:txBody>
          <a:bodyPr>
            <a:noAutofit/>
          </a:bodyPr>
          <a:lstStyle/>
          <a:p>
            <a:r>
              <a:rPr lang="en-US" sz="2400" dirty="0" smtClean="0">
                <a:solidFill>
                  <a:srgbClr val="009999"/>
                </a:solidFill>
                <a:latin typeface="Comic Sans MS" panose="030F0702030302020204" pitchFamily="66" charset="0"/>
                <a:cs typeface="Lucida Sans Unicode" panose="020B0602030504020204" pitchFamily="34" charset="0"/>
              </a:rPr>
              <a:t>The symbols that you use to indicate corrections or changes in the text are called ‘Proof reading symbols</a:t>
            </a:r>
            <a:r>
              <a:rPr lang="en-US" sz="2400" dirty="0" smtClean="0">
                <a:solidFill>
                  <a:srgbClr val="009999"/>
                </a:solidFill>
                <a:latin typeface="Comic Sans MS" panose="030F0702030302020204" pitchFamily="66" charset="0"/>
                <a:cs typeface="Lucida Sans Unicode" panose="020B0602030504020204" pitchFamily="34" charset="0"/>
              </a:rPr>
              <a:t>.’</a:t>
            </a:r>
          </a:p>
          <a:p>
            <a:r>
              <a:rPr lang="en-US" sz="2400" dirty="0" smtClean="0">
                <a:solidFill>
                  <a:srgbClr val="009999"/>
                </a:solidFill>
                <a:latin typeface="Comic Sans MS" panose="030F0702030302020204" pitchFamily="66" charset="0"/>
                <a:cs typeface="Lucida Sans Unicode" panose="020B0602030504020204" pitchFamily="34" charset="0"/>
              </a:rPr>
              <a:t> </a:t>
            </a:r>
            <a:r>
              <a:rPr lang="en-US" sz="2400" dirty="0" smtClean="0">
                <a:solidFill>
                  <a:srgbClr val="009999"/>
                </a:solidFill>
                <a:latin typeface="Comic Sans MS" panose="030F0702030302020204" pitchFamily="66" charset="0"/>
                <a:cs typeface="Lucida Sans Unicode" panose="020B0602030504020204" pitchFamily="34" charset="0"/>
              </a:rPr>
              <a:t>If you change the symbols time and again, it leads to inconsistency and may confuse the typist or writer when he/she intends to do the changes suggested by you as an editor. </a:t>
            </a:r>
            <a:endParaRPr lang="en-US" sz="2400" dirty="0" smtClean="0">
              <a:solidFill>
                <a:srgbClr val="009999"/>
              </a:solidFill>
              <a:latin typeface="Comic Sans MS" panose="030F0702030302020204" pitchFamily="66" charset="0"/>
              <a:cs typeface="Lucida Sans Unicode" panose="020B0602030504020204" pitchFamily="34" charset="0"/>
            </a:endParaRPr>
          </a:p>
          <a:p>
            <a:r>
              <a:rPr lang="en-US" sz="2400" dirty="0" smtClean="0">
                <a:solidFill>
                  <a:srgbClr val="009999"/>
                </a:solidFill>
                <a:latin typeface="Comic Sans MS" panose="030F0702030302020204" pitchFamily="66" charset="0"/>
                <a:cs typeface="Lucida Sans Unicode" panose="020B0602030504020204" pitchFamily="34" charset="0"/>
              </a:rPr>
              <a:t>The </a:t>
            </a:r>
            <a:r>
              <a:rPr lang="en-US" sz="2400" dirty="0" smtClean="0">
                <a:solidFill>
                  <a:srgbClr val="009999"/>
                </a:solidFill>
                <a:latin typeface="Comic Sans MS" panose="030F0702030302020204" pitchFamily="66" charset="0"/>
                <a:cs typeface="Lucida Sans Unicode" panose="020B0602030504020204" pitchFamily="34" charset="0"/>
              </a:rPr>
              <a:t>purpose of proofreading is to find the typographical errors. </a:t>
            </a:r>
            <a:endParaRPr lang="en-US" sz="2400" dirty="0" smtClean="0">
              <a:solidFill>
                <a:srgbClr val="009999"/>
              </a:solidFill>
              <a:latin typeface="Comic Sans MS" panose="030F0702030302020204" pitchFamily="66" charset="0"/>
              <a:cs typeface="Lucida Sans Unicode" panose="020B0602030504020204" pitchFamily="34" charset="0"/>
            </a:endParaRPr>
          </a:p>
          <a:p>
            <a:r>
              <a:rPr lang="en-US" sz="2400" dirty="0" smtClean="0">
                <a:solidFill>
                  <a:srgbClr val="009999"/>
                </a:solidFill>
                <a:latin typeface="Comic Sans MS" panose="030F0702030302020204" pitchFamily="66" charset="0"/>
                <a:cs typeface="Lucida Sans Unicode" panose="020B0602030504020204" pitchFamily="34" charset="0"/>
              </a:rPr>
              <a:t>The </a:t>
            </a:r>
            <a:r>
              <a:rPr lang="en-US" sz="2400" dirty="0" smtClean="0">
                <a:solidFill>
                  <a:srgbClr val="009999"/>
                </a:solidFill>
                <a:latin typeface="Comic Sans MS" panose="030F0702030302020204" pitchFamily="66" charset="0"/>
                <a:cs typeface="Lucida Sans Unicode" panose="020B0602030504020204" pitchFamily="34" charset="0"/>
              </a:rPr>
              <a:t>proof reading symbols are usually placed in the margins of the text, with a line drawn to indicate the exact place of the error. </a:t>
            </a:r>
            <a:endParaRPr lang="en-US" sz="2400" dirty="0" smtClean="0">
              <a:solidFill>
                <a:srgbClr val="009999"/>
              </a:solidFill>
              <a:latin typeface="Comic Sans MS" panose="030F0702030302020204" pitchFamily="66" charset="0"/>
              <a:cs typeface="Lucida Sans Unicode" panose="020B0602030504020204" pitchFamily="34" charset="0"/>
            </a:endParaRPr>
          </a:p>
          <a:p>
            <a:r>
              <a:rPr lang="en-US" sz="2400" dirty="0" smtClean="0">
                <a:solidFill>
                  <a:srgbClr val="009999"/>
                </a:solidFill>
                <a:latin typeface="Comic Sans MS" panose="030F0702030302020204" pitchFamily="66" charset="0"/>
                <a:cs typeface="Lucida Sans Unicode" panose="020B0602030504020204" pitchFamily="34" charset="0"/>
              </a:rPr>
              <a:t>You </a:t>
            </a:r>
            <a:r>
              <a:rPr lang="en-US" sz="2400" dirty="0" smtClean="0">
                <a:solidFill>
                  <a:srgbClr val="009999"/>
                </a:solidFill>
                <a:latin typeface="Comic Sans MS" panose="030F0702030302020204" pitchFamily="66" charset="0"/>
                <a:cs typeface="Lucida Sans Unicode" panose="020B0602030504020204" pitchFamily="34" charset="0"/>
              </a:rPr>
              <a:t>can choose the margin depending on the place of error. If the error is closer towards the right margin, indicate the proof reading symbol in the right margin. The symbol is placed in the left margin, if the error is towards it.</a:t>
            </a:r>
            <a:endParaRPr lang="en-US" sz="2400" dirty="0">
              <a:solidFill>
                <a:srgbClr val="009999"/>
              </a:solidFill>
              <a:latin typeface="Comic Sans MS" panose="030F0702030302020204" pitchFamily="66" charset="0"/>
              <a:cs typeface="Lucida Sans Unicode" panose="020B06020305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304800"/>
            <a:ext cx="8614248" cy="571244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14400" y="220848"/>
            <a:ext cx="7010400" cy="618156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a:xfrm>
            <a:off x="301752" y="1447800"/>
            <a:ext cx="8689848" cy="4953000"/>
          </a:xfrm>
        </p:spPr>
        <p:txBody>
          <a:bodyPr>
            <a:normAutofit lnSpcReduction="10000"/>
          </a:bodyPr>
          <a:lstStyle/>
          <a:p>
            <a:pPr algn="just"/>
            <a:r>
              <a:rPr lang="en-US" b="1" u="sng" dirty="0" smtClean="0">
                <a:solidFill>
                  <a:schemeClr val="accent1">
                    <a:lumMod val="75000"/>
                  </a:schemeClr>
                </a:solidFill>
                <a:latin typeface="Maiandra GD" panose="020E0502030308020204" pitchFamily="34" charset="0"/>
              </a:rPr>
              <a:t>Technical editing</a:t>
            </a:r>
            <a:r>
              <a:rPr lang="en-US" dirty="0" smtClean="0">
                <a:solidFill>
                  <a:schemeClr val="accent1">
                    <a:lumMod val="75000"/>
                  </a:schemeClr>
                </a:solidFill>
                <a:latin typeface="Maiandra GD" panose="020E0502030308020204" pitchFamily="34" charset="0"/>
              </a:rPr>
              <a:t> involves </a:t>
            </a:r>
            <a:r>
              <a:rPr lang="en-US" b="1" dirty="0" smtClean="0">
                <a:solidFill>
                  <a:schemeClr val="accent1">
                    <a:lumMod val="75000"/>
                  </a:schemeClr>
                </a:solidFill>
                <a:latin typeface="Maiandra GD" panose="020E0502030308020204" pitchFamily="34" charset="0"/>
              </a:rPr>
              <a:t>reviewing text written on a technical topic, and identifying errors related to the use of language in general or adherence to a specific style guide</a:t>
            </a:r>
            <a:r>
              <a:rPr lang="en-US" dirty="0" smtClean="0">
                <a:solidFill>
                  <a:schemeClr val="accent1">
                    <a:lumMod val="75000"/>
                  </a:schemeClr>
                </a:solidFill>
                <a:latin typeface="Maiandra GD" panose="020E0502030308020204" pitchFamily="34" charset="0"/>
              </a:rPr>
              <a:t>.</a:t>
            </a:r>
          </a:p>
          <a:p>
            <a:pPr algn="just"/>
            <a:r>
              <a:rPr lang="en-US" b="1" dirty="0" smtClean="0">
                <a:solidFill>
                  <a:schemeClr val="accent1">
                    <a:lumMod val="75000"/>
                  </a:schemeClr>
                </a:solidFill>
                <a:latin typeface="Maiandra GD" panose="020E0502030308020204" pitchFamily="34" charset="0"/>
              </a:rPr>
              <a:t>This activity ensures that documentation is of </a:t>
            </a:r>
            <a:r>
              <a:rPr lang="en-US" b="1" u="sng" dirty="0" smtClean="0">
                <a:solidFill>
                  <a:schemeClr val="accent1">
                    <a:lumMod val="75000"/>
                  </a:schemeClr>
                </a:solidFill>
                <a:latin typeface="Maiandra GD" panose="020E0502030308020204" pitchFamily="34" charset="0"/>
              </a:rPr>
              <a:t>good quality.</a:t>
            </a:r>
          </a:p>
          <a:p>
            <a:pPr algn="just"/>
            <a:r>
              <a:rPr lang="en-US" b="1" dirty="0" smtClean="0">
                <a:solidFill>
                  <a:schemeClr val="accent1">
                    <a:lumMod val="75000"/>
                  </a:schemeClr>
                </a:solidFill>
                <a:latin typeface="Maiandra GD" panose="020E0502030308020204" pitchFamily="34" charset="0"/>
              </a:rPr>
              <a:t>Technical style favors </a:t>
            </a:r>
            <a:r>
              <a:rPr lang="en-US" b="1" u="sng" dirty="0" smtClean="0">
                <a:solidFill>
                  <a:schemeClr val="tx1">
                    <a:lumMod val="95000"/>
                    <a:lumOff val="5000"/>
                  </a:schemeClr>
                </a:solidFill>
                <a:latin typeface="Maiandra GD" panose="020E0502030308020204" pitchFamily="34" charset="0"/>
              </a:rPr>
              <a:t>simplicity and conciseness </a:t>
            </a:r>
            <a:r>
              <a:rPr lang="en-US" b="1" dirty="0" smtClean="0">
                <a:solidFill>
                  <a:schemeClr val="accent1">
                    <a:lumMod val="75000"/>
                  </a:schemeClr>
                </a:solidFill>
                <a:latin typeface="Maiandra GD" panose="020E0502030308020204" pitchFamily="34" charset="0"/>
              </a:rPr>
              <a:t>in </a:t>
            </a:r>
            <a:r>
              <a:rPr lang="en-US" b="1" dirty="0" smtClean="0">
                <a:solidFill>
                  <a:schemeClr val="accent1">
                    <a:lumMod val="75000"/>
                  </a:schemeClr>
                </a:solidFill>
                <a:latin typeface="Maiandra GD" panose="020E0502030308020204" pitchFamily="34" charset="0"/>
              </a:rPr>
              <a:t>sentence structure, </a:t>
            </a:r>
            <a:r>
              <a:rPr lang="en-US" b="1" dirty="0" smtClean="0">
                <a:solidFill>
                  <a:schemeClr val="accent1">
                    <a:lumMod val="75000"/>
                  </a:schemeClr>
                </a:solidFill>
                <a:latin typeface="Maiandra GD" panose="020E0502030308020204" pitchFamily="34" charset="0"/>
              </a:rPr>
              <a:t>specificity </a:t>
            </a:r>
            <a:r>
              <a:rPr lang="en-US" b="1" dirty="0" smtClean="0">
                <a:solidFill>
                  <a:schemeClr val="accent1">
                    <a:lumMod val="75000"/>
                  </a:schemeClr>
                </a:solidFill>
                <a:latin typeface="Maiandra GD" panose="020E0502030308020204" pitchFamily="34" charset="0"/>
              </a:rPr>
              <a:t>in usage of words, streamlined and clear organization of content and heavy reliance on graphics</a:t>
            </a:r>
            <a:r>
              <a:rPr lang="en-US" b="1" dirty="0" smtClean="0">
                <a:solidFill>
                  <a:schemeClr val="accent1">
                    <a:lumMod val="75000"/>
                  </a:schemeClr>
                </a:solidFill>
                <a:latin typeface="Maiandra GD" panose="020E0502030308020204" pitchFamily="34" charset="0"/>
              </a:rPr>
              <a:t>.</a:t>
            </a:r>
          </a:p>
          <a:p>
            <a:pPr algn="just"/>
            <a:r>
              <a:rPr lang="en-US" b="1" dirty="0" smtClean="0">
                <a:solidFill>
                  <a:schemeClr val="accent1">
                    <a:lumMod val="75000"/>
                  </a:schemeClr>
                </a:solidFill>
                <a:latin typeface="Maiandra GD" panose="020E0502030308020204" pitchFamily="34" charset="0"/>
              </a:rPr>
              <a:t> </a:t>
            </a:r>
            <a:r>
              <a:rPr lang="en-US" b="1" dirty="0" smtClean="0">
                <a:solidFill>
                  <a:schemeClr val="accent1">
                    <a:lumMod val="75000"/>
                  </a:schemeClr>
                </a:solidFill>
                <a:latin typeface="Maiandra GD" panose="020E0502030308020204" pitchFamily="34" charset="0"/>
              </a:rPr>
              <a:t>Also, technical documents often follow a specific format, which has to be followed </a:t>
            </a:r>
            <a:r>
              <a:rPr lang="en-US" b="1" dirty="0" smtClean="0">
                <a:solidFill>
                  <a:schemeClr val="accent1">
                    <a:lumMod val="75000"/>
                  </a:schemeClr>
                </a:solidFill>
                <a:latin typeface="Maiandra GD" panose="020E0502030308020204" pitchFamily="34" charset="0"/>
              </a:rPr>
              <a:t>throughout.</a:t>
            </a:r>
            <a:endParaRPr lang="en-US" b="1" dirty="0">
              <a:solidFill>
                <a:schemeClr val="accent1">
                  <a:lumMod val="75000"/>
                </a:schemeClr>
              </a:solidFill>
              <a:latin typeface="Maiandra GD" panose="020E0502030308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solidFill>
                  <a:schemeClr val="accent2">
                    <a:lumMod val="75000"/>
                  </a:schemeClr>
                </a:solidFill>
                <a:latin typeface="Narkisim" panose="020E0502050101010101" pitchFamily="34" charset="-79"/>
                <a:cs typeface="Narkisim" panose="020E0502050101010101" pitchFamily="34" charset="-79"/>
              </a:rPr>
              <a:t>Types of Editing</a:t>
            </a:r>
            <a:endParaRPr lang="en-US" sz="4800" b="1" dirty="0">
              <a:solidFill>
                <a:schemeClr val="accent2">
                  <a:lumMod val="75000"/>
                </a:schemeClr>
              </a:solidFill>
              <a:latin typeface="Narkisim" panose="020E0502050101010101" pitchFamily="34" charset="-79"/>
              <a:cs typeface="Narkisim" panose="020E0502050101010101" pitchFamily="34" charset="-79"/>
            </a:endParaRPr>
          </a:p>
        </p:txBody>
      </p:sp>
      <p:sp>
        <p:nvSpPr>
          <p:cNvPr id="3" name="Content Placeholder 2"/>
          <p:cNvSpPr>
            <a:spLocks noGrp="1"/>
          </p:cNvSpPr>
          <p:nvPr>
            <p:ph sz="quarter" idx="1"/>
          </p:nvPr>
        </p:nvSpPr>
        <p:spPr>
          <a:xfrm>
            <a:off x="152400" y="1371600"/>
            <a:ext cx="8839200" cy="4953000"/>
          </a:xfrm>
        </p:spPr>
        <p:txBody>
          <a:bodyPr>
            <a:noAutofit/>
          </a:bodyPr>
          <a:lstStyle/>
          <a:p>
            <a:pPr algn="just"/>
            <a:r>
              <a:rPr lang="en-US" sz="3200" b="1" dirty="0" smtClean="0">
                <a:solidFill>
                  <a:srgbClr val="7030A0"/>
                </a:solidFill>
                <a:latin typeface="High Tower Text" panose="02040502050506030303" pitchFamily="18" charset="0"/>
              </a:rPr>
              <a:t>Editing also involves changing the text according to the subject, audience and purpose. </a:t>
            </a:r>
          </a:p>
          <a:p>
            <a:pPr algn="just"/>
            <a:r>
              <a:rPr lang="en-US" sz="3200" b="1" dirty="0" smtClean="0">
                <a:solidFill>
                  <a:srgbClr val="7030A0"/>
                </a:solidFill>
                <a:latin typeface="High Tower Text" panose="02040502050506030303" pitchFamily="18" charset="0"/>
              </a:rPr>
              <a:t>As a novice, you could start editing the material to suit the subject audience and the purpose of writing the technical document.</a:t>
            </a:r>
          </a:p>
          <a:p>
            <a:pPr algn="just"/>
            <a:r>
              <a:rPr lang="en-US" sz="3200" b="1" dirty="0" smtClean="0">
                <a:solidFill>
                  <a:srgbClr val="7030A0"/>
                </a:solidFill>
                <a:latin typeface="High Tower Text" panose="02040502050506030303" pitchFamily="18" charset="0"/>
              </a:rPr>
              <a:t>Finally, look for the phrasing, grammar, and punctuation. This kind of editing is broadly classified as Macro editing and Micro editing. </a:t>
            </a:r>
            <a:endParaRPr lang="en-US" sz="3200" b="1" dirty="0">
              <a:solidFill>
                <a:srgbClr val="7030A0"/>
              </a:solidFill>
              <a:latin typeface="High Tower Text" panose="0204050205050603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6DE36"/>
                </a:solidFill>
                <a:latin typeface="Trebuchet MS" panose="020B0603020202020204" pitchFamily="34" charset="0"/>
              </a:rPr>
              <a:t>Macro </a:t>
            </a:r>
            <a:r>
              <a:rPr lang="en-US" sz="4000" b="1" dirty="0" smtClean="0">
                <a:solidFill>
                  <a:srgbClr val="C6DE36"/>
                </a:solidFill>
                <a:latin typeface="Trebuchet MS" panose="020B0603020202020204" pitchFamily="34" charset="0"/>
              </a:rPr>
              <a:t>Editing</a:t>
            </a:r>
            <a:endParaRPr lang="en-US" sz="4000" b="1" dirty="0">
              <a:solidFill>
                <a:srgbClr val="C6DE36"/>
              </a:solidFill>
              <a:latin typeface="Trebuchet MS" panose="020B0603020202020204" pitchFamily="34" charset="0"/>
            </a:endParaRPr>
          </a:p>
        </p:txBody>
      </p:sp>
      <p:sp>
        <p:nvSpPr>
          <p:cNvPr id="3" name="Content Placeholder 2"/>
          <p:cNvSpPr>
            <a:spLocks noGrp="1"/>
          </p:cNvSpPr>
          <p:nvPr>
            <p:ph sz="quarter" idx="1"/>
          </p:nvPr>
        </p:nvSpPr>
        <p:spPr>
          <a:xfrm>
            <a:off x="152400" y="1371600"/>
            <a:ext cx="8653272" cy="5181600"/>
          </a:xfrm>
        </p:spPr>
        <p:txBody>
          <a:bodyPr>
            <a:noAutofit/>
          </a:bodyPr>
          <a:lstStyle/>
          <a:p>
            <a:pPr algn="just"/>
            <a:r>
              <a:rPr lang="en-US" sz="28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Main </a:t>
            </a:r>
            <a:r>
              <a:rPr lang="en-US" sz="28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issues such as </a:t>
            </a:r>
            <a:r>
              <a:rPr lang="en-US" sz="28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a:t>
            </a:r>
          </a:p>
          <a:p>
            <a:pPr lvl="1" algn="just">
              <a:buFont typeface="Wingdings" panose="05000000000000000000" pitchFamily="2" charset="2"/>
              <a:buChar char="v"/>
            </a:pP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clear </a:t>
            </a: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matter or purpose </a:t>
            </a: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statements</a:t>
            </a:r>
          </a:p>
          <a:p>
            <a:pPr lvl="1" algn="just">
              <a:buFont typeface="Wingdings" panose="05000000000000000000" pitchFamily="2" charset="2"/>
              <a:buChar char="v"/>
            </a:pP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easy-to-follow </a:t>
            </a: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organization of the </a:t>
            </a: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content</a:t>
            </a:r>
          </a:p>
          <a:p>
            <a:pPr lvl="1" algn="just">
              <a:buFont typeface="Wingdings" panose="05000000000000000000" pitchFamily="2" charset="2"/>
              <a:buChar char="v"/>
            </a:pP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a </a:t>
            </a: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thorough summary and introduction </a:t>
            </a:r>
            <a:endParaRPr lang="en-US" sz="3200" dirty="0">
              <a:solidFill>
                <a:srgbClr val="7030A0"/>
              </a:solidFill>
              <a:latin typeface="Verdana" panose="020B0604030504040204" pitchFamily="34" charset="0"/>
              <a:ea typeface="Verdana" panose="020B0604030504040204" pitchFamily="34" charset="0"/>
              <a:cs typeface="Verdana" panose="020B0604030504040204" pitchFamily="34" charset="0"/>
            </a:endParaRPr>
          </a:p>
          <a:p>
            <a:pPr lvl="1" algn="just">
              <a:buFont typeface="Wingdings" panose="05000000000000000000" pitchFamily="2" charset="2"/>
              <a:buChar char="v"/>
            </a:pP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accurate </a:t>
            </a: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as well as complete content </a:t>
            </a:r>
            <a:r>
              <a:rPr lang="en-US" sz="3200" dirty="0" smtClean="0">
                <a:solidFill>
                  <a:srgbClr val="7030A0"/>
                </a:solidFill>
                <a:latin typeface="Verdana" panose="020B0604030504040204" pitchFamily="34" charset="0"/>
                <a:ea typeface="Verdana" panose="020B0604030504040204" pitchFamily="34" charset="0"/>
                <a:cs typeface="Verdana" panose="020B0604030504040204" pitchFamily="34" charset="0"/>
              </a:rPr>
              <a:t>are favored in macro editing. </a:t>
            </a:r>
          </a:p>
          <a:p>
            <a:pPr algn="just"/>
            <a:endParaRPr lang="en-US" sz="2400" dirty="0">
              <a:solidFill>
                <a:srgbClr val="7030A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686800" cy="4739759"/>
          </a:xfrm>
          <a:prstGeom prst="rect">
            <a:avLst/>
          </a:prstGeom>
        </p:spPr>
        <p:txBody>
          <a:bodyPr wrap="square">
            <a:spAutoFit/>
          </a:bodyPr>
          <a:lstStyle/>
          <a:p>
            <a:pPr marL="285750" indent="-285750">
              <a:buFont typeface="Arial" panose="020B0604020202020204" pitchFamily="34" charset="0"/>
              <a:buChar char="•"/>
            </a:pPr>
            <a:r>
              <a:rPr lang="en-US" sz="2800" dirty="0" smtClean="0"/>
              <a:t>be </a:t>
            </a:r>
            <a:r>
              <a:rPr lang="en-US" sz="2800" dirty="0"/>
              <a:t>familiar with the type of </a:t>
            </a:r>
            <a:r>
              <a:rPr lang="en-US" sz="2800" dirty="0" smtClean="0"/>
              <a:t>document</a:t>
            </a:r>
          </a:p>
          <a:p>
            <a:pPr marL="285750" indent="-285750">
              <a:buFont typeface="Arial" panose="020B0604020202020204" pitchFamily="34" charset="0"/>
              <a:buChar char="•"/>
            </a:pPr>
            <a:r>
              <a:rPr lang="en-US" sz="2800" dirty="0" smtClean="0"/>
              <a:t>its </a:t>
            </a:r>
            <a:r>
              <a:rPr lang="en-US" sz="2800" dirty="0"/>
              <a:t>subject </a:t>
            </a:r>
            <a:r>
              <a:rPr lang="en-US" sz="2800" dirty="0" smtClean="0"/>
              <a:t>matter</a:t>
            </a:r>
          </a:p>
          <a:p>
            <a:pPr marL="285750" indent="-285750">
              <a:buFont typeface="Arial" panose="020B0604020202020204" pitchFamily="34" charset="0"/>
              <a:buChar char="•"/>
            </a:pPr>
            <a:r>
              <a:rPr lang="en-US" sz="2800" dirty="0" smtClean="0"/>
              <a:t>the </a:t>
            </a:r>
            <a:r>
              <a:rPr lang="en-US" sz="2800" dirty="0"/>
              <a:t>company producing the document in order to edit the document effectively at a macro </a:t>
            </a:r>
            <a:r>
              <a:rPr lang="en-US" sz="2800" dirty="0" smtClean="0"/>
              <a:t>level</a:t>
            </a:r>
            <a:r>
              <a:rPr lang="en-US" dirty="0" smtClean="0"/>
              <a:t>.</a:t>
            </a:r>
          </a:p>
          <a:p>
            <a:pPr marL="285750" indent="-285750">
              <a:buFont typeface="Arial" panose="020B0604020202020204" pitchFamily="34" charset="0"/>
              <a:buChar char="•"/>
            </a:pPr>
            <a:endParaRPr lang="en-US" dirty="0"/>
          </a:p>
          <a:p>
            <a:endParaRPr lang="en-US" dirty="0" smtClean="0"/>
          </a:p>
          <a:p>
            <a:endParaRPr lang="en-US" dirty="0"/>
          </a:p>
          <a:p>
            <a:endParaRPr lang="en-US" dirty="0" smtClean="0"/>
          </a:p>
          <a:p>
            <a:pPr algn="just"/>
            <a:r>
              <a:rPr lang="en-US" sz="2000" b="1" u="sng" dirty="0">
                <a:solidFill>
                  <a:srgbClr val="7030A0"/>
                </a:solidFill>
                <a:latin typeface="Verdana" panose="020B0604030504040204" pitchFamily="34" charset="0"/>
                <a:ea typeface="Verdana" panose="020B0604030504040204" pitchFamily="34" charset="0"/>
                <a:cs typeface="Verdana" panose="020B0604030504040204" pitchFamily="34" charset="0"/>
              </a:rPr>
              <a:t>To check the content of the material, how it has been organized and its logic to ensure that it addresses its subject and audience, thereby serving the purpose for which it is written. </a:t>
            </a:r>
          </a:p>
          <a:p>
            <a:pPr algn="just"/>
            <a:endParaRPr lang="en-US" sz="2000" b="1" u="sng" dirty="0">
              <a:solidFill>
                <a:srgbClr val="7030A0"/>
              </a:solidFill>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66257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editing</a:t>
            </a:r>
            <a:endParaRPr lang="en-US" dirty="0"/>
          </a:p>
        </p:txBody>
      </p:sp>
      <p:sp>
        <p:nvSpPr>
          <p:cNvPr id="3" name="Content Placeholder 2"/>
          <p:cNvSpPr>
            <a:spLocks noGrp="1"/>
          </p:cNvSpPr>
          <p:nvPr>
            <p:ph sz="quarter" idx="1"/>
          </p:nvPr>
        </p:nvSpPr>
        <p:spPr>
          <a:xfrm>
            <a:off x="152400" y="1527048"/>
            <a:ext cx="8915400" cy="5178552"/>
          </a:xfrm>
        </p:spPr>
        <p:txBody>
          <a:bodyPr>
            <a:noAutofit/>
          </a:bodyPr>
          <a:lstStyle/>
          <a:p>
            <a:r>
              <a:rPr lang="en-US" sz="3200" b="1" dirty="0" smtClean="0">
                <a:solidFill>
                  <a:schemeClr val="accent6">
                    <a:lumMod val="50000"/>
                  </a:schemeClr>
                </a:solidFill>
                <a:latin typeface="Nyala" panose="02000504070300020003" pitchFamily="2" charset="0"/>
              </a:rPr>
              <a:t>It is also called copy editing or line editing. </a:t>
            </a:r>
            <a:endParaRPr lang="en-US" sz="3200" b="1" dirty="0" smtClean="0">
              <a:solidFill>
                <a:schemeClr val="accent6">
                  <a:lumMod val="50000"/>
                </a:schemeClr>
              </a:solidFill>
              <a:latin typeface="Nyala" panose="02000504070300020003" pitchFamily="2" charset="0"/>
            </a:endParaRPr>
          </a:p>
          <a:p>
            <a:r>
              <a:rPr lang="en-US" sz="3200" b="1" dirty="0" smtClean="0">
                <a:solidFill>
                  <a:schemeClr val="accent6">
                    <a:lumMod val="50000"/>
                  </a:schemeClr>
                </a:solidFill>
                <a:latin typeface="Nyala" panose="02000504070300020003" pitchFamily="2" charset="0"/>
              </a:rPr>
              <a:t>This </a:t>
            </a:r>
            <a:r>
              <a:rPr lang="en-US" sz="3200" b="1" dirty="0" smtClean="0">
                <a:solidFill>
                  <a:schemeClr val="accent6">
                    <a:lumMod val="50000"/>
                  </a:schemeClr>
                </a:solidFill>
                <a:latin typeface="Nyala" panose="02000504070300020003" pitchFamily="2" charset="0"/>
              </a:rPr>
              <a:t>involves necessary revisions to individual sentences or graphics. </a:t>
            </a:r>
            <a:endParaRPr lang="en-US" sz="3200" b="1" dirty="0" smtClean="0">
              <a:solidFill>
                <a:schemeClr val="accent6">
                  <a:lumMod val="50000"/>
                </a:schemeClr>
              </a:solidFill>
              <a:latin typeface="Nyala" panose="02000504070300020003" pitchFamily="2" charset="0"/>
            </a:endParaRPr>
          </a:p>
          <a:p>
            <a:r>
              <a:rPr lang="en-US" sz="3200" b="1" dirty="0" smtClean="0">
                <a:solidFill>
                  <a:schemeClr val="accent6">
                    <a:lumMod val="50000"/>
                  </a:schemeClr>
                </a:solidFill>
                <a:latin typeface="Nyala" panose="02000504070300020003" pitchFamily="2" charset="0"/>
              </a:rPr>
              <a:t>It </a:t>
            </a:r>
            <a:r>
              <a:rPr lang="en-US" sz="3200" b="1" dirty="0" smtClean="0">
                <a:solidFill>
                  <a:schemeClr val="accent6">
                    <a:lumMod val="50000"/>
                  </a:schemeClr>
                </a:solidFill>
                <a:latin typeface="Nyala" panose="02000504070300020003" pitchFamily="2" charset="0"/>
              </a:rPr>
              <a:t>is the close editing of the text</a:t>
            </a:r>
            <a:r>
              <a:rPr lang="en-US" sz="3200" b="1" dirty="0" smtClean="0">
                <a:solidFill>
                  <a:schemeClr val="accent6">
                    <a:lumMod val="50000"/>
                  </a:schemeClr>
                </a:solidFill>
                <a:latin typeface="Nyala" panose="02000504070300020003" pitchFamily="2" charset="0"/>
              </a:rPr>
              <a:t>.</a:t>
            </a:r>
          </a:p>
          <a:p>
            <a:r>
              <a:rPr lang="en-US" sz="3200" b="1" dirty="0" smtClean="0">
                <a:solidFill>
                  <a:schemeClr val="accent6">
                    <a:lumMod val="50000"/>
                  </a:schemeClr>
                </a:solidFill>
                <a:latin typeface="Nyala" panose="02000504070300020003" pitchFamily="2" charset="0"/>
              </a:rPr>
              <a:t>In </a:t>
            </a:r>
            <a:r>
              <a:rPr lang="en-US" sz="3200" b="1" dirty="0" smtClean="0">
                <a:solidFill>
                  <a:schemeClr val="accent6">
                    <a:lumMod val="50000"/>
                  </a:schemeClr>
                </a:solidFill>
                <a:latin typeface="Nyala" panose="02000504070300020003" pitchFamily="2" charset="0"/>
              </a:rPr>
              <a:t>other words, here the editing is done word by word and line by line to come out with a well written document that is sound in expression, correct in grammar, consistent with company standards. </a:t>
            </a:r>
            <a:endParaRPr lang="en-US" sz="3200" b="1" dirty="0" smtClean="0">
              <a:solidFill>
                <a:schemeClr val="accent6">
                  <a:lumMod val="50000"/>
                </a:schemeClr>
              </a:solidFill>
              <a:latin typeface="Nyala" panose="02000504070300020003"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763000" cy="4401205"/>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chemeClr val="accent6">
                    <a:lumMod val="50000"/>
                  </a:schemeClr>
                </a:solidFill>
                <a:latin typeface="Lucida Sans Unicode" panose="020B0602030504020204" pitchFamily="34" charset="0"/>
                <a:cs typeface="Lucida Sans Unicode" panose="020B0602030504020204" pitchFamily="34" charset="0"/>
              </a:rPr>
              <a:t>The editor checks the complexity level to make sure that the text in the document is presented at an appropriate level to match the complexity level of the readers. </a:t>
            </a:r>
            <a:endParaRPr lang="en-US" sz="2800" b="1" dirty="0" smtClean="0">
              <a:solidFill>
                <a:schemeClr val="accent6">
                  <a:lumMod val="50000"/>
                </a:schemeClr>
              </a:solidFill>
              <a:latin typeface="Lucida Sans Unicode" panose="020B0602030504020204" pitchFamily="34" charset="0"/>
              <a:cs typeface="Lucida Sans Unicode" panose="020B0602030504020204" pitchFamily="34" charset="0"/>
            </a:endParaRPr>
          </a:p>
          <a:p>
            <a:pPr algn="just"/>
            <a:endParaRPr lang="en-US" sz="2800" b="1" dirty="0">
              <a:solidFill>
                <a:schemeClr val="accent6">
                  <a:lumMod val="50000"/>
                </a:schemeClr>
              </a:solidFill>
              <a:latin typeface="Lucida Sans Unicode" panose="020B0602030504020204" pitchFamily="34" charset="0"/>
              <a:cs typeface="Lucida Sans Unicode" panose="020B0602030504020204" pitchFamily="34" charset="0"/>
            </a:endParaRPr>
          </a:p>
          <a:p>
            <a:pPr marL="457200" indent="-457200" algn="just">
              <a:buFont typeface="Arial" panose="020B0604020202020204" pitchFamily="34" charset="0"/>
              <a:buChar char="•"/>
            </a:pPr>
            <a:r>
              <a:rPr lang="en-US" sz="2800" b="1" dirty="0">
                <a:solidFill>
                  <a:schemeClr val="accent6">
                    <a:lumMod val="50000"/>
                  </a:schemeClr>
                </a:solidFill>
                <a:latin typeface="Lucida Sans Unicode" panose="020B0602030504020204" pitchFamily="34" charset="0"/>
                <a:cs typeface="Lucida Sans Unicode" panose="020B0602030504020204" pitchFamily="34" charset="0"/>
              </a:rPr>
              <a:t>The editor also has to check for the correctness; he has to fine tune the document to ensure its consistency with standards and correctness in sentence structure, grammar, spelling and punctuation</a:t>
            </a:r>
            <a:r>
              <a:rPr lang="en-US" dirty="0"/>
              <a:t>.</a:t>
            </a:r>
          </a:p>
        </p:txBody>
      </p:sp>
    </p:spTree>
    <p:extLst>
      <p:ext uri="{BB962C8B-B14F-4D97-AF65-F5344CB8AC3E}">
        <p14:creationId xmlns:p14="http://schemas.microsoft.com/office/powerpoint/2010/main" val="30231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smtClean="0">
                <a:solidFill>
                  <a:schemeClr val="accent6">
                    <a:lumMod val="75000"/>
                  </a:schemeClr>
                </a:solidFill>
                <a:latin typeface="Candara" panose="020E0502030303020204" pitchFamily="34" charset="0"/>
              </a:rPr>
              <a:t>Roles of Technical Editor</a:t>
            </a:r>
            <a:endParaRPr lang="en-US" sz="4400" b="1" u="sng" dirty="0">
              <a:solidFill>
                <a:schemeClr val="accent6">
                  <a:lumMod val="75000"/>
                </a:schemeClr>
              </a:solidFill>
              <a:latin typeface="Candara" panose="020E0502030303020204" pitchFamily="34" charset="0"/>
            </a:endParaRPr>
          </a:p>
        </p:txBody>
      </p:sp>
      <p:sp>
        <p:nvSpPr>
          <p:cNvPr id="3" name="Content Placeholder 2"/>
          <p:cNvSpPr>
            <a:spLocks noGrp="1"/>
          </p:cNvSpPr>
          <p:nvPr>
            <p:ph sz="quarter" idx="1"/>
          </p:nvPr>
        </p:nvSpPr>
        <p:spPr>
          <a:xfrm>
            <a:off x="228600" y="1447800"/>
            <a:ext cx="8763000" cy="5181600"/>
          </a:xfrm>
        </p:spPr>
        <p:txBody>
          <a:bodyPr>
            <a:noAutofit/>
          </a:bodyPr>
          <a:lstStyle/>
          <a:p>
            <a:r>
              <a:rPr lang="en-US" sz="2800" b="1" dirty="0" smtClean="0">
                <a:solidFill>
                  <a:schemeClr val="accent1">
                    <a:lumMod val="75000"/>
                  </a:schemeClr>
                </a:solidFill>
              </a:rPr>
              <a:t>Improving text material</a:t>
            </a:r>
            <a:r>
              <a:rPr lang="en-US" sz="2800" b="1" dirty="0" smtClean="0">
                <a:solidFill>
                  <a:schemeClr val="accent1">
                    <a:lumMod val="75000"/>
                  </a:schemeClr>
                </a:solidFill>
              </a:rPr>
              <a:t>:</a:t>
            </a:r>
          </a:p>
          <a:p>
            <a:pPr marL="0" indent="0">
              <a:buNone/>
            </a:pPr>
            <a:endParaRPr lang="en-US" sz="2800" b="1" dirty="0" smtClean="0">
              <a:solidFill>
                <a:schemeClr val="accent1">
                  <a:lumMod val="75000"/>
                </a:schemeClr>
              </a:solidFill>
            </a:endParaRPr>
          </a:p>
          <a:p>
            <a:pPr>
              <a:buFont typeface="Wingdings" panose="05000000000000000000" pitchFamily="2" charset="2"/>
              <a:buChar char="ü"/>
            </a:pPr>
            <a:r>
              <a:rPr lang="en-US" sz="2800" dirty="0" smtClean="0">
                <a:solidFill>
                  <a:schemeClr val="accent1">
                    <a:lumMod val="75000"/>
                  </a:schemeClr>
                </a:solidFill>
              </a:rPr>
              <a:t> </a:t>
            </a:r>
            <a:r>
              <a:rPr lang="en-US" sz="2800" dirty="0" smtClean="0">
                <a:solidFill>
                  <a:schemeClr val="accent1">
                    <a:lumMod val="75000"/>
                  </a:schemeClr>
                </a:solidFill>
              </a:rPr>
              <a:t>The </a:t>
            </a:r>
            <a:r>
              <a:rPr lang="en-US" sz="2800" dirty="0" smtClean="0">
                <a:solidFill>
                  <a:schemeClr val="accent1">
                    <a:lumMod val="75000"/>
                  </a:schemeClr>
                </a:solidFill>
              </a:rPr>
              <a:t>editor determines how appropriate the content and organization are for the purpose and audience. </a:t>
            </a:r>
            <a:endParaRPr lang="en-US" sz="2800" dirty="0" smtClean="0">
              <a:solidFill>
                <a:schemeClr val="accent1">
                  <a:lumMod val="75000"/>
                </a:schemeClr>
              </a:solidFill>
            </a:endParaRPr>
          </a:p>
          <a:p>
            <a:pPr>
              <a:buFont typeface="Wingdings" panose="05000000000000000000" pitchFamily="2" charset="2"/>
              <a:buChar char="ü"/>
            </a:pPr>
            <a:r>
              <a:rPr lang="en-US" sz="2800" dirty="0" smtClean="0">
                <a:solidFill>
                  <a:schemeClr val="accent1">
                    <a:lumMod val="75000"/>
                  </a:schemeClr>
                </a:solidFill>
              </a:rPr>
              <a:t>He </a:t>
            </a:r>
            <a:r>
              <a:rPr lang="en-US" sz="2800" dirty="0" smtClean="0">
                <a:solidFill>
                  <a:schemeClr val="accent1">
                    <a:lumMod val="75000"/>
                  </a:schemeClr>
                </a:solidFill>
              </a:rPr>
              <a:t>is instrumental in making the verbose material into concise and clear. </a:t>
            </a:r>
            <a:endParaRPr lang="en-US" sz="2800" dirty="0" smtClean="0">
              <a:solidFill>
                <a:schemeClr val="accent1">
                  <a:lumMod val="75000"/>
                </a:schemeClr>
              </a:solidFill>
            </a:endParaRPr>
          </a:p>
          <a:p>
            <a:pPr>
              <a:buFont typeface="Wingdings" panose="05000000000000000000" pitchFamily="2" charset="2"/>
              <a:buChar char="ü"/>
            </a:pPr>
            <a:r>
              <a:rPr lang="en-US" sz="2800" dirty="0" smtClean="0">
                <a:solidFill>
                  <a:schemeClr val="accent1">
                    <a:lumMod val="75000"/>
                  </a:schemeClr>
                </a:solidFill>
              </a:rPr>
              <a:t>In </a:t>
            </a:r>
            <a:r>
              <a:rPr lang="en-US" sz="2800" dirty="0" smtClean="0">
                <a:solidFill>
                  <a:schemeClr val="accent1">
                    <a:lumMod val="75000"/>
                  </a:schemeClr>
                </a:solidFill>
              </a:rPr>
              <a:t>doing this he should be cautious because he needs to retain the tone and words used by the writer. </a:t>
            </a:r>
          </a:p>
          <a:p>
            <a:pPr>
              <a:buFont typeface="Wingdings" panose="05000000000000000000" pitchFamily="2" charset="2"/>
              <a:buChar char="ü"/>
            </a:pPr>
            <a:endParaRPr lang="en-US" sz="2800" dirty="0" smtClean="0">
              <a:solidFill>
                <a:schemeClr val="accent1">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8458200" cy="5139869"/>
          </a:xfrm>
          <a:prstGeom prst="rect">
            <a:avLst/>
          </a:prstGeom>
        </p:spPr>
        <p:txBody>
          <a:bodyPr wrap="square">
            <a:spAutoFit/>
          </a:bodyPr>
          <a:lstStyle/>
          <a:p>
            <a:pPr marL="457200" indent="-457200">
              <a:buFont typeface="Arial" panose="020B0604020202020204" pitchFamily="34" charset="0"/>
              <a:buChar char="•"/>
            </a:pPr>
            <a:r>
              <a:rPr lang="en-US" sz="3200" b="1" dirty="0">
                <a:solidFill>
                  <a:schemeClr val="accent1">
                    <a:lumMod val="75000"/>
                  </a:schemeClr>
                </a:solidFill>
                <a:latin typeface="Lucida Sans Unicode" panose="020B0602030504020204" pitchFamily="34" charset="0"/>
                <a:cs typeface="Lucida Sans Unicode" panose="020B0602030504020204" pitchFamily="34" charset="0"/>
              </a:rPr>
              <a:t>Examining the graphics for appropriateness and balance:</a:t>
            </a:r>
          </a:p>
          <a:p>
            <a:r>
              <a:rPr lang="en-US" sz="2800" dirty="0"/>
              <a:t>He also helps in the task of selecting, naming and numbering of graphics as well as placing them in suitable context.</a:t>
            </a:r>
          </a:p>
          <a:p>
            <a:endParaRPr lang="en-US" sz="3200" dirty="0"/>
          </a:p>
          <a:p>
            <a:r>
              <a:rPr lang="en-US" sz="3200" dirty="0"/>
              <a:t> </a:t>
            </a:r>
            <a:r>
              <a:rPr lang="en-US" sz="3200" b="1" dirty="0">
                <a:solidFill>
                  <a:schemeClr val="accent1">
                    <a:lumMod val="75000"/>
                  </a:schemeClr>
                </a:solidFill>
                <a:latin typeface="Lucida Sans Unicode" panose="020B0602030504020204" pitchFamily="34" charset="0"/>
                <a:cs typeface="Lucida Sans Unicode" panose="020B0602030504020204" pitchFamily="34" charset="0"/>
              </a:rPr>
              <a:t>Identifying sections that need fuller development: </a:t>
            </a:r>
            <a:endParaRPr lang="en-US" sz="3200" b="1" dirty="0" smtClean="0">
              <a:solidFill>
                <a:schemeClr val="accent1">
                  <a:lumMod val="75000"/>
                </a:schemeClr>
              </a:solidFill>
              <a:latin typeface="Lucida Sans Unicode" panose="020B0602030504020204" pitchFamily="34" charset="0"/>
              <a:cs typeface="Lucida Sans Unicode" panose="020B0602030504020204" pitchFamily="34" charset="0"/>
            </a:endParaRPr>
          </a:p>
          <a:p>
            <a:r>
              <a:rPr lang="en-US" sz="2800" dirty="0" smtClean="0"/>
              <a:t>Check </a:t>
            </a:r>
            <a:r>
              <a:rPr lang="en-US" sz="2800" dirty="0"/>
              <a:t>each section for logic and completeness of evidence to support claims. Correcting errors, if any, of spelling, grammar, and style.</a:t>
            </a:r>
          </a:p>
        </p:txBody>
      </p:sp>
    </p:spTree>
    <p:extLst>
      <p:ext uri="{BB962C8B-B14F-4D97-AF65-F5344CB8AC3E}">
        <p14:creationId xmlns:p14="http://schemas.microsoft.com/office/powerpoint/2010/main" val="8559684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237</TotalTime>
  <Words>1054</Words>
  <Application>Microsoft Office PowerPoint</Application>
  <PresentationFormat>On-screen Show (4:3)</PresentationFormat>
  <Paragraphs>67</Paragraphs>
  <Slides>17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Meiryo UI</vt:lpstr>
      <vt:lpstr>Andalus</vt:lpstr>
      <vt:lpstr>Arial</vt:lpstr>
      <vt:lpstr>Candara</vt:lpstr>
      <vt:lpstr>Comic Sans MS</vt:lpstr>
      <vt:lpstr>Gadugi</vt:lpstr>
      <vt:lpstr>Georgia</vt:lpstr>
      <vt:lpstr>High Tower Text</vt:lpstr>
      <vt:lpstr>Lucida Sans Unicode</vt:lpstr>
      <vt:lpstr>Maiandra GD</vt:lpstr>
      <vt:lpstr>Narkisim</vt:lpstr>
      <vt:lpstr>Nyala</vt:lpstr>
      <vt:lpstr>Trebuchet MS</vt:lpstr>
      <vt:lpstr>Verdana</vt:lpstr>
      <vt:lpstr>Wingdings</vt:lpstr>
      <vt:lpstr>Wingdings 2</vt:lpstr>
      <vt:lpstr>Civic</vt:lpstr>
      <vt:lpstr> Technical Communication Editing Lecture Session - 7</vt:lpstr>
      <vt:lpstr>INTRODUCTION</vt:lpstr>
      <vt:lpstr>Types of Editing</vt:lpstr>
      <vt:lpstr>Macro Editing</vt:lpstr>
      <vt:lpstr>PowerPoint Presentation</vt:lpstr>
      <vt:lpstr>Micro editing</vt:lpstr>
      <vt:lpstr>PowerPoint Presentation</vt:lpstr>
      <vt:lpstr>Roles of Technical Editor</vt:lpstr>
      <vt:lpstr>PowerPoint Presentation</vt:lpstr>
      <vt:lpstr>EDITING TASK (procedure)</vt:lpstr>
      <vt:lpstr>PowerPoint Presentation</vt:lpstr>
      <vt:lpstr>Proof Reading</vt:lpstr>
      <vt:lpstr>PowerPoint Presentation</vt:lpstr>
      <vt:lpstr>PROOF READING SYMBOLS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 editing</dc:title>
  <dc:creator>lenovo</dc:creator>
  <cp:lastModifiedBy>LBEF</cp:lastModifiedBy>
  <cp:revision>25</cp:revision>
  <dcterms:created xsi:type="dcterms:W3CDTF">2022-05-25T05:57:34Z</dcterms:created>
  <dcterms:modified xsi:type="dcterms:W3CDTF">2022-09-12T05:43:30Z</dcterms:modified>
</cp:coreProperties>
</file>