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4" r:id="rId4"/>
    <p:sldId id="269" r:id="rId5"/>
    <p:sldId id="270" r:id="rId6"/>
    <p:sldId id="271" r:id="rId7"/>
    <p:sldId id="265" r:id="rId8"/>
    <p:sldId id="266" r:id="rId9"/>
    <p:sldId id="273" r:id="rId10"/>
    <p:sldId id="274" r:id="rId11"/>
    <p:sldId id="267" r:id="rId12"/>
    <p:sldId id="268" r:id="rId13"/>
    <p:sldId id="276"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204844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40683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002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161433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2126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1071840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132083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410146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7536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8735B-198E-4454-9C94-93CA413BA926}" type="datetimeFigureOut">
              <a:rPr lang="en-US" smtClean="0"/>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79988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8735B-198E-4454-9C94-93CA413BA926}"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1260062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8735B-198E-4454-9C94-93CA413BA926}" type="datetimeFigureOut">
              <a:rPr lang="en-US" smtClean="0"/>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404298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8735B-198E-4454-9C94-93CA413BA926}" type="datetimeFigureOut">
              <a:rPr lang="en-US" smtClean="0"/>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338237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8735B-198E-4454-9C94-93CA413BA926}" type="datetimeFigureOut">
              <a:rPr lang="en-US" smtClean="0"/>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203771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8735B-198E-4454-9C94-93CA413BA926}"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28918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8735B-198E-4454-9C94-93CA413BA926}" type="datetimeFigureOut">
              <a:rPr lang="en-US" smtClean="0"/>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063D2-D1C2-47E4-9C92-29A878F0275A}" type="slidenum">
              <a:rPr lang="en-US" smtClean="0"/>
              <a:t>‹#›</a:t>
            </a:fld>
            <a:endParaRPr lang="en-US"/>
          </a:p>
        </p:txBody>
      </p:sp>
    </p:spTree>
    <p:extLst>
      <p:ext uri="{BB962C8B-B14F-4D97-AF65-F5344CB8AC3E}">
        <p14:creationId xmlns:p14="http://schemas.microsoft.com/office/powerpoint/2010/main" val="81915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68735B-198E-4454-9C94-93CA413BA926}" type="datetimeFigureOut">
              <a:rPr lang="en-US" smtClean="0"/>
              <a:t>10/31/2022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91063D2-D1C2-47E4-9C92-29A878F0275A}" type="slidenum">
              <a:rPr lang="en-US" smtClean="0"/>
              <a:t>‹#›</a:t>
            </a:fld>
            <a:endParaRPr lang="en-US"/>
          </a:p>
        </p:txBody>
      </p:sp>
    </p:spTree>
    <p:extLst>
      <p:ext uri="{BB962C8B-B14F-4D97-AF65-F5344CB8AC3E}">
        <p14:creationId xmlns:p14="http://schemas.microsoft.com/office/powerpoint/2010/main" val="285691151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58" y="5220797"/>
            <a:ext cx="9117842" cy="1646302"/>
          </a:xfrm>
        </p:spPr>
        <p:txBody>
          <a:bodyPr/>
          <a:lstStyle/>
          <a:p>
            <a:pPr algn="just"/>
            <a:r>
              <a:rPr lang="en-US" sz="4000" b="1" dirty="0">
                <a:solidFill>
                  <a:srgbClr val="7030A0"/>
                </a:solidFill>
                <a:latin typeface="Malgun Gothic" panose="020B0503020000020004" pitchFamily="34" charset="-127"/>
                <a:ea typeface="Malgun Gothic" panose="020B0503020000020004" pitchFamily="34" charset="-127"/>
                <a:cs typeface="Utsaah" panose="020B0604020202020204" pitchFamily="34" charset="0"/>
              </a:rPr>
              <a:t>System Development Life Cycle</a:t>
            </a:r>
          </a:p>
        </p:txBody>
      </p:sp>
      <p:sp>
        <p:nvSpPr>
          <p:cNvPr id="4" name="Subtitle 3"/>
          <p:cNvSpPr>
            <a:spLocks noGrp="1"/>
          </p:cNvSpPr>
          <p:nvPr>
            <p:ph type="subTitle" idx="1"/>
          </p:nvPr>
        </p:nvSpPr>
        <p:spPr>
          <a:xfrm>
            <a:off x="1219200" y="4945912"/>
            <a:ext cx="5826719" cy="1096899"/>
          </a:xfrm>
        </p:spPr>
        <p:txBody>
          <a:bodyPr>
            <a:normAutofit/>
          </a:bodyPr>
          <a:lstStyle/>
          <a:p>
            <a:r>
              <a:rPr lang="en-US" sz="2400" b="1" u="sng" dirty="0" smtClean="0">
                <a:solidFill>
                  <a:schemeClr val="accent6">
                    <a:lumMod val="50000"/>
                  </a:schemeClr>
                </a:solidFill>
              </a:rPr>
              <a:t>LECTURE - 8</a:t>
            </a:r>
            <a:endParaRPr lang="en-US" sz="2400" b="1" u="sng" dirty="0">
              <a:solidFill>
                <a:schemeClr val="accent6">
                  <a:lumMod val="50000"/>
                </a:schemeClr>
              </a:solidFill>
            </a:endParaRPr>
          </a:p>
        </p:txBody>
      </p:sp>
      <p:pic>
        <p:nvPicPr>
          <p:cNvPr id="3" name="Picture 2"/>
          <p:cNvPicPr>
            <a:picLocks noChangeAspect="1"/>
          </p:cNvPicPr>
          <p:nvPr/>
        </p:nvPicPr>
        <p:blipFill>
          <a:blip r:embed="rId2"/>
          <a:stretch>
            <a:fillRect/>
          </a:stretch>
        </p:blipFill>
        <p:spPr>
          <a:xfrm>
            <a:off x="3669318" y="0"/>
            <a:ext cx="5474682" cy="35481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7086600" cy="6858000"/>
          </a:xfrm>
        </p:spPr>
        <p:txBody>
          <a:bodyPr>
            <a:normAutofit lnSpcReduction="10000"/>
          </a:bodyPr>
          <a:lstStyle/>
          <a:p>
            <a:r>
              <a:rPr lang="en-US" dirty="0"/>
              <a:t>Executive Sponsor</a:t>
            </a:r>
          </a:p>
          <a:p>
            <a:pPr marL="0" indent="0" algn="just">
              <a:buNone/>
            </a:pPr>
            <a:r>
              <a:rPr lang="en-US" dirty="0"/>
              <a:t>An executive sponsor is the person who drivers the project ─ the system owner. They normally are from higher positions and are able to make decisions and provide necessary strategy, planning and direction.</a:t>
            </a:r>
          </a:p>
          <a:p>
            <a:endParaRPr lang="en-US" dirty="0"/>
          </a:p>
          <a:p>
            <a:r>
              <a:rPr lang="en-US" dirty="0"/>
              <a:t>Subject Matter Expert</a:t>
            </a:r>
          </a:p>
          <a:p>
            <a:pPr marL="0" indent="0">
              <a:buNone/>
            </a:pPr>
            <a:r>
              <a:rPr lang="en-US" dirty="0"/>
              <a:t>These are the business users and outside experts who are required for a successful workshop. The subject matter experts are the backbone of the JAD session. They will drive the changes.</a:t>
            </a:r>
          </a:p>
          <a:p>
            <a:pPr marL="0" indent="0">
              <a:buNone/>
            </a:pPr>
            <a:endParaRPr lang="en-US" dirty="0"/>
          </a:p>
          <a:p>
            <a:r>
              <a:rPr lang="en-US" dirty="0"/>
              <a:t>Facilitator</a:t>
            </a:r>
          </a:p>
          <a:p>
            <a:pPr marL="0" indent="0">
              <a:buNone/>
            </a:pPr>
            <a:r>
              <a:rPr lang="en-US" dirty="0"/>
              <a:t>He chairs the meeting; he identifies issues that can be solved as part of the meeting. The facilitator does not contribute information to the meeting.</a:t>
            </a:r>
          </a:p>
          <a:p>
            <a:endParaRPr lang="en-US" dirty="0"/>
          </a:p>
          <a:p>
            <a:r>
              <a:rPr lang="en-US" dirty="0"/>
              <a:t>Key Users</a:t>
            </a:r>
          </a:p>
          <a:p>
            <a:pPr marL="0" indent="0" algn="just">
              <a:buNone/>
            </a:pPr>
            <a:r>
              <a:rPr lang="en-US" dirty="0"/>
              <a:t>Key users or also called as super users in some instances have been used interchangeable and differs from company to company still. Key users are generally the business users who are more tightly aligned to the IT project and are responsible for the configuration of profiles of their team members during the projects.</a:t>
            </a:r>
          </a:p>
          <a:p>
            <a:endParaRPr lang="en-US" dirty="0"/>
          </a:p>
        </p:txBody>
      </p:sp>
    </p:spTree>
    <p:extLst>
      <p:ext uri="{BB962C8B-B14F-4D97-AF65-F5344CB8AC3E}">
        <p14:creationId xmlns:p14="http://schemas.microsoft.com/office/powerpoint/2010/main" val="372084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fountain model </a:t>
            </a:r>
          </a:p>
        </p:txBody>
      </p:sp>
      <p:sp>
        <p:nvSpPr>
          <p:cNvPr id="3" name="Content Placeholder 2"/>
          <p:cNvSpPr>
            <a:spLocks noGrp="1"/>
          </p:cNvSpPr>
          <p:nvPr>
            <p:ph idx="1"/>
          </p:nvPr>
        </p:nvSpPr>
        <p:spPr>
          <a:xfrm>
            <a:off x="152400" y="1524000"/>
            <a:ext cx="6804913" cy="5105400"/>
          </a:xfrm>
        </p:spPr>
        <p:txBody>
          <a:bodyPr>
            <a:normAutofit/>
          </a:bodyPr>
          <a:lstStyle/>
          <a:p>
            <a:pPr algn="just"/>
            <a:r>
              <a:rPr lang="en-US" sz="2000" dirty="0"/>
              <a:t>Waterfall is a model that enforces control and avoids parallelism; every requirement for a task has to be fulfilled before starting the task. Fountain says that a new task can be started before all requirements are met, because not all requirements are necessary at the start of the task</a:t>
            </a:r>
            <a:r>
              <a:rPr lang="en-US" sz="2000" dirty="0" smtClean="0"/>
              <a:t>.</a:t>
            </a:r>
          </a:p>
          <a:p>
            <a:pPr algn="just"/>
            <a:endParaRPr lang="en-US" sz="2000" dirty="0" smtClean="0"/>
          </a:p>
          <a:p>
            <a:pPr algn="just"/>
            <a:r>
              <a:rPr lang="en-US" sz="2000" dirty="0"/>
              <a:t>was proposed as </a:t>
            </a:r>
            <a:r>
              <a:rPr lang="en-US" sz="2000" b="1" dirty="0"/>
              <a:t>a way of </a:t>
            </a:r>
            <a:r>
              <a:rPr lang="en-US" sz="2000" b="1" dirty="0" smtClean="0"/>
              <a:t>representing </a:t>
            </a:r>
            <a:r>
              <a:rPr lang="en-US" sz="2000" b="1" dirty="0"/>
              <a:t>software development life-cycles that are </a:t>
            </a:r>
            <a:r>
              <a:rPr lang="en-US" sz="2000" b="1" u="sng" dirty="0">
                <a:solidFill>
                  <a:srgbClr val="00B050"/>
                </a:solidFill>
              </a:rPr>
              <a:t>highly iterative</a:t>
            </a:r>
            <a:r>
              <a:rPr lang="en-US" sz="2000" dirty="0"/>
              <a:t>. Even though most processes have a natural sequential flow </a:t>
            </a:r>
            <a:r>
              <a:rPr lang="en-US" sz="2000" dirty="0" smtClean="0"/>
              <a:t>in, its </a:t>
            </a:r>
            <a:r>
              <a:rPr lang="en-US" sz="2000" dirty="0"/>
              <a:t>developmental life cycle, software is one such field </a:t>
            </a:r>
            <a:r>
              <a:rPr lang="en-US" sz="2000" dirty="0" smtClean="0"/>
              <a:t>where coding </a:t>
            </a:r>
            <a:r>
              <a:rPr lang="en-US" sz="2000" dirty="0"/>
              <a:t>can start even before the design is totally mature.</a:t>
            </a:r>
          </a:p>
        </p:txBody>
      </p:sp>
    </p:spTree>
    <p:extLst>
      <p:ext uri="{BB962C8B-B14F-4D97-AF65-F5344CB8AC3E}">
        <p14:creationId xmlns:p14="http://schemas.microsoft.com/office/powerpoint/2010/main" val="133097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2150"/>
            <a:ext cx="6347713" cy="1320800"/>
          </a:xfrm>
        </p:spPr>
        <p:txBody>
          <a:bodyPr/>
          <a:lstStyle/>
          <a:p>
            <a:r>
              <a:rPr lang="en-US" dirty="0" smtClean="0"/>
              <a:t>The </a:t>
            </a:r>
            <a:r>
              <a:rPr lang="en-US" dirty="0"/>
              <a:t>spiral model</a:t>
            </a:r>
          </a:p>
        </p:txBody>
      </p:sp>
      <p:pic>
        <p:nvPicPr>
          <p:cNvPr id="4" name="Content Placeholder 3"/>
          <p:cNvPicPr>
            <a:picLocks noGrp="1" noChangeAspect="1"/>
          </p:cNvPicPr>
          <p:nvPr>
            <p:ph idx="1"/>
          </p:nvPr>
        </p:nvPicPr>
        <p:blipFill>
          <a:blip r:embed="rId2"/>
          <a:stretch>
            <a:fillRect/>
          </a:stretch>
        </p:blipFill>
        <p:spPr>
          <a:xfrm>
            <a:off x="838199" y="1382950"/>
            <a:ext cx="5850181" cy="5398850"/>
          </a:xfrm>
          <a:prstGeom prst="rect">
            <a:avLst/>
          </a:prstGeom>
        </p:spPr>
      </p:pic>
    </p:spTree>
    <p:extLst>
      <p:ext uri="{BB962C8B-B14F-4D97-AF65-F5344CB8AC3E}">
        <p14:creationId xmlns:p14="http://schemas.microsoft.com/office/powerpoint/2010/main" val="56315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086600" cy="6705600"/>
          </a:xfrm>
        </p:spPr>
        <p:txBody>
          <a:bodyPr>
            <a:noAutofit/>
          </a:bodyPr>
          <a:lstStyle/>
          <a:p>
            <a:r>
              <a:rPr lang="en-US" sz="2000" dirty="0"/>
              <a:t>The spiral model is a systems development lifecycle (SDLC) method used for risk management that combines the iterative development process model with elements of the Waterfall model</a:t>
            </a:r>
            <a:r>
              <a:rPr lang="en-US" sz="2000" dirty="0" smtClean="0"/>
              <a:t>.</a:t>
            </a:r>
          </a:p>
          <a:p>
            <a:pPr marL="0" indent="0">
              <a:buNone/>
            </a:pPr>
            <a:endParaRPr lang="en-US" sz="2000" dirty="0" smtClean="0"/>
          </a:p>
          <a:p>
            <a:r>
              <a:rPr lang="en-US" sz="2000" dirty="0" smtClean="0"/>
              <a:t>The </a:t>
            </a:r>
            <a:r>
              <a:rPr lang="en-US" sz="2000" dirty="0"/>
              <a:t>spiral model is used by software engineers and is favored for large, expensive and complicated projects</a:t>
            </a:r>
            <a:r>
              <a:rPr lang="en-US" sz="2000" dirty="0" smtClean="0"/>
              <a:t>.</a:t>
            </a:r>
          </a:p>
          <a:p>
            <a:endParaRPr lang="en-US" sz="2000" dirty="0" smtClean="0"/>
          </a:p>
          <a:p>
            <a:r>
              <a:rPr lang="en-US" sz="2000" b="1" dirty="0"/>
              <a:t>It's a risk-driven model which means that the overall success of a project highly depends on the risks analysis phase</a:t>
            </a:r>
            <a:r>
              <a:rPr lang="en-US" sz="2000" dirty="0"/>
              <a:t>. Risk analysis requires specific expertise on every iteration</a:t>
            </a:r>
            <a:r>
              <a:rPr lang="en-US" sz="2000" dirty="0" smtClean="0"/>
              <a:t>.</a:t>
            </a:r>
          </a:p>
          <a:p>
            <a:endParaRPr lang="en-US" sz="2000" dirty="0" smtClean="0"/>
          </a:p>
          <a:p>
            <a:r>
              <a:rPr lang="en-US" sz="2000" dirty="0"/>
              <a:t>The spiral model </a:t>
            </a:r>
            <a:r>
              <a:rPr lang="en-US" sz="2000" b="1" dirty="0"/>
              <a:t>combines the idea of iterative development with the systematic, controlled aspects of the waterfall model</a:t>
            </a:r>
            <a:r>
              <a:rPr lang="en-US" sz="2000" dirty="0"/>
              <a:t>. This Spiral model is a combination of iterative development process model and sequential linear development model i.e. the waterfall model with a very high emphasis on risk analysis.</a:t>
            </a:r>
          </a:p>
        </p:txBody>
      </p:sp>
    </p:spTree>
    <p:extLst>
      <p:ext uri="{BB962C8B-B14F-4D97-AF65-F5344CB8AC3E}">
        <p14:creationId xmlns:p14="http://schemas.microsoft.com/office/powerpoint/2010/main" val="426421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28600" y="381000"/>
            <a:ext cx="8340865" cy="520974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799"/>
            <a:ext cx="5052313" cy="912125"/>
          </a:xfrm>
        </p:spPr>
        <p:txBody>
          <a:bodyPr/>
          <a:lstStyle/>
          <a:p>
            <a:pPr algn="ctr"/>
            <a:r>
              <a:rPr lang="en-US" b="1" dirty="0" smtClean="0">
                <a:solidFill>
                  <a:schemeClr val="accent2">
                    <a:lumMod val="50000"/>
                  </a:schemeClr>
                </a:solidFill>
                <a:latin typeface="Perpetua Titling MT" panose="02020502060505020804" pitchFamily="18" charset="0"/>
              </a:rPr>
              <a:t>Overview</a:t>
            </a:r>
            <a:endParaRPr lang="en-US" b="1" dirty="0">
              <a:solidFill>
                <a:schemeClr val="accent2">
                  <a:lumMod val="50000"/>
                </a:schemeClr>
              </a:solidFill>
              <a:latin typeface="Perpetua Titling MT" panose="02020502060505020804" pitchFamily="18" charset="0"/>
            </a:endParaRPr>
          </a:p>
        </p:txBody>
      </p:sp>
      <p:sp>
        <p:nvSpPr>
          <p:cNvPr id="3" name="Content Placeholder 2"/>
          <p:cNvSpPr>
            <a:spLocks noGrp="1"/>
          </p:cNvSpPr>
          <p:nvPr>
            <p:ph idx="1"/>
          </p:nvPr>
        </p:nvSpPr>
        <p:spPr>
          <a:xfrm>
            <a:off x="0" y="1219200"/>
            <a:ext cx="7467600" cy="5638800"/>
          </a:xfrm>
        </p:spPr>
        <p:txBody>
          <a:bodyPr>
            <a:normAutofit fontScale="92500" lnSpcReduction="10000"/>
          </a:bodyPr>
          <a:lstStyle/>
          <a:p>
            <a:pPr algn="just"/>
            <a:r>
              <a:rPr lang="en-US" sz="2800" dirty="0" smtClean="0"/>
              <a:t>The Systems Development Life Cycle (SDLC) is a </a:t>
            </a:r>
            <a:r>
              <a:rPr lang="en-US" sz="2800" b="1" u="sng" dirty="0" smtClean="0"/>
              <a:t>conceptual model </a:t>
            </a:r>
            <a:r>
              <a:rPr lang="en-US" sz="2800" dirty="0" smtClean="0"/>
              <a:t>used in </a:t>
            </a:r>
            <a:r>
              <a:rPr lang="en-US" sz="2800" b="1" u="sng" dirty="0" smtClean="0"/>
              <a:t>project management </a:t>
            </a:r>
            <a:r>
              <a:rPr lang="en-US" sz="2800" dirty="0" smtClean="0"/>
              <a:t>that describes the stages involved in an </a:t>
            </a:r>
            <a:r>
              <a:rPr lang="en-US" sz="2800" b="1" u="sng" dirty="0" smtClean="0"/>
              <a:t>information system development project </a:t>
            </a:r>
            <a:r>
              <a:rPr lang="en-US" sz="2800" dirty="0" smtClean="0"/>
              <a:t>from an </a:t>
            </a:r>
            <a:r>
              <a:rPr lang="en-US" sz="2800" b="1" dirty="0" smtClean="0"/>
              <a:t>initial feasibility study </a:t>
            </a:r>
            <a:r>
              <a:rPr lang="en-US" sz="2800" dirty="0" smtClean="0"/>
              <a:t>through </a:t>
            </a:r>
            <a:r>
              <a:rPr lang="en-US" sz="2800" b="1" dirty="0" smtClean="0"/>
              <a:t>maintenance</a:t>
            </a:r>
            <a:r>
              <a:rPr lang="en-US" sz="2800" dirty="0" smtClean="0"/>
              <a:t> of the completed application. </a:t>
            </a:r>
          </a:p>
          <a:p>
            <a:pPr algn="just"/>
            <a:r>
              <a:rPr lang="en-US" sz="2800" dirty="0" smtClean="0"/>
              <a:t>Various SDLC methodologies have been developed to guide the processes involved including :</a:t>
            </a:r>
          </a:p>
          <a:p>
            <a:pPr lvl="1" algn="just">
              <a:buFont typeface="Wingdings" panose="05000000000000000000" pitchFamily="2" charset="2"/>
              <a:buChar char="q"/>
            </a:pPr>
            <a:r>
              <a:rPr lang="en-US" sz="2400" b="1" dirty="0" smtClean="0">
                <a:solidFill>
                  <a:schemeClr val="accent2">
                    <a:lumMod val="50000"/>
                  </a:schemeClr>
                </a:solidFill>
              </a:rPr>
              <a:t>the waterfall model (the original SDLC method) </a:t>
            </a:r>
          </a:p>
          <a:p>
            <a:pPr lvl="1" algn="just">
              <a:buFont typeface="Wingdings" panose="05000000000000000000" pitchFamily="2" charset="2"/>
              <a:buChar char="q"/>
            </a:pPr>
            <a:r>
              <a:rPr lang="en-US" sz="2400" b="1" dirty="0" smtClean="0">
                <a:solidFill>
                  <a:schemeClr val="accent2">
                    <a:lumMod val="50000"/>
                  </a:schemeClr>
                </a:solidFill>
              </a:rPr>
              <a:t>rapid application development (RAD)</a:t>
            </a:r>
          </a:p>
          <a:p>
            <a:pPr lvl="1" algn="just">
              <a:buFont typeface="Wingdings" panose="05000000000000000000" pitchFamily="2" charset="2"/>
              <a:buChar char="q"/>
            </a:pPr>
            <a:r>
              <a:rPr lang="en-US" sz="2400" b="1" dirty="0" smtClean="0">
                <a:solidFill>
                  <a:schemeClr val="accent2">
                    <a:lumMod val="50000"/>
                  </a:schemeClr>
                </a:solidFill>
              </a:rPr>
              <a:t>joint application development (JAD)</a:t>
            </a:r>
          </a:p>
          <a:p>
            <a:pPr lvl="1" algn="just">
              <a:buFont typeface="Wingdings" panose="05000000000000000000" pitchFamily="2" charset="2"/>
              <a:buChar char="q"/>
            </a:pPr>
            <a:r>
              <a:rPr lang="en-US" sz="2400" b="1" dirty="0" smtClean="0">
                <a:solidFill>
                  <a:schemeClr val="accent2">
                    <a:lumMod val="50000"/>
                  </a:schemeClr>
                </a:solidFill>
              </a:rPr>
              <a:t>the fountain model and the spiral model</a:t>
            </a:r>
            <a:endParaRPr lang="en-US" b="1" dirty="0" smtClean="0">
              <a:solidFill>
                <a:schemeClr val="accent2">
                  <a:lumMod val="50000"/>
                </a:schemeClr>
              </a:solidFill>
            </a:endParaRP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6347713" cy="1320800"/>
          </a:xfrm>
        </p:spPr>
        <p:txBody>
          <a:bodyPr/>
          <a:lstStyle/>
          <a:p>
            <a:r>
              <a:rPr lang="en-US" dirty="0" smtClean="0"/>
              <a:t>WATERFALL MODEL</a:t>
            </a:r>
            <a:endParaRPr lang="en-US" dirty="0"/>
          </a:p>
        </p:txBody>
      </p:sp>
      <p:sp>
        <p:nvSpPr>
          <p:cNvPr id="5" name="Content Placeholder 4"/>
          <p:cNvSpPr>
            <a:spLocks noGrp="1"/>
          </p:cNvSpPr>
          <p:nvPr>
            <p:ph idx="1"/>
          </p:nvPr>
        </p:nvSpPr>
        <p:spPr>
          <a:xfrm>
            <a:off x="0" y="838201"/>
            <a:ext cx="7543800" cy="6019800"/>
          </a:xfrm>
        </p:spPr>
        <p:txBody>
          <a:bodyPr>
            <a:normAutofit fontScale="92500" lnSpcReduction="10000"/>
          </a:bodyPr>
          <a:lstStyle/>
          <a:p>
            <a:r>
              <a:rPr lang="en-US" sz="2400" dirty="0"/>
              <a:t>The Waterfall approach was </a:t>
            </a:r>
            <a:r>
              <a:rPr lang="en-US" sz="2400" b="1" dirty="0"/>
              <a:t>established in 1970</a:t>
            </a:r>
            <a:r>
              <a:rPr lang="en-US" sz="2400" dirty="0"/>
              <a:t> by Winston w. Royce. </a:t>
            </a:r>
            <a:endParaRPr lang="en-US" sz="2400" dirty="0" smtClean="0"/>
          </a:p>
          <a:p>
            <a:r>
              <a:rPr lang="en-US" sz="2400" dirty="0" smtClean="0"/>
              <a:t>It </a:t>
            </a:r>
            <a:r>
              <a:rPr lang="en-US" sz="2400" dirty="0"/>
              <a:t>contains five phases of management, where each requires a deliverable from the previous phase to proceed.</a:t>
            </a:r>
            <a:endParaRPr lang="en-US" sz="2400" dirty="0" smtClean="0"/>
          </a:p>
          <a:p>
            <a:r>
              <a:rPr lang="en-US" sz="2400" dirty="0" smtClean="0"/>
              <a:t>The </a:t>
            </a:r>
            <a:r>
              <a:rPr lang="en-US" sz="2400" dirty="0"/>
              <a:t>Waterfall model is the earliest SDLC approach that was used for software development.</a:t>
            </a:r>
            <a:endParaRPr lang="en-US" sz="2400" dirty="0" smtClean="0"/>
          </a:p>
          <a:p>
            <a:r>
              <a:rPr lang="en-US" sz="2400" dirty="0" smtClean="0"/>
              <a:t>linear-sequential </a:t>
            </a:r>
            <a:r>
              <a:rPr lang="en-US" sz="2400" dirty="0"/>
              <a:t>life cycle model</a:t>
            </a:r>
            <a:r>
              <a:rPr lang="en-US" sz="2400" dirty="0" smtClean="0"/>
              <a:t>. </a:t>
            </a:r>
          </a:p>
          <a:p>
            <a:r>
              <a:rPr lang="en-US" sz="2400" dirty="0"/>
              <a:t>very simple to understand and use. In a waterfall model</a:t>
            </a:r>
            <a:endParaRPr lang="en-US" sz="2400" dirty="0" smtClean="0"/>
          </a:p>
          <a:p>
            <a:r>
              <a:rPr lang="en-US" sz="2400" dirty="0"/>
              <a:t>E</a:t>
            </a:r>
            <a:r>
              <a:rPr lang="en-US" sz="2400" dirty="0" smtClean="0"/>
              <a:t>ach </a:t>
            </a:r>
            <a:r>
              <a:rPr lang="en-US" sz="2400" dirty="0"/>
              <a:t>phase must be completed before the next phase can begin and there is no overlapping in the phases</a:t>
            </a:r>
            <a:r>
              <a:rPr lang="en-US" sz="2400" dirty="0" smtClean="0"/>
              <a:t>.</a:t>
            </a:r>
          </a:p>
          <a:p>
            <a:r>
              <a:rPr lang="en-US" sz="2400" dirty="0"/>
              <a:t> </a:t>
            </a:r>
            <a:r>
              <a:rPr lang="en-US" sz="2400" dirty="0" smtClean="0"/>
              <a:t>The </a:t>
            </a:r>
            <a:r>
              <a:rPr lang="en-US" sz="2400" dirty="0"/>
              <a:t>whole process of software development is divided into separate phases. </a:t>
            </a:r>
          </a:p>
          <a:p>
            <a:r>
              <a:rPr lang="en-US" sz="2400" dirty="0" smtClean="0"/>
              <a:t>The </a:t>
            </a:r>
            <a:r>
              <a:rPr lang="en-US" sz="2400" dirty="0"/>
              <a:t>outcome of one phase acts as the input for the next phase sequentially.</a:t>
            </a:r>
            <a:endParaRPr lang="en-US" sz="2400" dirty="0" smtClean="0"/>
          </a:p>
          <a:p>
            <a:endParaRPr lang="en-US" dirty="0"/>
          </a:p>
        </p:txBody>
      </p:sp>
    </p:spTree>
    <p:extLst>
      <p:ext uri="{BB962C8B-B14F-4D97-AF65-F5344CB8AC3E}">
        <p14:creationId xmlns:p14="http://schemas.microsoft.com/office/powerpoint/2010/main" val="114798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8600" y="1295400"/>
            <a:ext cx="7696200" cy="5314949"/>
          </a:xfrm>
          <a:prstGeom prst="rect">
            <a:avLst/>
          </a:prstGeom>
        </p:spPr>
      </p:pic>
    </p:spTree>
    <p:extLst>
      <p:ext uri="{BB962C8B-B14F-4D97-AF65-F5344CB8AC3E}">
        <p14:creationId xmlns:p14="http://schemas.microsoft.com/office/powerpoint/2010/main" val="410973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7239000" cy="6858000"/>
          </a:xfrm>
        </p:spPr>
        <p:txBody>
          <a:bodyPr>
            <a:noAutofit/>
          </a:bodyPr>
          <a:lstStyle/>
          <a:p>
            <a:pPr algn="just"/>
            <a:r>
              <a:rPr lang="en-US" sz="2400" b="1" u="sng" dirty="0"/>
              <a:t>Requirement Gathering and analysis </a:t>
            </a:r>
            <a:r>
              <a:rPr lang="en-US" sz="2400" dirty="0"/>
              <a:t>− All possible requirements of the system to be developed are captured in this phase and documented in a requirement specification document</a:t>
            </a:r>
            <a:r>
              <a:rPr lang="en-US" sz="2400" dirty="0" smtClean="0"/>
              <a:t>.</a:t>
            </a:r>
            <a:endParaRPr lang="en-US" sz="2400" dirty="0"/>
          </a:p>
          <a:p>
            <a:pPr algn="just"/>
            <a:r>
              <a:rPr lang="en-US" sz="2400" b="1" u="sng" dirty="0">
                <a:solidFill>
                  <a:schemeClr val="tx1"/>
                </a:solidFill>
              </a:rPr>
              <a:t>System Design </a:t>
            </a:r>
            <a:r>
              <a:rPr lang="en-US" sz="2400" dirty="0"/>
              <a:t>− The requirement specifications from first phase are studied in this phase and the system design is prepared. This system design helps in </a:t>
            </a:r>
            <a:r>
              <a:rPr lang="en-US" sz="2000" b="1" u="sng" dirty="0"/>
              <a:t>specifying hardware and system requirements and helps in defining the overall system architecture</a:t>
            </a:r>
            <a:r>
              <a:rPr lang="en-US" sz="2000" b="1" u="sng" dirty="0" smtClean="0"/>
              <a:t>.</a:t>
            </a:r>
            <a:endParaRPr lang="en-US" sz="2000" b="1" u="sng" dirty="0"/>
          </a:p>
          <a:p>
            <a:pPr algn="just"/>
            <a:r>
              <a:rPr lang="en-US" sz="2400" b="1" u="sng" dirty="0"/>
              <a:t>Implementation</a:t>
            </a:r>
            <a:r>
              <a:rPr lang="en-US" sz="2400" dirty="0"/>
              <a:t> − With inputs from the system design, the system is first developed in small programs called units, which are integrated in the next phase. Each unit is developed and tested for its functionality, which is referred to as Unit Testing.</a:t>
            </a:r>
          </a:p>
          <a:p>
            <a:endParaRPr lang="en-US" sz="2400" dirty="0"/>
          </a:p>
          <a:p>
            <a:endParaRPr lang="en-US" sz="2400" b="1" dirty="0"/>
          </a:p>
        </p:txBody>
      </p:sp>
    </p:spTree>
    <p:extLst>
      <p:ext uri="{BB962C8B-B14F-4D97-AF65-F5344CB8AC3E}">
        <p14:creationId xmlns:p14="http://schemas.microsoft.com/office/powerpoint/2010/main" val="259496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7162800" cy="6858000"/>
          </a:xfrm>
        </p:spPr>
        <p:txBody>
          <a:bodyPr>
            <a:normAutofit/>
          </a:bodyPr>
          <a:lstStyle/>
          <a:p>
            <a:pPr algn="just"/>
            <a:r>
              <a:rPr lang="en-US" sz="2400" u="sng" dirty="0"/>
              <a:t>Integration and Testing </a:t>
            </a:r>
            <a:r>
              <a:rPr lang="en-US" sz="2400" dirty="0"/>
              <a:t>− All the units developed in the implementation phase are integrated into a system after testing of each unit. Post integration the entire system is tested for any faults and failures.</a:t>
            </a:r>
          </a:p>
          <a:p>
            <a:pPr algn="just"/>
            <a:endParaRPr lang="en-US" sz="2400" dirty="0"/>
          </a:p>
          <a:p>
            <a:pPr algn="just"/>
            <a:r>
              <a:rPr lang="en-US" sz="2400" u="sng" dirty="0"/>
              <a:t>Deployment of system </a:t>
            </a:r>
            <a:r>
              <a:rPr lang="en-US" sz="2400" dirty="0"/>
              <a:t>− Once the functional and non-functional testing is done; the product is deployed in the customer environment or released into the market</a:t>
            </a:r>
            <a:r>
              <a:rPr lang="en-US" sz="2400" dirty="0" smtClean="0"/>
              <a:t>.</a:t>
            </a:r>
          </a:p>
          <a:p>
            <a:pPr marL="0" indent="0" algn="just">
              <a:buNone/>
            </a:pPr>
            <a:endParaRPr lang="en-US" sz="2400" dirty="0"/>
          </a:p>
          <a:p>
            <a:pPr algn="just"/>
            <a:r>
              <a:rPr lang="en-US" sz="2400" u="sng" dirty="0"/>
              <a:t>Maintenanc</a:t>
            </a:r>
            <a:r>
              <a:rPr lang="en-US" sz="2400" dirty="0"/>
              <a:t>e − There are some issues which come up in the client environment. To fix those issues, patches are released. Also to enhance the product some better versions are released. Maintenance is done to deliver these changes in the customer environment.</a:t>
            </a:r>
          </a:p>
          <a:p>
            <a:endParaRPr lang="en-US" dirty="0"/>
          </a:p>
        </p:txBody>
      </p:sp>
    </p:spTree>
    <p:extLst>
      <p:ext uri="{BB962C8B-B14F-4D97-AF65-F5344CB8AC3E}">
        <p14:creationId xmlns:p14="http://schemas.microsoft.com/office/powerpoint/2010/main" val="422237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dirty="0" smtClean="0"/>
              <a:t>Rapid Application Development</a:t>
            </a:r>
            <a:endParaRPr lang="en-US" dirty="0"/>
          </a:p>
        </p:txBody>
      </p:sp>
      <p:sp>
        <p:nvSpPr>
          <p:cNvPr id="3" name="Content Placeholder 2"/>
          <p:cNvSpPr>
            <a:spLocks noGrp="1"/>
          </p:cNvSpPr>
          <p:nvPr>
            <p:ph idx="1"/>
          </p:nvPr>
        </p:nvSpPr>
        <p:spPr>
          <a:xfrm>
            <a:off x="0" y="838200"/>
            <a:ext cx="7315200" cy="6019800"/>
          </a:xfrm>
        </p:spPr>
        <p:txBody>
          <a:bodyPr>
            <a:normAutofit/>
          </a:bodyPr>
          <a:lstStyle/>
          <a:p>
            <a:pPr algn="just"/>
            <a:r>
              <a:rPr lang="en-US" sz="2400" dirty="0" smtClean="0"/>
              <a:t>The </a:t>
            </a:r>
            <a:r>
              <a:rPr lang="en-US" sz="2400" dirty="0"/>
              <a:t>Rapid Application Development (or RAD) model is based on </a:t>
            </a:r>
            <a:r>
              <a:rPr lang="en-US" sz="2400" b="1" u="sng" dirty="0"/>
              <a:t>prototyping and iterative model with no (or less) specific planning</a:t>
            </a:r>
            <a:r>
              <a:rPr lang="en-US" sz="2400" b="1" u="sng" dirty="0" smtClean="0"/>
              <a:t>.</a:t>
            </a:r>
          </a:p>
          <a:p>
            <a:pPr marL="0" indent="0" algn="just">
              <a:buNone/>
            </a:pPr>
            <a:endParaRPr lang="en-US" sz="2400" b="1" u="sng" dirty="0" smtClean="0"/>
          </a:p>
          <a:p>
            <a:pPr algn="just"/>
            <a:r>
              <a:rPr lang="en-US" sz="2400" dirty="0" smtClean="0"/>
              <a:t> </a:t>
            </a:r>
            <a:r>
              <a:rPr lang="en-US" sz="2400" dirty="0"/>
              <a:t>In general, RAD approach to software development means putting lesser emphasis on planning tasks and more emphasis on </a:t>
            </a:r>
            <a:r>
              <a:rPr lang="en-US" sz="2400" b="1" dirty="0"/>
              <a:t>development and coming up with a prototype</a:t>
            </a:r>
            <a:r>
              <a:rPr lang="en-US" sz="2400" dirty="0" smtClean="0"/>
              <a:t>.</a:t>
            </a:r>
          </a:p>
          <a:p>
            <a:pPr marL="0" indent="0" algn="just">
              <a:buNone/>
            </a:pPr>
            <a:endParaRPr lang="en-US" sz="2400" dirty="0" smtClean="0"/>
          </a:p>
          <a:p>
            <a:pPr algn="just"/>
            <a:r>
              <a:rPr lang="en-US" sz="2400" dirty="0"/>
              <a:t> It targets at developing software in a short span of time.</a:t>
            </a:r>
          </a:p>
        </p:txBody>
      </p:sp>
    </p:spTree>
    <p:extLst>
      <p:ext uri="{BB962C8B-B14F-4D97-AF65-F5344CB8AC3E}">
        <p14:creationId xmlns:p14="http://schemas.microsoft.com/office/powerpoint/2010/main" val="390863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6957312" cy="762000"/>
          </a:xfrm>
        </p:spPr>
        <p:txBody>
          <a:bodyPr/>
          <a:lstStyle/>
          <a:p>
            <a:pPr lvl="1" algn="just" defTabSz="457200" rtl="0">
              <a:spcBef>
                <a:spcPct val="0"/>
              </a:spcBef>
            </a:pPr>
            <a:r>
              <a:rPr lang="en-US" sz="2400" b="1" dirty="0" smtClean="0">
                <a:solidFill>
                  <a:schemeClr val="accent2">
                    <a:lumMod val="50000"/>
                  </a:schemeClr>
                </a:solidFill>
              </a:rPr>
              <a:t>Joint </a:t>
            </a:r>
            <a:r>
              <a:rPr lang="en-US" sz="2400" b="1" dirty="0">
                <a:solidFill>
                  <a:schemeClr val="accent2">
                    <a:lumMod val="50000"/>
                  </a:schemeClr>
                </a:solidFill>
              </a:rPr>
              <a:t>application development (JAD</a:t>
            </a:r>
            <a:r>
              <a:rPr lang="en-US" sz="2400" b="1" dirty="0" smtClean="0">
                <a:solidFill>
                  <a:schemeClr val="accent2">
                    <a:lumMod val="50000"/>
                  </a:schemeClr>
                </a:solidFill>
              </a:rPr>
              <a:t>) </a:t>
            </a:r>
            <a:r>
              <a:rPr lang="en-US" sz="2400" b="1" dirty="0">
                <a:solidFill>
                  <a:schemeClr val="accent2">
                    <a:lumMod val="50000"/>
                  </a:schemeClr>
                </a:solidFill>
              </a:rPr>
              <a:t/>
            </a:r>
            <a:br>
              <a:rPr lang="en-US" sz="2400" b="1" dirty="0">
                <a:solidFill>
                  <a:schemeClr val="accent2">
                    <a:lumMod val="50000"/>
                  </a:schemeClr>
                </a:solidFill>
              </a:rPr>
            </a:br>
            <a:endParaRPr lang="en-US" dirty="0"/>
          </a:p>
        </p:txBody>
      </p:sp>
      <p:sp>
        <p:nvSpPr>
          <p:cNvPr id="3" name="Content Placeholder 2"/>
          <p:cNvSpPr>
            <a:spLocks noGrp="1"/>
          </p:cNvSpPr>
          <p:nvPr>
            <p:ph idx="1"/>
          </p:nvPr>
        </p:nvSpPr>
        <p:spPr>
          <a:xfrm>
            <a:off x="0" y="685800"/>
            <a:ext cx="7315199" cy="6172200"/>
          </a:xfrm>
        </p:spPr>
        <p:txBody>
          <a:bodyPr>
            <a:normAutofit/>
          </a:bodyPr>
          <a:lstStyle/>
          <a:p>
            <a:pPr algn="just"/>
            <a:r>
              <a:rPr lang="en-US" sz="2000" dirty="0"/>
              <a:t>a methodology that involves </a:t>
            </a:r>
            <a:r>
              <a:rPr lang="en-US" sz="2000" b="1" u="sng" dirty="0"/>
              <a:t>the client or end user </a:t>
            </a:r>
            <a:r>
              <a:rPr lang="en-US" sz="2000" dirty="0"/>
              <a:t>in the design and development of an application, through a succession of collaborative </a:t>
            </a:r>
            <a:r>
              <a:rPr lang="en-US" sz="2000" dirty="0" smtClean="0"/>
              <a:t>workshops.</a:t>
            </a:r>
          </a:p>
          <a:p>
            <a:pPr algn="just"/>
            <a:r>
              <a:rPr lang="en-US" sz="2000" dirty="0"/>
              <a:t>The primary purpose of using JAD in the analysis phase is to collect systems requirements simultaneously from the </a:t>
            </a:r>
            <a:r>
              <a:rPr lang="en-US" sz="2000" b="1" u="sng" dirty="0"/>
              <a:t>key</a:t>
            </a:r>
            <a:r>
              <a:rPr lang="en-US" sz="2000" dirty="0"/>
              <a:t> people involved with the system. </a:t>
            </a:r>
            <a:endParaRPr lang="en-US" sz="2000" dirty="0" smtClean="0"/>
          </a:p>
          <a:p>
            <a:pPr algn="just"/>
            <a:r>
              <a:rPr lang="en-US" sz="2000" dirty="0" smtClean="0"/>
              <a:t>A </a:t>
            </a:r>
            <a:r>
              <a:rPr lang="en-US" sz="2000" dirty="0"/>
              <a:t>JAD is an inexpensive, popular requirements determination technique</a:t>
            </a:r>
            <a:r>
              <a:rPr lang="en-US" sz="2000" dirty="0" smtClean="0"/>
              <a:t>.</a:t>
            </a:r>
          </a:p>
          <a:p>
            <a:pPr algn="just"/>
            <a:r>
              <a:rPr lang="en-US" sz="2000" b="1" dirty="0"/>
              <a:t>A</a:t>
            </a:r>
            <a:r>
              <a:rPr lang="en-US" sz="2000" b="1" dirty="0" smtClean="0"/>
              <a:t>ugments </a:t>
            </a:r>
            <a:r>
              <a:rPr lang="en-US" sz="2000" b="1" dirty="0"/>
              <a:t>the stakeholders' association in cycles of software development</a:t>
            </a:r>
            <a:r>
              <a:rPr lang="en-US" sz="2000" dirty="0"/>
              <a:t>. </a:t>
            </a:r>
            <a:endParaRPr lang="en-US" sz="2000" dirty="0" smtClean="0"/>
          </a:p>
          <a:p>
            <a:pPr algn="just"/>
            <a:r>
              <a:rPr lang="en-US" sz="2000" dirty="0" smtClean="0"/>
              <a:t>Its </a:t>
            </a:r>
            <a:r>
              <a:rPr lang="en-US" sz="2000" dirty="0"/>
              <a:t>life cycle has been adopted for areas of the dynamic software development method</a:t>
            </a:r>
            <a:r>
              <a:rPr lang="en-US" sz="2000" dirty="0" smtClean="0"/>
              <a:t>.</a:t>
            </a:r>
          </a:p>
          <a:p>
            <a:pPr algn="just"/>
            <a:r>
              <a:rPr lang="en-US" sz="2000" dirty="0"/>
              <a:t>In comparison with the more traditional practice, is thought to lead to faster development times and greater client satisfaction, because the client is involved throughout the development process. </a:t>
            </a:r>
          </a:p>
        </p:txBody>
      </p:sp>
    </p:spTree>
    <p:extLst>
      <p:ext uri="{BB962C8B-B14F-4D97-AF65-F5344CB8AC3E}">
        <p14:creationId xmlns:p14="http://schemas.microsoft.com/office/powerpoint/2010/main" val="130027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in a JAD Sessions</a:t>
            </a:r>
            <a:endParaRPr lang="en-US" dirty="0"/>
          </a:p>
        </p:txBody>
      </p:sp>
      <p:pic>
        <p:nvPicPr>
          <p:cNvPr id="4" name="Content Placeholder 3"/>
          <p:cNvPicPr>
            <a:picLocks noGrp="1" noChangeAspect="1"/>
          </p:cNvPicPr>
          <p:nvPr>
            <p:ph idx="1"/>
          </p:nvPr>
        </p:nvPicPr>
        <p:blipFill>
          <a:blip r:embed="rId2"/>
          <a:stretch>
            <a:fillRect/>
          </a:stretch>
        </p:blipFill>
        <p:spPr>
          <a:xfrm>
            <a:off x="381000" y="2057400"/>
            <a:ext cx="7543800" cy="4547394"/>
          </a:xfrm>
          <a:prstGeom prst="rect">
            <a:avLst/>
          </a:prstGeom>
        </p:spPr>
      </p:pic>
    </p:spTree>
    <p:extLst>
      <p:ext uri="{BB962C8B-B14F-4D97-AF65-F5344CB8AC3E}">
        <p14:creationId xmlns:p14="http://schemas.microsoft.com/office/powerpoint/2010/main" val="2068699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427</TotalTime>
  <Words>774</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Malgun Gothic</vt:lpstr>
      <vt:lpstr>Arial</vt:lpstr>
      <vt:lpstr>Perpetua Titling MT</vt:lpstr>
      <vt:lpstr>Trebuchet MS</vt:lpstr>
      <vt:lpstr>Utsaah</vt:lpstr>
      <vt:lpstr>Wingdings</vt:lpstr>
      <vt:lpstr>Wingdings 3</vt:lpstr>
      <vt:lpstr>Facet</vt:lpstr>
      <vt:lpstr>System Development Life Cycle</vt:lpstr>
      <vt:lpstr>Overview</vt:lpstr>
      <vt:lpstr>WATERFALL MODEL</vt:lpstr>
      <vt:lpstr>PowerPoint Presentation</vt:lpstr>
      <vt:lpstr>PowerPoint Presentation</vt:lpstr>
      <vt:lpstr>PowerPoint Presentation</vt:lpstr>
      <vt:lpstr>Rapid Application Development</vt:lpstr>
      <vt:lpstr>Joint application development (JAD)  </vt:lpstr>
      <vt:lpstr>Participants in a JAD Sessions</vt:lpstr>
      <vt:lpstr>PowerPoint Presentation</vt:lpstr>
      <vt:lpstr>The fountain model </vt:lpstr>
      <vt:lpstr>The spiral model</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dc:title>
  <dc:creator>lenovo</dc:creator>
  <cp:lastModifiedBy>LBEF</cp:lastModifiedBy>
  <cp:revision>34</cp:revision>
  <dcterms:created xsi:type="dcterms:W3CDTF">2022-05-25T06:00:58Z</dcterms:created>
  <dcterms:modified xsi:type="dcterms:W3CDTF">2022-10-31T03:13:38Z</dcterms:modified>
</cp:coreProperties>
</file>