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 id="262" r:id="rId8"/>
    <p:sldId id="264" r:id="rId9"/>
    <p:sldId id="263"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E37520-D294-4850-89C2-D3507061EEAF}" type="datetimeFigureOut">
              <a:rPr lang="en-US" smtClean="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CB563-2F40-45A8-914F-5E19372DD885}" type="slidenum">
              <a:rPr lang="en-US" smtClean="0"/>
              <a:t>‹#›</a:t>
            </a:fld>
            <a:endParaRPr lang="en-US"/>
          </a:p>
        </p:txBody>
      </p:sp>
    </p:spTree>
    <p:extLst>
      <p:ext uri="{BB962C8B-B14F-4D97-AF65-F5344CB8AC3E}">
        <p14:creationId xmlns:p14="http://schemas.microsoft.com/office/powerpoint/2010/main" val="3543877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E37520-D294-4850-89C2-D3507061EEAF}" type="datetimeFigureOut">
              <a:rPr lang="en-US" smtClean="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CB563-2F40-45A8-914F-5E19372DD885}" type="slidenum">
              <a:rPr lang="en-US" smtClean="0"/>
              <a:t>‹#›</a:t>
            </a:fld>
            <a:endParaRPr lang="en-US"/>
          </a:p>
        </p:txBody>
      </p:sp>
    </p:spTree>
    <p:extLst>
      <p:ext uri="{BB962C8B-B14F-4D97-AF65-F5344CB8AC3E}">
        <p14:creationId xmlns:p14="http://schemas.microsoft.com/office/powerpoint/2010/main" val="102625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E37520-D294-4850-89C2-D3507061EEAF}" type="datetimeFigureOut">
              <a:rPr lang="en-US" smtClean="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CB563-2F40-45A8-914F-5E19372DD885}" type="slidenum">
              <a:rPr lang="en-US" smtClean="0"/>
              <a:t>‹#›</a:t>
            </a:fld>
            <a:endParaRPr lang="en-US"/>
          </a:p>
        </p:txBody>
      </p:sp>
    </p:spTree>
    <p:extLst>
      <p:ext uri="{BB962C8B-B14F-4D97-AF65-F5344CB8AC3E}">
        <p14:creationId xmlns:p14="http://schemas.microsoft.com/office/powerpoint/2010/main" val="1701146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E37520-D294-4850-89C2-D3507061EEAF}" type="datetimeFigureOut">
              <a:rPr lang="en-US" smtClean="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CB563-2F40-45A8-914F-5E19372DD885}" type="slidenum">
              <a:rPr lang="en-US" smtClean="0"/>
              <a:t>‹#›</a:t>
            </a:fld>
            <a:endParaRPr lang="en-US"/>
          </a:p>
        </p:txBody>
      </p:sp>
    </p:spTree>
    <p:extLst>
      <p:ext uri="{BB962C8B-B14F-4D97-AF65-F5344CB8AC3E}">
        <p14:creationId xmlns:p14="http://schemas.microsoft.com/office/powerpoint/2010/main" val="1012597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E37520-D294-4850-89C2-D3507061EEAF}" type="datetimeFigureOut">
              <a:rPr lang="en-US" smtClean="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CB563-2F40-45A8-914F-5E19372DD885}" type="slidenum">
              <a:rPr lang="en-US" smtClean="0"/>
              <a:t>‹#›</a:t>
            </a:fld>
            <a:endParaRPr lang="en-US"/>
          </a:p>
        </p:txBody>
      </p:sp>
    </p:spTree>
    <p:extLst>
      <p:ext uri="{BB962C8B-B14F-4D97-AF65-F5344CB8AC3E}">
        <p14:creationId xmlns:p14="http://schemas.microsoft.com/office/powerpoint/2010/main" val="1808087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E37520-D294-4850-89C2-D3507061EEAF}" type="datetimeFigureOut">
              <a:rPr lang="en-US" smtClean="0"/>
              <a:t>9/6/2022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0CB563-2F40-45A8-914F-5E19372DD885}" type="slidenum">
              <a:rPr lang="en-US" smtClean="0"/>
              <a:t>‹#›</a:t>
            </a:fld>
            <a:endParaRPr lang="en-US"/>
          </a:p>
        </p:txBody>
      </p:sp>
    </p:spTree>
    <p:extLst>
      <p:ext uri="{BB962C8B-B14F-4D97-AF65-F5344CB8AC3E}">
        <p14:creationId xmlns:p14="http://schemas.microsoft.com/office/powerpoint/2010/main" val="4261497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E37520-D294-4850-89C2-D3507061EEAF}" type="datetimeFigureOut">
              <a:rPr lang="en-US" smtClean="0"/>
              <a:t>9/6/2022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0CB563-2F40-45A8-914F-5E19372DD885}" type="slidenum">
              <a:rPr lang="en-US" smtClean="0"/>
              <a:t>‹#›</a:t>
            </a:fld>
            <a:endParaRPr lang="en-US"/>
          </a:p>
        </p:txBody>
      </p:sp>
    </p:spTree>
    <p:extLst>
      <p:ext uri="{BB962C8B-B14F-4D97-AF65-F5344CB8AC3E}">
        <p14:creationId xmlns:p14="http://schemas.microsoft.com/office/powerpoint/2010/main" val="1616513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E37520-D294-4850-89C2-D3507061EEAF}" type="datetimeFigureOut">
              <a:rPr lang="en-US" smtClean="0"/>
              <a:t>9/6/2022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0CB563-2F40-45A8-914F-5E19372DD885}" type="slidenum">
              <a:rPr lang="en-US" smtClean="0"/>
              <a:t>‹#›</a:t>
            </a:fld>
            <a:endParaRPr lang="en-US"/>
          </a:p>
        </p:txBody>
      </p:sp>
    </p:spTree>
    <p:extLst>
      <p:ext uri="{BB962C8B-B14F-4D97-AF65-F5344CB8AC3E}">
        <p14:creationId xmlns:p14="http://schemas.microsoft.com/office/powerpoint/2010/main" val="4294691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E37520-D294-4850-89C2-D3507061EEAF}" type="datetimeFigureOut">
              <a:rPr lang="en-US" smtClean="0"/>
              <a:t>9/6/2022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0CB563-2F40-45A8-914F-5E19372DD885}" type="slidenum">
              <a:rPr lang="en-US" smtClean="0"/>
              <a:t>‹#›</a:t>
            </a:fld>
            <a:endParaRPr lang="en-US"/>
          </a:p>
        </p:txBody>
      </p:sp>
    </p:spTree>
    <p:extLst>
      <p:ext uri="{BB962C8B-B14F-4D97-AF65-F5344CB8AC3E}">
        <p14:creationId xmlns:p14="http://schemas.microsoft.com/office/powerpoint/2010/main" val="18353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E37520-D294-4850-89C2-D3507061EEAF}" type="datetimeFigureOut">
              <a:rPr lang="en-US" smtClean="0"/>
              <a:t>9/6/2022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0CB563-2F40-45A8-914F-5E19372DD885}" type="slidenum">
              <a:rPr lang="en-US" smtClean="0"/>
              <a:t>‹#›</a:t>
            </a:fld>
            <a:endParaRPr lang="en-US"/>
          </a:p>
        </p:txBody>
      </p:sp>
    </p:spTree>
    <p:extLst>
      <p:ext uri="{BB962C8B-B14F-4D97-AF65-F5344CB8AC3E}">
        <p14:creationId xmlns:p14="http://schemas.microsoft.com/office/powerpoint/2010/main" val="1114241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E37520-D294-4850-89C2-D3507061EEAF}" type="datetimeFigureOut">
              <a:rPr lang="en-US" smtClean="0"/>
              <a:t>9/6/2022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0CB563-2F40-45A8-914F-5E19372DD885}" type="slidenum">
              <a:rPr lang="en-US" smtClean="0"/>
              <a:t>‹#›</a:t>
            </a:fld>
            <a:endParaRPr lang="en-US"/>
          </a:p>
        </p:txBody>
      </p:sp>
    </p:spTree>
    <p:extLst>
      <p:ext uri="{BB962C8B-B14F-4D97-AF65-F5344CB8AC3E}">
        <p14:creationId xmlns:p14="http://schemas.microsoft.com/office/powerpoint/2010/main" val="2109394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E37520-D294-4850-89C2-D3507061EEAF}" type="datetimeFigureOut">
              <a:rPr lang="en-US" smtClean="0"/>
              <a:t>9/6/2022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0CB563-2F40-45A8-914F-5E19372DD885}" type="slidenum">
              <a:rPr lang="en-US" smtClean="0"/>
              <a:t>‹#›</a:t>
            </a:fld>
            <a:endParaRPr lang="en-US"/>
          </a:p>
        </p:txBody>
      </p:sp>
    </p:spTree>
    <p:extLst>
      <p:ext uri="{BB962C8B-B14F-4D97-AF65-F5344CB8AC3E}">
        <p14:creationId xmlns:p14="http://schemas.microsoft.com/office/powerpoint/2010/main" val="292228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3861761"/>
          </a:xfrm>
        </p:spPr>
        <p:txBody>
          <a:bodyPr/>
          <a:lstStyle/>
          <a:p>
            <a:r>
              <a:rPr lang="en-US" b="1" dirty="0" smtClean="0">
                <a:solidFill>
                  <a:srgbClr val="00B050"/>
                </a:solidFill>
                <a:latin typeface="Andalus" panose="02020603050405020304" pitchFamily="18" charset="-78"/>
                <a:cs typeface="Andalus" panose="02020603050405020304" pitchFamily="18" charset="-78"/>
              </a:rPr>
              <a:t>Tutorial – 4 </a:t>
            </a:r>
            <a:br>
              <a:rPr lang="en-US" b="1" dirty="0" smtClean="0">
                <a:solidFill>
                  <a:srgbClr val="00B050"/>
                </a:solidFill>
                <a:latin typeface="Andalus" panose="02020603050405020304" pitchFamily="18" charset="-78"/>
                <a:cs typeface="Andalus" panose="02020603050405020304" pitchFamily="18" charset="-78"/>
              </a:rPr>
            </a:br>
            <a:r>
              <a:rPr lang="en-US" b="1" dirty="0" smtClean="0">
                <a:solidFill>
                  <a:srgbClr val="00B050"/>
                </a:solidFill>
                <a:latin typeface="Andalus" panose="02020603050405020304" pitchFamily="18" charset="-78"/>
                <a:cs typeface="Andalus" panose="02020603050405020304" pitchFamily="18" charset="-78"/>
              </a:rPr>
              <a:t>(Business </a:t>
            </a:r>
            <a:r>
              <a:rPr lang="en-US" b="1" dirty="0">
                <a:solidFill>
                  <a:srgbClr val="00B050"/>
                </a:solidFill>
                <a:latin typeface="Andalus" panose="02020603050405020304" pitchFamily="18" charset="-78"/>
                <a:cs typeface="Andalus" panose="02020603050405020304" pitchFamily="18" charset="-78"/>
              </a:rPr>
              <a:t>C</a:t>
            </a:r>
            <a:r>
              <a:rPr lang="en-US" b="1" dirty="0" smtClean="0">
                <a:solidFill>
                  <a:srgbClr val="00B050"/>
                </a:solidFill>
                <a:latin typeface="Andalus" panose="02020603050405020304" pitchFamily="18" charset="-78"/>
                <a:cs typeface="Andalus" panose="02020603050405020304" pitchFamily="18" charset="-78"/>
              </a:rPr>
              <a:t>over </a:t>
            </a:r>
            <a:r>
              <a:rPr lang="en-US" b="1" dirty="0">
                <a:solidFill>
                  <a:srgbClr val="00B050"/>
                </a:solidFill>
                <a:latin typeface="Andalus" panose="02020603050405020304" pitchFamily="18" charset="-78"/>
                <a:cs typeface="Andalus" panose="02020603050405020304" pitchFamily="18" charset="-78"/>
              </a:rPr>
              <a:t>L</a:t>
            </a:r>
            <a:r>
              <a:rPr lang="en-US" b="1" dirty="0" smtClean="0">
                <a:solidFill>
                  <a:srgbClr val="00B050"/>
                </a:solidFill>
                <a:latin typeface="Andalus" panose="02020603050405020304" pitchFamily="18" charset="-78"/>
                <a:cs typeface="Andalus" panose="02020603050405020304" pitchFamily="18" charset="-78"/>
              </a:rPr>
              <a:t>etter)</a:t>
            </a:r>
            <a:endParaRPr lang="en-US" b="1" dirty="0">
              <a:solidFill>
                <a:srgbClr val="00B050"/>
              </a:solidFill>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26563744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6">
                    <a:lumMod val="75000"/>
                  </a:schemeClr>
                </a:solidFill>
                <a:latin typeface="Sylfaen" panose="010A0502050306030303" pitchFamily="18" charset="0"/>
                <a:cs typeface="Simplified Arabic Fixed" panose="02070309020205020404" pitchFamily="49" charset="-78"/>
              </a:rPr>
              <a:t>INDIVIDUAL COMPONENT</a:t>
            </a:r>
            <a:endParaRPr lang="en-US" b="1" dirty="0">
              <a:solidFill>
                <a:schemeClr val="accent6">
                  <a:lumMod val="75000"/>
                </a:schemeClr>
              </a:solidFill>
              <a:latin typeface="Sylfaen" panose="010A0502050306030303" pitchFamily="18" charset="0"/>
              <a:cs typeface="Simplified Arabic Fixed" panose="02070309020205020404" pitchFamily="49" charset="-78"/>
            </a:endParaRPr>
          </a:p>
        </p:txBody>
      </p:sp>
      <p:sp>
        <p:nvSpPr>
          <p:cNvPr id="3" name="Content Placeholder 2"/>
          <p:cNvSpPr>
            <a:spLocks noGrp="1"/>
          </p:cNvSpPr>
          <p:nvPr>
            <p:ph idx="1"/>
          </p:nvPr>
        </p:nvSpPr>
        <p:spPr>
          <a:xfrm>
            <a:off x="296214" y="1532586"/>
            <a:ext cx="11681138" cy="5325414"/>
          </a:xfrm>
        </p:spPr>
        <p:txBody>
          <a:bodyPr>
            <a:normAutofit fontScale="92500" lnSpcReduction="20000"/>
          </a:bodyPr>
          <a:lstStyle/>
          <a:p>
            <a:r>
              <a:rPr lang="en-US" u="sng" dirty="0" smtClean="0">
                <a:latin typeface="Segoe UI" panose="020B0502040204020203" pitchFamily="34" charset="0"/>
                <a:ea typeface="Segoe UI" panose="020B0502040204020203" pitchFamily="34" charset="0"/>
                <a:cs typeface="Segoe UI" panose="020B0502040204020203" pitchFamily="34" charset="0"/>
              </a:rPr>
              <a:t>Presentation skills</a:t>
            </a:r>
          </a:p>
          <a:p>
            <a:endParaRPr lang="en-US" dirty="0" smtClean="0"/>
          </a:p>
          <a:p>
            <a:pPr marL="0" indent="0">
              <a:buNone/>
            </a:pPr>
            <a:r>
              <a:rPr lang="en-US" u="sng" dirty="0" smtClean="0"/>
              <a:t>INDIVIDUAL WORK:</a:t>
            </a:r>
          </a:p>
          <a:p>
            <a:pPr marL="0" indent="0">
              <a:buNone/>
            </a:pPr>
            <a:r>
              <a:rPr lang="en-US" u="sng" dirty="0" smtClean="0"/>
              <a:t>Name: </a:t>
            </a:r>
          </a:p>
          <a:p>
            <a:pPr marL="0" indent="0">
              <a:buNone/>
            </a:pPr>
            <a:endParaRPr lang="en-US" dirty="0" smtClean="0"/>
          </a:p>
          <a:p>
            <a:pPr marL="0" indent="0" algn="just">
              <a:buNone/>
            </a:pPr>
            <a:r>
              <a:rPr lang="en-US" dirty="0" smtClean="0"/>
              <a:t>I am much honored and it's my pleasure to have an opportunity to showcase my ability of mine for this project and for getting a chance to gain knowledge from my friends as well as the working environment. I am eternally grateful to our Asian Pacific University and Lord Buddha Education Foundation Campus (LBEF) for making me capable enough for doing such a crucial and enormous project. I am thankful to all the faculties' members of the LBEF Campus for helping me to find my feet and making me confident enough to take such a huge responsibility on my shoulder. This project has helped me to fully use my abilities and refined my skills even more. With every day on this project, I have learned a lot about the working environment and got a valuable chance to improve my skills. </a:t>
            </a:r>
          </a:p>
          <a:p>
            <a:endParaRPr lang="en-US" dirty="0" smtClean="0"/>
          </a:p>
          <a:p>
            <a:endParaRPr lang="en-US" dirty="0"/>
          </a:p>
        </p:txBody>
      </p:sp>
    </p:spTree>
    <p:extLst>
      <p:ext uri="{BB962C8B-B14F-4D97-AF65-F5344CB8AC3E}">
        <p14:creationId xmlns:p14="http://schemas.microsoft.com/office/powerpoint/2010/main" val="2652357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latin typeface="Andalus" panose="02020603050405020304" pitchFamily="18" charset="-78"/>
                <a:cs typeface="Andalus" panose="02020603050405020304" pitchFamily="18" charset="-78"/>
              </a:rPr>
              <a:t>Planning (layout)</a:t>
            </a:r>
            <a:endParaRPr lang="en-US" b="1" dirty="0">
              <a:solidFill>
                <a:srgbClr val="7030A0"/>
              </a:solidFill>
              <a:latin typeface="Andalus" panose="02020603050405020304" pitchFamily="18" charset="-78"/>
              <a:cs typeface="Andalus" panose="02020603050405020304" pitchFamily="18" charset="-78"/>
            </a:endParaRPr>
          </a:p>
        </p:txBody>
      </p:sp>
      <p:pic>
        <p:nvPicPr>
          <p:cNvPr id="4" name="Content Placeholder 3"/>
          <p:cNvPicPr>
            <a:picLocks noGrp="1" noChangeAspect="1"/>
          </p:cNvPicPr>
          <p:nvPr>
            <p:ph idx="1"/>
          </p:nvPr>
        </p:nvPicPr>
        <p:blipFill>
          <a:blip r:embed="rId2"/>
          <a:stretch>
            <a:fillRect/>
          </a:stretch>
        </p:blipFill>
        <p:spPr>
          <a:xfrm>
            <a:off x="1661375" y="1326524"/>
            <a:ext cx="10148551" cy="5420133"/>
          </a:xfrm>
          <a:prstGeom prst="rect">
            <a:avLst/>
          </a:prstGeom>
        </p:spPr>
      </p:pic>
    </p:spTree>
    <p:extLst>
      <p:ext uri="{BB962C8B-B14F-4D97-AF65-F5344CB8AC3E}">
        <p14:creationId xmlns:p14="http://schemas.microsoft.com/office/powerpoint/2010/main" val="196559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50000"/>
                  </a:schemeClr>
                </a:solidFill>
                <a:latin typeface="Goudy Old Style" panose="02020502050305020303" pitchFamily="18" charset="0"/>
              </a:rPr>
              <a:t>Cost Estimation </a:t>
            </a:r>
            <a:endParaRPr lang="en-US" b="1" dirty="0">
              <a:solidFill>
                <a:schemeClr val="accent2">
                  <a:lumMod val="50000"/>
                </a:schemeClr>
              </a:solidFill>
              <a:latin typeface="Goudy Old Style" panose="02020502050305020303" pitchFamily="18" charset="0"/>
            </a:endParaRPr>
          </a:p>
        </p:txBody>
      </p:sp>
      <p:pic>
        <p:nvPicPr>
          <p:cNvPr id="4" name="Content Placeholder 3"/>
          <p:cNvPicPr>
            <a:picLocks noGrp="1" noChangeAspect="1"/>
          </p:cNvPicPr>
          <p:nvPr>
            <p:ph idx="1"/>
          </p:nvPr>
        </p:nvPicPr>
        <p:blipFill>
          <a:blip r:embed="rId2"/>
          <a:stretch>
            <a:fillRect/>
          </a:stretch>
        </p:blipFill>
        <p:spPr>
          <a:xfrm>
            <a:off x="1411511" y="1582011"/>
            <a:ext cx="8029575" cy="1876425"/>
          </a:xfrm>
          <a:prstGeom prst="rect">
            <a:avLst/>
          </a:prstGeom>
        </p:spPr>
      </p:pic>
      <p:pic>
        <p:nvPicPr>
          <p:cNvPr id="5" name="Picture 4"/>
          <p:cNvPicPr>
            <a:picLocks noChangeAspect="1"/>
          </p:cNvPicPr>
          <p:nvPr/>
        </p:nvPicPr>
        <p:blipFill>
          <a:blip r:embed="rId3"/>
          <a:stretch>
            <a:fillRect/>
          </a:stretch>
        </p:blipFill>
        <p:spPr>
          <a:xfrm>
            <a:off x="2034794" y="3723202"/>
            <a:ext cx="7839075" cy="2914650"/>
          </a:xfrm>
          <a:prstGeom prst="rect">
            <a:avLst/>
          </a:prstGeom>
        </p:spPr>
      </p:pic>
    </p:spTree>
    <p:extLst>
      <p:ext uri="{BB962C8B-B14F-4D97-AF65-F5344CB8AC3E}">
        <p14:creationId xmlns:p14="http://schemas.microsoft.com/office/powerpoint/2010/main" val="878525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1690688"/>
          </a:xfrm>
        </p:spPr>
        <p:txBody>
          <a:bodyPr>
            <a:normAutofit/>
          </a:bodyPr>
          <a:lstStyle/>
          <a:p>
            <a:r>
              <a:rPr lang="en-US" sz="5400" b="1" dirty="0" smtClean="0">
                <a:solidFill>
                  <a:schemeClr val="accent6">
                    <a:lumMod val="50000"/>
                  </a:schemeClr>
                </a:solidFill>
                <a:latin typeface="Vijaya" panose="020B0604020202020204" pitchFamily="34" charset="0"/>
                <a:cs typeface="Vijaya" panose="020B0604020202020204" pitchFamily="34" charset="0"/>
              </a:rPr>
              <a:t>How do you explain experience in a cover letter?</a:t>
            </a:r>
            <a:endParaRPr lang="en-US" sz="5400" b="1" dirty="0">
              <a:solidFill>
                <a:schemeClr val="accent6">
                  <a:lumMod val="50000"/>
                </a:schemeClr>
              </a:solidFill>
              <a:latin typeface="Vijaya" panose="020B0604020202020204" pitchFamily="34" charset="0"/>
              <a:cs typeface="Vijaya" panose="020B0604020202020204" pitchFamily="34" charset="0"/>
            </a:endParaRPr>
          </a:p>
        </p:txBody>
      </p:sp>
      <p:sp>
        <p:nvSpPr>
          <p:cNvPr id="4" name="Rounded Rectangle 3"/>
          <p:cNvSpPr/>
          <p:nvPr/>
        </p:nvSpPr>
        <p:spPr>
          <a:xfrm>
            <a:off x="7006108" y="5564639"/>
            <a:ext cx="5087154" cy="54091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WHY YOU ARE A GOOD CANDIDATE FOR A ROLE</a:t>
            </a:r>
            <a:endParaRPr lang="en-US" dirty="0"/>
          </a:p>
        </p:txBody>
      </p:sp>
      <p:sp>
        <p:nvSpPr>
          <p:cNvPr id="5" name="Rounded Rectangle 4"/>
          <p:cNvSpPr/>
          <p:nvPr/>
        </p:nvSpPr>
        <p:spPr>
          <a:xfrm>
            <a:off x="7006107" y="4860109"/>
            <a:ext cx="5087154" cy="54091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YOUR PREVIOUS WORK EXPERIENCE, IF APPLICABLE</a:t>
            </a:r>
            <a:endParaRPr lang="en-US" dirty="0"/>
          </a:p>
        </p:txBody>
      </p:sp>
      <p:sp>
        <p:nvSpPr>
          <p:cNvPr id="6" name="Rounded Rectangle 5"/>
          <p:cNvSpPr/>
          <p:nvPr/>
        </p:nvSpPr>
        <p:spPr>
          <a:xfrm>
            <a:off x="7868992" y="4084169"/>
            <a:ext cx="4224269" cy="54091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YOUR RELEVANT SKILLS AND EDUCATION</a:t>
            </a:r>
            <a:endParaRPr lang="en-US" dirty="0"/>
          </a:p>
        </p:txBody>
      </p:sp>
      <p:sp>
        <p:nvSpPr>
          <p:cNvPr id="7" name="Rounded Rectangle 6"/>
          <p:cNvSpPr/>
          <p:nvPr/>
        </p:nvSpPr>
        <p:spPr>
          <a:xfrm>
            <a:off x="8822028" y="3410465"/>
            <a:ext cx="3271233" cy="54091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YOUR FUTURE CAREER GOALS</a:t>
            </a:r>
            <a:endParaRPr lang="en-US" dirty="0"/>
          </a:p>
        </p:txBody>
      </p:sp>
      <p:sp>
        <p:nvSpPr>
          <p:cNvPr id="8" name="Rounded Rectangle 7"/>
          <p:cNvSpPr/>
          <p:nvPr/>
        </p:nvSpPr>
        <p:spPr>
          <a:xfrm>
            <a:off x="7563118" y="2777545"/>
            <a:ext cx="4530144" cy="54091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WHY YOU ARE APPLYING FOR THIS POSITION?</a:t>
            </a:r>
            <a:endParaRPr lang="en-US" dirty="0"/>
          </a:p>
        </p:txBody>
      </p:sp>
      <p:sp>
        <p:nvSpPr>
          <p:cNvPr id="9" name="Rounded Rectangle 8"/>
          <p:cNvSpPr/>
          <p:nvPr/>
        </p:nvSpPr>
        <p:spPr>
          <a:xfrm>
            <a:off x="7153140" y="2073015"/>
            <a:ext cx="4981978" cy="54091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WHAT TYPE OF JOB/TASK YOU’RE LOOKING FOR?</a:t>
            </a:r>
            <a:endParaRPr lang="en-US" dirty="0"/>
          </a:p>
        </p:txBody>
      </p:sp>
      <p:sp>
        <p:nvSpPr>
          <p:cNvPr id="10" name="Rounded Rectangle 9"/>
          <p:cNvSpPr/>
          <p:nvPr/>
        </p:nvSpPr>
        <p:spPr>
          <a:xfrm>
            <a:off x="9272788" y="1332780"/>
            <a:ext cx="2820473" cy="54091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WHO YOU ARE?</a:t>
            </a:r>
            <a:endParaRPr lang="en-US" dirty="0"/>
          </a:p>
        </p:txBody>
      </p:sp>
    </p:spTree>
    <p:extLst>
      <p:ext uri="{BB962C8B-B14F-4D97-AF65-F5344CB8AC3E}">
        <p14:creationId xmlns:p14="http://schemas.microsoft.com/office/powerpoint/2010/main" val="34581763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099256" y="32368"/>
            <a:ext cx="7352565" cy="6690404"/>
          </a:xfrm>
          <a:prstGeom prst="rect">
            <a:avLst/>
          </a:prstGeom>
        </p:spPr>
      </p:pic>
    </p:spTree>
    <p:extLst>
      <p:ext uri="{BB962C8B-B14F-4D97-AF65-F5344CB8AC3E}">
        <p14:creationId xmlns:p14="http://schemas.microsoft.com/office/powerpoint/2010/main" val="33788457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75479" y="682580"/>
            <a:ext cx="9010271" cy="4522620"/>
          </a:xfrm>
          <a:prstGeom prst="rect">
            <a:avLst/>
          </a:prstGeom>
        </p:spPr>
      </p:pic>
    </p:spTree>
    <p:extLst>
      <p:ext uri="{BB962C8B-B14F-4D97-AF65-F5344CB8AC3E}">
        <p14:creationId xmlns:p14="http://schemas.microsoft.com/office/powerpoint/2010/main" val="30885481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solidFill>
                  <a:schemeClr val="accent1">
                    <a:lumMod val="50000"/>
                  </a:schemeClr>
                </a:solidFill>
                <a:latin typeface="Maiandra GD" panose="020E0502030308020204" pitchFamily="34" charset="0"/>
                <a:cs typeface="Sakkal Majalla" panose="02000000000000000000" pitchFamily="2" charset="-78"/>
              </a:rPr>
              <a:t>EXECUTIVE SUMMARY</a:t>
            </a:r>
            <a:endParaRPr lang="en-US" sz="5400" b="1" dirty="0">
              <a:solidFill>
                <a:schemeClr val="accent1">
                  <a:lumMod val="50000"/>
                </a:schemeClr>
              </a:solidFill>
              <a:latin typeface="Maiandra GD" panose="020E0502030308020204" pitchFamily="34" charset="0"/>
              <a:cs typeface="Sakkal Majalla" panose="02000000000000000000" pitchFamily="2" charset="-78"/>
            </a:endParaRPr>
          </a:p>
        </p:txBody>
      </p:sp>
      <p:sp>
        <p:nvSpPr>
          <p:cNvPr id="3" name="Content Placeholder 2"/>
          <p:cNvSpPr>
            <a:spLocks noGrp="1"/>
          </p:cNvSpPr>
          <p:nvPr>
            <p:ph idx="1"/>
          </p:nvPr>
        </p:nvSpPr>
        <p:spPr>
          <a:xfrm>
            <a:off x="141669" y="1790163"/>
            <a:ext cx="11887200" cy="4945488"/>
          </a:xfrm>
        </p:spPr>
        <p:txBody>
          <a:bodyPr>
            <a:noAutofit/>
          </a:bodyPr>
          <a:lstStyle/>
          <a:p>
            <a:pPr algn="just"/>
            <a:r>
              <a:rPr lang="en-US" sz="3200" b="1" dirty="0" smtClean="0">
                <a:solidFill>
                  <a:schemeClr val="accent4">
                    <a:lumMod val="75000"/>
                  </a:schemeClr>
                </a:solidFill>
                <a:latin typeface="Andalus" panose="02020603050405020304" pitchFamily="18" charset="-78"/>
                <a:cs typeface="Andalus" panose="02020603050405020304" pitchFamily="18" charset="-78"/>
              </a:rPr>
              <a:t>summarize the key points of the report</a:t>
            </a:r>
          </a:p>
          <a:p>
            <a:pPr algn="just"/>
            <a:r>
              <a:rPr lang="en-US" sz="3200" b="1" dirty="0" smtClean="0">
                <a:solidFill>
                  <a:schemeClr val="accent4">
                    <a:lumMod val="75000"/>
                  </a:schemeClr>
                </a:solidFill>
                <a:latin typeface="Andalus" panose="02020603050405020304" pitchFamily="18" charset="-78"/>
                <a:cs typeface="Andalus" panose="02020603050405020304" pitchFamily="18" charset="-78"/>
              </a:rPr>
              <a:t>It should restate the </a:t>
            </a:r>
            <a:r>
              <a:rPr lang="en-US" sz="3200" b="1" u="sng" dirty="0" smtClean="0">
                <a:solidFill>
                  <a:schemeClr val="accent4">
                    <a:lumMod val="75000"/>
                  </a:schemeClr>
                </a:solidFill>
                <a:latin typeface="Andalus" panose="02020603050405020304" pitchFamily="18" charset="-78"/>
                <a:cs typeface="Andalus" panose="02020603050405020304" pitchFamily="18" charset="-78"/>
              </a:rPr>
              <a:t>purpose of the report, highlight the major points of the report, and describe any results, conclusions, or recommendations from the report.</a:t>
            </a:r>
          </a:p>
          <a:p>
            <a:pPr algn="just"/>
            <a:r>
              <a:rPr lang="en-US" sz="3200" b="1" dirty="0">
                <a:solidFill>
                  <a:schemeClr val="accent4">
                    <a:lumMod val="75000"/>
                  </a:schemeClr>
                </a:solidFill>
                <a:latin typeface="Andalus" panose="02020603050405020304" pitchFamily="18" charset="-78"/>
                <a:cs typeface="Andalus" panose="02020603050405020304" pitchFamily="18" charset="-78"/>
              </a:rPr>
              <a:t>The name, location, and mission of your company</a:t>
            </a:r>
            <a:r>
              <a:rPr lang="en-US" sz="3200" b="1" dirty="0" smtClean="0">
                <a:solidFill>
                  <a:schemeClr val="accent4">
                    <a:lumMod val="75000"/>
                  </a:schemeClr>
                </a:solidFill>
                <a:latin typeface="Andalus" panose="02020603050405020304" pitchFamily="18" charset="-78"/>
                <a:cs typeface="Andalus" panose="02020603050405020304" pitchFamily="18" charset="-78"/>
              </a:rPr>
              <a:t>.</a:t>
            </a:r>
          </a:p>
          <a:p>
            <a:pPr algn="just"/>
            <a:r>
              <a:rPr lang="en-US" sz="3200" b="1" dirty="0" smtClean="0">
                <a:solidFill>
                  <a:schemeClr val="accent4">
                    <a:lumMod val="75000"/>
                  </a:schemeClr>
                </a:solidFill>
                <a:latin typeface="Andalus" panose="02020603050405020304" pitchFamily="18" charset="-78"/>
                <a:cs typeface="Andalus" panose="02020603050405020304" pitchFamily="18" charset="-78"/>
              </a:rPr>
              <a:t> </a:t>
            </a:r>
            <a:r>
              <a:rPr lang="en-US" sz="3200" b="1" dirty="0">
                <a:solidFill>
                  <a:schemeClr val="accent4">
                    <a:lumMod val="75000"/>
                  </a:schemeClr>
                </a:solidFill>
                <a:latin typeface="Andalus" panose="02020603050405020304" pitchFamily="18" charset="-78"/>
                <a:cs typeface="Andalus" panose="02020603050405020304" pitchFamily="18" charset="-78"/>
              </a:rPr>
              <a:t>A description of your company, including management, advisors, and brief history. Your product or service, where your product fits in the market, and how your product differs from competitors in the industry.</a:t>
            </a:r>
          </a:p>
        </p:txBody>
      </p:sp>
    </p:spTree>
    <p:extLst>
      <p:ext uri="{BB962C8B-B14F-4D97-AF65-F5344CB8AC3E}">
        <p14:creationId xmlns:p14="http://schemas.microsoft.com/office/powerpoint/2010/main" val="24380707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065" y="579549"/>
            <a:ext cx="10722735" cy="5597414"/>
          </a:xfrm>
        </p:spPr>
        <p:txBody>
          <a:bodyPr>
            <a:normAutofit/>
          </a:bodyPr>
          <a:lstStyle/>
          <a:p>
            <a:pPr algn="just"/>
            <a:r>
              <a:rPr lang="en-US" sz="3600" dirty="0" smtClean="0">
                <a:solidFill>
                  <a:schemeClr val="accent5">
                    <a:lumMod val="50000"/>
                  </a:schemeClr>
                </a:solidFill>
                <a:latin typeface="Segoe UI" panose="020B0502040204020203" pitchFamily="34" charset="0"/>
                <a:ea typeface="Segoe UI" panose="020B0502040204020203" pitchFamily="34" charset="0"/>
                <a:cs typeface="Segoe UI" panose="020B0502040204020203" pitchFamily="34" charset="0"/>
              </a:rPr>
              <a:t>The proposal is made to the “ABC Company” for the development of the ________ Project. The application requires a lot of time and effort for initiation and the fulfillment of the objectives and target of the task. The proposal depicts the short briefing of our Company with its past working experience and qualification of each employees of the organization………………………….</a:t>
            </a:r>
            <a:endParaRPr lang="en-US" sz="3600" dirty="0">
              <a:solidFill>
                <a:schemeClr val="accent5">
                  <a:lumMod val="50000"/>
                </a:schemeClr>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341244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6">
                    <a:lumMod val="50000"/>
                  </a:schemeClr>
                </a:solidFill>
                <a:latin typeface="Narkisim" panose="020E0502050101010101" pitchFamily="34" charset="-79"/>
                <a:cs typeface="Narkisim" panose="020E0502050101010101" pitchFamily="34" charset="-79"/>
              </a:rPr>
              <a:t>Qualification</a:t>
            </a:r>
            <a:endParaRPr lang="en-US" b="1" dirty="0">
              <a:solidFill>
                <a:schemeClr val="accent6">
                  <a:lumMod val="50000"/>
                </a:schemeClr>
              </a:solidFill>
              <a:latin typeface="Narkisim" panose="020E0502050101010101" pitchFamily="34" charset="-79"/>
              <a:cs typeface="Narkisim" panose="020E0502050101010101" pitchFamily="34" charset="-79"/>
            </a:endParaRPr>
          </a:p>
        </p:txBody>
      </p:sp>
      <p:pic>
        <p:nvPicPr>
          <p:cNvPr id="4" name="Content Placeholder 3"/>
          <p:cNvPicPr>
            <a:picLocks noGrp="1" noChangeAspect="1"/>
          </p:cNvPicPr>
          <p:nvPr>
            <p:ph idx="1"/>
          </p:nvPr>
        </p:nvPicPr>
        <p:blipFill>
          <a:blip r:embed="rId2"/>
          <a:stretch>
            <a:fillRect/>
          </a:stretch>
        </p:blipFill>
        <p:spPr>
          <a:xfrm>
            <a:off x="2947987" y="2586831"/>
            <a:ext cx="6296025" cy="2828925"/>
          </a:xfrm>
          <a:prstGeom prst="rect">
            <a:avLst/>
          </a:prstGeom>
        </p:spPr>
      </p:pic>
    </p:spTree>
    <p:extLst>
      <p:ext uri="{BB962C8B-B14F-4D97-AF65-F5344CB8AC3E}">
        <p14:creationId xmlns:p14="http://schemas.microsoft.com/office/powerpoint/2010/main" val="35510420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414" y="2876505"/>
            <a:ext cx="10515600" cy="1325563"/>
          </a:xfrm>
        </p:spPr>
        <p:txBody>
          <a:bodyPr>
            <a:normAutofit/>
          </a:bodyPr>
          <a:lstStyle/>
          <a:p>
            <a:pPr algn="ctr"/>
            <a:r>
              <a:rPr lang="en-US" sz="4800" b="1" dirty="0" smtClean="0">
                <a:solidFill>
                  <a:schemeClr val="accent2">
                    <a:lumMod val="75000"/>
                  </a:schemeClr>
                </a:solidFill>
                <a:latin typeface="Andalus" panose="02020603050405020304" pitchFamily="18" charset="-78"/>
                <a:cs typeface="Andalus" panose="02020603050405020304" pitchFamily="18" charset="-78"/>
              </a:rPr>
              <a:t>LETTER OF REFERENCES </a:t>
            </a:r>
            <a:endParaRPr lang="en-US" sz="4800" b="1" dirty="0">
              <a:solidFill>
                <a:schemeClr val="accent2">
                  <a:lumMod val="75000"/>
                </a:schemeClr>
              </a:solidFill>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28544109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807593" y="-22661"/>
            <a:ext cx="6941713" cy="6880661"/>
          </a:xfrm>
          <a:prstGeom prst="rect">
            <a:avLst/>
          </a:prstGeom>
        </p:spPr>
      </p:pic>
    </p:spTree>
    <p:extLst>
      <p:ext uri="{BB962C8B-B14F-4D97-AF65-F5344CB8AC3E}">
        <p14:creationId xmlns:p14="http://schemas.microsoft.com/office/powerpoint/2010/main" val="37895762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380</Words>
  <Application>Microsoft Office PowerPoint</Application>
  <PresentationFormat>Widescreen</PresentationFormat>
  <Paragraphs>26</Paragraphs>
  <Slides>12</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vt:i4>
      </vt:variant>
    </vt:vector>
  </HeadingPairs>
  <TitlesOfParts>
    <vt:vector size="25" baseType="lpstr">
      <vt:lpstr>Andalus</vt:lpstr>
      <vt:lpstr>Arial</vt:lpstr>
      <vt:lpstr>Calibri</vt:lpstr>
      <vt:lpstr>Calibri Light</vt:lpstr>
      <vt:lpstr>Goudy Old Style</vt:lpstr>
      <vt:lpstr>Maiandra GD</vt:lpstr>
      <vt:lpstr>Narkisim</vt:lpstr>
      <vt:lpstr>Sakkal Majalla</vt:lpstr>
      <vt:lpstr>Segoe UI</vt:lpstr>
      <vt:lpstr>Simplified Arabic Fixed</vt:lpstr>
      <vt:lpstr>Sylfaen</vt:lpstr>
      <vt:lpstr>Vijaya</vt:lpstr>
      <vt:lpstr>Office Theme</vt:lpstr>
      <vt:lpstr>Tutorial – 4  (Business Cover Letter)</vt:lpstr>
      <vt:lpstr>How do you explain experience in a cover letter?</vt:lpstr>
      <vt:lpstr>PowerPoint Presentation</vt:lpstr>
      <vt:lpstr>PowerPoint Presentation</vt:lpstr>
      <vt:lpstr>EXECUTIVE SUMMARY</vt:lpstr>
      <vt:lpstr>PowerPoint Presentation</vt:lpstr>
      <vt:lpstr>Qualification</vt:lpstr>
      <vt:lpstr>LETTER OF REFERENCES </vt:lpstr>
      <vt:lpstr>PowerPoint Presentation</vt:lpstr>
      <vt:lpstr>INDIVIDUAL COMPONENT</vt:lpstr>
      <vt:lpstr>Planning (layout)</vt:lpstr>
      <vt:lpstr>Cost Estimation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 4  (Business Cover Letter)</dc:title>
  <dc:creator>LBEF</dc:creator>
  <cp:lastModifiedBy>LBEF</cp:lastModifiedBy>
  <cp:revision>12</cp:revision>
  <dcterms:created xsi:type="dcterms:W3CDTF">2022-09-05T07:07:44Z</dcterms:created>
  <dcterms:modified xsi:type="dcterms:W3CDTF">2022-09-06T05:52:55Z</dcterms:modified>
</cp:coreProperties>
</file>