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F640C1-7B8F-4517-A1A0-39DFEC483183}"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F4966-C51D-4101-A0B0-81E2E5AA493F}" type="slidenum">
              <a:rPr lang="en-US" smtClean="0"/>
              <a:t>‹#›</a:t>
            </a:fld>
            <a:endParaRPr lang="en-US"/>
          </a:p>
        </p:txBody>
      </p:sp>
    </p:spTree>
    <p:extLst>
      <p:ext uri="{BB962C8B-B14F-4D97-AF65-F5344CB8AC3E}">
        <p14:creationId xmlns:p14="http://schemas.microsoft.com/office/powerpoint/2010/main" val="2718318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F640C1-7B8F-4517-A1A0-39DFEC483183}"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F4966-C51D-4101-A0B0-81E2E5AA493F}" type="slidenum">
              <a:rPr lang="en-US" smtClean="0"/>
              <a:t>‹#›</a:t>
            </a:fld>
            <a:endParaRPr lang="en-US"/>
          </a:p>
        </p:txBody>
      </p:sp>
    </p:spTree>
    <p:extLst>
      <p:ext uri="{BB962C8B-B14F-4D97-AF65-F5344CB8AC3E}">
        <p14:creationId xmlns:p14="http://schemas.microsoft.com/office/powerpoint/2010/main" val="312892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F640C1-7B8F-4517-A1A0-39DFEC483183}"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F4966-C51D-4101-A0B0-81E2E5AA493F}" type="slidenum">
              <a:rPr lang="en-US" smtClean="0"/>
              <a:t>‹#›</a:t>
            </a:fld>
            <a:endParaRPr lang="en-US"/>
          </a:p>
        </p:txBody>
      </p:sp>
    </p:spTree>
    <p:extLst>
      <p:ext uri="{BB962C8B-B14F-4D97-AF65-F5344CB8AC3E}">
        <p14:creationId xmlns:p14="http://schemas.microsoft.com/office/powerpoint/2010/main" val="275080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F640C1-7B8F-4517-A1A0-39DFEC483183}"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F4966-C51D-4101-A0B0-81E2E5AA493F}" type="slidenum">
              <a:rPr lang="en-US" smtClean="0"/>
              <a:t>‹#›</a:t>
            </a:fld>
            <a:endParaRPr lang="en-US"/>
          </a:p>
        </p:txBody>
      </p:sp>
    </p:spTree>
    <p:extLst>
      <p:ext uri="{BB962C8B-B14F-4D97-AF65-F5344CB8AC3E}">
        <p14:creationId xmlns:p14="http://schemas.microsoft.com/office/powerpoint/2010/main" val="381384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F640C1-7B8F-4517-A1A0-39DFEC483183}"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F4966-C51D-4101-A0B0-81E2E5AA493F}" type="slidenum">
              <a:rPr lang="en-US" smtClean="0"/>
              <a:t>‹#›</a:t>
            </a:fld>
            <a:endParaRPr lang="en-US"/>
          </a:p>
        </p:txBody>
      </p:sp>
    </p:spTree>
    <p:extLst>
      <p:ext uri="{BB962C8B-B14F-4D97-AF65-F5344CB8AC3E}">
        <p14:creationId xmlns:p14="http://schemas.microsoft.com/office/powerpoint/2010/main" val="4021845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F640C1-7B8F-4517-A1A0-39DFEC483183}"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5F4966-C51D-4101-A0B0-81E2E5AA493F}" type="slidenum">
              <a:rPr lang="en-US" smtClean="0"/>
              <a:t>‹#›</a:t>
            </a:fld>
            <a:endParaRPr lang="en-US"/>
          </a:p>
        </p:txBody>
      </p:sp>
    </p:spTree>
    <p:extLst>
      <p:ext uri="{BB962C8B-B14F-4D97-AF65-F5344CB8AC3E}">
        <p14:creationId xmlns:p14="http://schemas.microsoft.com/office/powerpoint/2010/main" val="58352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F640C1-7B8F-4517-A1A0-39DFEC483183}" type="datetimeFigureOut">
              <a:rPr lang="en-US" smtClean="0"/>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5F4966-C51D-4101-A0B0-81E2E5AA493F}" type="slidenum">
              <a:rPr lang="en-US" smtClean="0"/>
              <a:t>‹#›</a:t>
            </a:fld>
            <a:endParaRPr lang="en-US"/>
          </a:p>
        </p:txBody>
      </p:sp>
    </p:spTree>
    <p:extLst>
      <p:ext uri="{BB962C8B-B14F-4D97-AF65-F5344CB8AC3E}">
        <p14:creationId xmlns:p14="http://schemas.microsoft.com/office/powerpoint/2010/main" val="161281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F640C1-7B8F-4517-A1A0-39DFEC483183}" type="datetimeFigureOut">
              <a:rPr lang="en-US" smtClean="0"/>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5F4966-C51D-4101-A0B0-81E2E5AA493F}" type="slidenum">
              <a:rPr lang="en-US" smtClean="0"/>
              <a:t>‹#›</a:t>
            </a:fld>
            <a:endParaRPr lang="en-US"/>
          </a:p>
        </p:txBody>
      </p:sp>
    </p:spTree>
    <p:extLst>
      <p:ext uri="{BB962C8B-B14F-4D97-AF65-F5344CB8AC3E}">
        <p14:creationId xmlns:p14="http://schemas.microsoft.com/office/powerpoint/2010/main" val="3812899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640C1-7B8F-4517-A1A0-39DFEC483183}" type="datetimeFigureOut">
              <a:rPr lang="en-US" smtClean="0"/>
              <a:t>9/27/2022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5F4966-C51D-4101-A0B0-81E2E5AA493F}" type="slidenum">
              <a:rPr lang="en-US" smtClean="0"/>
              <a:t>‹#›</a:t>
            </a:fld>
            <a:endParaRPr lang="en-US"/>
          </a:p>
        </p:txBody>
      </p:sp>
    </p:spTree>
    <p:extLst>
      <p:ext uri="{BB962C8B-B14F-4D97-AF65-F5344CB8AC3E}">
        <p14:creationId xmlns:p14="http://schemas.microsoft.com/office/powerpoint/2010/main" val="1687007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F640C1-7B8F-4517-A1A0-39DFEC483183}"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5F4966-C51D-4101-A0B0-81E2E5AA493F}" type="slidenum">
              <a:rPr lang="en-US" smtClean="0"/>
              <a:t>‹#›</a:t>
            </a:fld>
            <a:endParaRPr lang="en-US"/>
          </a:p>
        </p:txBody>
      </p:sp>
    </p:spTree>
    <p:extLst>
      <p:ext uri="{BB962C8B-B14F-4D97-AF65-F5344CB8AC3E}">
        <p14:creationId xmlns:p14="http://schemas.microsoft.com/office/powerpoint/2010/main" val="232963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F640C1-7B8F-4517-A1A0-39DFEC483183}"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5F4966-C51D-4101-A0B0-81E2E5AA493F}" type="slidenum">
              <a:rPr lang="en-US" smtClean="0"/>
              <a:t>‹#›</a:t>
            </a:fld>
            <a:endParaRPr lang="en-US"/>
          </a:p>
        </p:txBody>
      </p:sp>
    </p:spTree>
    <p:extLst>
      <p:ext uri="{BB962C8B-B14F-4D97-AF65-F5344CB8AC3E}">
        <p14:creationId xmlns:p14="http://schemas.microsoft.com/office/powerpoint/2010/main" val="975239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640C1-7B8F-4517-A1A0-39DFEC483183}" type="datetimeFigureOut">
              <a:rPr lang="en-US" smtClean="0"/>
              <a:t>9/27/2022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F4966-C51D-4101-A0B0-81E2E5AA493F}" type="slidenum">
              <a:rPr lang="en-US" smtClean="0"/>
              <a:t>‹#›</a:t>
            </a:fld>
            <a:endParaRPr lang="en-US"/>
          </a:p>
        </p:txBody>
      </p:sp>
    </p:spTree>
    <p:extLst>
      <p:ext uri="{BB962C8B-B14F-4D97-AF65-F5344CB8AC3E}">
        <p14:creationId xmlns:p14="http://schemas.microsoft.com/office/powerpoint/2010/main" val="269188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2">
                    <a:lumMod val="50000"/>
                  </a:schemeClr>
                </a:solidFill>
                <a:latin typeface="Algerian" panose="04020705040A02060702" pitchFamily="82" charset="0"/>
              </a:rPr>
              <a:t>Brochure Writing</a:t>
            </a:r>
            <a:endParaRPr lang="en-US" dirty="0">
              <a:solidFill>
                <a:schemeClr val="tx2">
                  <a:lumMod val="50000"/>
                </a:schemeClr>
              </a:solidFill>
              <a:latin typeface="Algerian" panose="04020705040A02060702" pitchFamily="82" charset="0"/>
            </a:endParaRPr>
          </a:p>
        </p:txBody>
      </p:sp>
      <p:sp>
        <p:nvSpPr>
          <p:cNvPr id="3" name="Subtitle 2"/>
          <p:cNvSpPr>
            <a:spLocks noGrp="1"/>
          </p:cNvSpPr>
          <p:nvPr>
            <p:ph type="subTitle" idx="1"/>
          </p:nvPr>
        </p:nvSpPr>
        <p:spPr/>
        <p:txBody>
          <a:bodyPr/>
          <a:lstStyle/>
          <a:p>
            <a:r>
              <a:rPr lang="en-US" dirty="0" smtClean="0">
                <a:solidFill>
                  <a:schemeClr val="accent1">
                    <a:lumMod val="50000"/>
                  </a:schemeClr>
                </a:solidFill>
                <a:latin typeface="Algerian" panose="04020705040A02060702" pitchFamily="82" charset="0"/>
              </a:rPr>
              <a:t>TUTORIAL - 7</a:t>
            </a:r>
            <a:endParaRPr lang="en-US"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467947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solidFill>
                  <a:schemeClr val="accent6">
                    <a:lumMod val="60000"/>
                    <a:lumOff val="40000"/>
                  </a:schemeClr>
                </a:solidFill>
                <a:latin typeface="Aharoni" panose="02010803020104030203" pitchFamily="2" charset="-79"/>
                <a:cs typeface="Aharoni" panose="02010803020104030203" pitchFamily="2" charset="-79"/>
              </a:rPr>
              <a:t>Purpose</a:t>
            </a:r>
            <a:endParaRPr lang="en-US" dirty="0">
              <a:solidFill>
                <a:schemeClr val="accent6">
                  <a:lumMod val="60000"/>
                  <a:lumOff val="40000"/>
                </a:schemeClr>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normAutofit/>
          </a:bodyPr>
          <a:lstStyle/>
          <a:p>
            <a:r>
              <a:rPr lang="en-US" sz="3600" b="1" dirty="0">
                <a:solidFill>
                  <a:srgbClr val="002060"/>
                </a:solidFill>
                <a:latin typeface="Aparajita" panose="020B0604020202020204" pitchFamily="34" charset="0"/>
                <a:cs typeface="Aparajita" panose="020B0604020202020204" pitchFamily="34" charset="0"/>
              </a:rPr>
              <a:t>A</a:t>
            </a:r>
            <a:r>
              <a:rPr lang="en-US" sz="3600" b="1" dirty="0" smtClean="0">
                <a:solidFill>
                  <a:srgbClr val="002060"/>
                </a:solidFill>
                <a:latin typeface="Aparajita" panose="020B0604020202020204" pitchFamily="34" charset="0"/>
                <a:cs typeface="Aparajita" panose="020B0604020202020204" pitchFamily="34" charset="0"/>
              </a:rPr>
              <a:t>ct as a detailed reference of your products or services for your prospects and customers. </a:t>
            </a:r>
          </a:p>
          <a:p>
            <a:r>
              <a:rPr lang="en-US" sz="3600" b="1" dirty="0" smtClean="0">
                <a:solidFill>
                  <a:srgbClr val="002060"/>
                </a:solidFill>
                <a:latin typeface="Aparajita" panose="020B0604020202020204" pitchFamily="34" charset="0"/>
                <a:cs typeface="Aparajita" panose="020B0604020202020204" pitchFamily="34" charset="0"/>
              </a:rPr>
              <a:t>They can help increase your leads through a direct mail campaign or as handouts at an event or tradeshow.</a:t>
            </a:r>
            <a:endParaRPr lang="en-US" sz="3600" b="1" dirty="0">
              <a:solidFill>
                <a:srgbClr val="002060"/>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383620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561" y="94669"/>
            <a:ext cx="10515600" cy="1325563"/>
          </a:xfrm>
        </p:spPr>
        <p:txBody>
          <a:bodyPr/>
          <a:lstStyle/>
          <a:p>
            <a:r>
              <a:rPr lang="en-US" sz="7200" b="1" dirty="0" smtClean="0">
                <a:solidFill>
                  <a:schemeClr val="accent5"/>
                </a:solidFill>
                <a:latin typeface="Arabic Typesetting" panose="03020402040406030203" pitchFamily="66" charset="-78"/>
                <a:cs typeface="Arabic Typesetting" panose="03020402040406030203" pitchFamily="66" charset="-78"/>
              </a:rPr>
              <a:t>STEPS</a:t>
            </a:r>
            <a:endParaRPr lang="en-US" dirty="0">
              <a:solidFill>
                <a:schemeClr val="accent5"/>
              </a:solidFill>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a:xfrm>
            <a:off x="193183" y="1004553"/>
            <a:ext cx="11212132" cy="4631498"/>
          </a:xfrm>
        </p:spPr>
        <p:txBody>
          <a:bodyPr>
            <a:noAutofit/>
          </a:bodyPr>
          <a:lstStyle/>
          <a:p>
            <a:pPr algn="just"/>
            <a:r>
              <a:rPr lang="en-US" sz="3200" b="1" dirty="0" smtClean="0">
                <a:solidFill>
                  <a:srgbClr val="7030A0"/>
                </a:solidFill>
                <a:latin typeface="Shonar Bangla" panose="020B0502040204020203" pitchFamily="34" charset="0"/>
                <a:cs typeface="Shonar Bangla" panose="020B0502040204020203" pitchFamily="34" charset="0"/>
              </a:rPr>
              <a:t>Determine the audience for your message. Your brochure may be directed toward specific groups, such as potential clients, funders, the media, or a broad audience.</a:t>
            </a:r>
          </a:p>
          <a:p>
            <a:pPr algn="just"/>
            <a:r>
              <a:rPr lang="en-US" sz="3200" b="1" dirty="0" smtClean="0">
                <a:solidFill>
                  <a:srgbClr val="7030A0"/>
                </a:solidFill>
                <a:latin typeface="Shonar Bangla" panose="020B0502040204020203" pitchFamily="34" charset="0"/>
                <a:cs typeface="Shonar Bangla" panose="020B0502040204020203" pitchFamily="34" charset="0"/>
              </a:rPr>
              <a:t>Decide on the purpose of your brochure: persuading, informing, entertaining, etc.</a:t>
            </a:r>
          </a:p>
          <a:p>
            <a:pPr algn="just"/>
            <a:r>
              <a:rPr lang="en-US" sz="3200" b="1" dirty="0" smtClean="0">
                <a:solidFill>
                  <a:srgbClr val="7030A0"/>
                </a:solidFill>
                <a:latin typeface="Shonar Bangla" panose="020B0502040204020203" pitchFamily="34" charset="0"/>
                <a:cs typeface="Shonar Bangla" panose="020B0502040204020203" pitchFamily="34" charset="0"/>
              </a:rPr>
              <a:t>Think about the message you want to convey to your readers. Since a brochure format sets a strict limit to the amount of printed information, you must choose carefully among the facts, pictures, and other data you want to include.</a:t>
            </a:r>
          </a:p>
          <a:p>
            <a:pPr algn="just"/>
            <a:r>
              <a:rPr lang="en-US" sz="3200" b="1" dirty="0" smtClean="0">
                <a:solidFill>
                  <a:srgbClr val="7030A0"/>
                </a:solidFill>
                <a:latin typeface="Shonar Bangla" panose="020B0502040204020203" pitchFamily="34" charset="0"/>
                <a:cs typeface="Shonar Bangla" panose="020B0502040204020203" pitchFamily="34" charset="0"/>
              </a:rPr>
              <a:t>Write the text for your brochure. Try to be concise and accurate. The text should be written in short sentences with positive language and active voice.</a:t>
            </a:r>
          </a:p>
        </p:txBody>
      </p:sp>
    </p:spTree>
    <p:extLst>
      <p:ext uri="{BB962C8B-B14F-4D97-AF65-F5344CB8AC3E}">
        <p14:creationId xmlns:p14="http://schemas.microsoft.com/office/powerpoint/2010/main" val="226300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823" y="360608"/>
            <a:ext cx="10696977" cy="5816355"/>
          </a:xfrm>
        </p:spPr>
        <p:txBody>
          <a:bodyPr>
            <a:normAutofit/>
          </a:bodyPr>
          <a:lstStyle/>
          <a:p>
            <a:pPr algn="just"/>
            <a:r>
              <a:rPr lang="en-US" sz="3200" dirty="0" smtClean="0">
                <a:solidFill>
                  <a:srgbClr val="7030A0"/>
                </a:solidFill>
              </a:rPr>
              <a:t>Decide on what graphics you are going to use to enhance the brochure. Colorful, bright paper attracts attention and is more interesting to read. On the other hand, too many pictures or colors can distract your readers from perceiving your message, or make the brochure look too flashy.</a:t>
            </a:r>
          </a:p>
          <a:p>
            <a:pPr algn="just"/>
            <a:r>
              <a:rPr lang="en-US" sz="3200" dirty="0" smtClean="0">
                <a:solidFill>
                  <a:srgbClr val="7030A0"/>
                </a:solidFill>
              </a:rPr>
              <a:t>Add a call to action at the end of your brochure. You can ask your readers to make a phone call, visit a website for more details, or purchase a sample of your product.</a:t>
            </a:r>
          </a:p>
          <a:p>
            <a:pPr algn="just"/>
            <a:r>
              <a:rPr lang="en-US" sz="3200" dirty="0" smtClean="0">
                <a:solidFill>
                  <a:srgbClr val="7030A0"/>
                </a:solidFill>
              </a:rPr>
              <a:t>Proofread and edit the brochure. Check to see if you can supersede some elements with others, or where you can use more precise words or more expressive pictures.</a:t>
            </a:r>
          </a:p>
          <a:p>
            <a:endParaRPr lang="en-US" dirty="0"/>
          </a:p>
        </p:txBody>
      </p:sp>
    </p:spTree>
    <p:extLst>
      <p:ext uri="{BB962C8B-B14F-4D97-AF65-F5344CB8AC3E}">
        <p14:creationId xmlns:p14="http://schemas.microsoft.com/office/powerpoint/2010/main" val="3478859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5140" y="798490"/>
            <a:ext cx="7054510" cy="5378473"/>
          </a:xfrm>
        </p:spPr>
      </p:pic>
    </p:spTree>
    <p:extLst>
      <p:ext uri="{BB962C8B-B14F-4D97-AF65-F5344CB8AC3E}">
        <p14:creationId xmlns:p14="http://schemas.microsoft.com/office/powerpoint/2010/main" val="61635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8343" y="529908"/>
            <a:ext cx="7289443" cy="5660038"/>
          </a:xfrm>
        </p:spPr>
      </p:pic>
    </p:spTree>
    <p:extLst>
      <p:ext uri="{BB962C8B-B14F-4D97-AF65-F5344CB8AC3E}">
        <p14:creationId xmlns:p14="http://schemas.microsoft.com/office/powerpoint/2010/main" val="153163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8888" y="412124"/>
            <a:ext cx="5707529" cy="5151550"/>
          </a:xfrm>
        </p:spPr>
      </p:pic>
    </p:spTree>
    <p:extLst>
      <p:ext uri="{BB962C8B-B14F-4D97-AF65-F5344CB8AC3E}">
        <p14:creationId xmlns:p14="http://schemas.microsoft.com/office/powerpoint/2010/main" val="3599786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287</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Aharoni</vt:lpstr>
      <vt:lpstr>Algerian</vt:lpstr>
      <vt:lpstr>Aparajita</vt:lpstr>
      <vt:lpstr>Arabic Typesetting</vt:lpstr>
      <vt:lpstr>Arial</vt:lpstr>
      <vt:lpstr>Calibri</vt:lpstr>
      <vt:lpstr>Calibri Light</vt:lpstr>
      <vt:lpstr>Shonar Bangla</vt:lpstr>
      <vt:lpstr>Office Theme</vt:lpstr>
      <vt:lpstr>Brochure Writing</vt:lpstr>
      <vt:lpstr>Purpose</vt:lpstr>
      <vt:lpstr>STEPS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Brochure Writing</dc:title>
  <dc:creator>LBEF</dc:creator>
  <cp:lastModifiedBy>LBEF</cp:lastModifiedBy>
  <cp:revision>2</cp:revision>
  <dcterms:created xsi:type="dcterms:W3CDTF">2022-09-27T01:44:12Z</dcterms:created>
  <dcterms:modified xsi:type="dcterms:W3CDTF">2022-09-27T01:46:10Z</dcterms:modified>
</cp:coreProperties>
</file>