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4" autoAdjust="0"/>
    <p:restoredTop sz="94660"/>
  </p:normalViewPr>
  <p:slideViewPr>
    <p:cSldViewPr>
      <p:cViewPr varScale="1">
        <p:scale>
          <a:sx n="70" d="100"/>
          <a:sy n="70" d="100"/>
        </p:scale>
        <p:origin x="-114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C3E-37F8-4951-86CD-17FDE3406572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470D-B9E0-4F97-BDCD-507703CE8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C3E-37F8-4951-86CD-17FDE3406572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470D-B9E0-4F97-BDCD-507703CE8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C3E-37F8-4951-86CD-17FDE3406572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470D-B9E0-4F97-BDCD-507703CE8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C3E-37F8-4951-86CD-17FDE3406572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470D-B9E0-4F97-BDCD-507703CE8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C3E-37F8-4951-86CD-17FDE3406572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470D-B9E0-4F97-BDCD-507703CE8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C3E-37F8-4951-86CD-17FDE3406572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470D-B9E0-4F97-BDCD-507703CE8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C3E-37F8-4951-86CD-17FDE3406572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470D-B9E0-4F97-BDCD-507703CE8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C3E-37F8-4951-86CD-17FDE3406572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470D-B9E0-4F97-BDCD-507703CE8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C3E-37F8-4951-86CD-17FDE3406572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470D-B9E0-4F97-BDCD-507703CE8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C3E-37F8-4951-86CD-17FDE3406572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470D-B9E0-4F97-BDCD-507703CE8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C3E-37F8-4951-86CD-17FDE3406572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70470D-B9E0-4F97-BDCD-507703CE8C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8E4C3E-37F8-4951-86CD-17FDE3406572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70470D-B9E0-4F97-BDCD-507703CE8C2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845496" cy="2363688"/>
          </a:xfrm>
        </p:spPr>
        <p:txBody>
          <a:bodyPr>
            <a:normAutofit/>
          </a:bodyPr>
          <a:lstStyle/>
          <a:p>
            <a:r>
              <a:rPr lang="en-GB" sz="4000" b="0" dirty="0" smtClean="0"/>
              <a:t>Proposal for Implementing an IT Analytical System at "The Arena Group</a:t>
            </a:r>
            <a:r>
              <a:rPr lang="en-GB" b="0" dirty="0" smtClean="0"/>
              <a:t>"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14 </a:t>
            </a:r>
            <a:r>
              <a:rPr lang="en-GB" dirty="0" err="1" smtClean="0"/>
              <a:t>aug</a:t>
            </a:r>
            <a:r>
              <a:rPr lang="en-GB" dirty="0" smtClean="0"/>
              <a:t> 2023</a:t>
            </a:r>
          </a:p>
          <a:p>
            <a:r>
              <a:rPr lang="en-GB" dirty="0" err="1" smtClean="0"/>
              <a:t>Bishal</a:t>
            </a:r>
            <a:r>
              <a:rPr lang="en-GB" dirty="0" smtClean="0"/>
              <a:t> </a:t>
            </a:r>
            <a:r>
              <a:rPr lang="en-GB" dirty="0" err="1" smtClean="0"/>
              <a:t>kamichhane</a:t>
            </a:r>
            <a:r>
              <a:rPr lang="en-GB" dirty="0" smtClean="0"/>
              <a:t> –NP069450</a:t>
            </a:r>
            <a:endParaRPr lang="en-GB" dirty="0" smtClean="0"/>
          </a:p>
          <a:p>
            <a:r>
              <a:rPr lang="en-GB" dirty="0" err="1" smtClean="0"/>
              <a:t>Kritagya</a:t>
            </a:r>
            <a:r>
              <a:rPr lang="en-GB" dirty="0" smtClean="0"/>
              <a:t>  </a:t>
            </a:r>
            <a:r>
              <a:rPr lang="en-GB" dirty="0" smtClean="0"/>
              <a:t>shahi-NP069462</a:t>
            </a:r>
            <a:endParaRPr lang="en-GB" dirty="0" smtClean="0"/>
          </a:p>
          <a:p>
            <a:r>
              <a:rPr lang="en-GB" dirty="0" err="1" smtClean="0"/>
              <a:t>Arjun</a:t>
            </a:r>
            <a:r>
              <a:rPr lang="en-GB" dirty="0" smtClean="0"/>
              <a:t> </a:t>
            </a:r>
            <a:r>
              <a:rPr lang="en-GB" dirty="0" smtClean="0"/>
              <a:t>Basnet-NP069444</a:t>
            </a:r>
            <a:endParaRPr lang="en-GB" dirty="0" smtClean="0"/>
          </a:p>
          <a:p>
            <a:r>
              <a:rPr lang="en-US" dirty="0" smtClean="0"/>
              <a:t>.</a:t>
            </a:r>
          </a:p>
        </p:txBody>
      </p:sp>
      <p:pic>
        <p:nvPicPr>
          <p:cNvPr id="4" name="Picture 3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65412" cy="11967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logo-scal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9" y="0"/>
            <a:ext cx="1979711" cy="1008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b="1" dirty="0" smtClean="0"/>
              <a:t>Project Initiation:</a:t>
            </a:r>
            <a:endParaRPr lang="en-GB" dirty="0" smtClean="0"/>
          </a:p>
          <a:p>
            <a:pPr lvl="1"/>
            <a:r>
              <a:rPr lang="en-GB" dirty="0" smtClean="0"/>
              <a:t>Kick-off, stakeholder alignment, and objective setting.</a:t>
            </a:r>
          </a:p>
          <a:p>
            <a:pPr lvl="1"/>
            <a:r>
              <a:rPr lang="en-GB" dirty="0" smtClean="0"/>
              <a:t>Establish clear communication channels.</a:t>
            </a:r>
          </a:p>
          <a:p>
            <a:pPr lvl="1"/>
            <a:r>
              <a:rPr lang="en-GB" dirty="0" smtClean="0"/>
              <a:t>Define roles and responsibilities of both teams.</a:t>
            </a:r>
          </a:p>
          <a:p>
            <a:r>
              <a:rPr lang="en-GB" b="1" dirty="0" smtClean="0"/>
              <a:t>Needs Assessment and Customization:</a:t>
            </a:r>
            <a:endParaRPr lang="en-GB" dirty="0" smtClean="0"/>
          </a:p>
          <a:p>
            <a:pPr lvl="1"/>
            <a:r>
              <a:rPr lang="en-GB" dirty="0" smtClean="0"/>
              <a:t>Experts understand specific requirements.</a:t>
            </a:r>
          </a:p>
          <a:p>
            <a:pPr lvl="1"/>
            <a:r>
              <a:rPr lang="en-GB" dirty="0" smtClean="0"/>
              <a:t>Tailor the system to align with your company's needs.</a:t>
            </a:r>
          </a:p>
          <a:p>
            <a:pPr lvl="1"/>
            <a:r>
              <a:rPr lang="en-GB" dirty="0" smtClean="0"/>
              <a:t>Map data sources and integration points.</a:t>
            </a:r>
          </a:p>
          <a:p>
            <a:r>
              <a:rPr lang="en-GB" b="1" dirty="0" smtClean="0"/>
              <a:t>System Development and Integration:</a:t>
            </a:r>
            <a:endParaRPr lang="en-GB" dirty="0" smtClean="0"/>
          </a:p>
          <a:p>
            <a:pPr lvl="1"/>
            <a:r>
              <a:rPr lang="en-GB" dirty="0" smtClean="0"/>
              <a:t>Use cutting-edge technology for system design.</a:t>
            </a:r>
          </a:p>
          <a:p>
            <a:pPr lvl="1"/>
            <a:r>
              <a:rPr lang="en-GB" dirty="0" smtClean="0"/>
              <a:t>Develop the management analytical system.</a:t>
            </a:r>
          </a:p>
          <a:p>
            <a:pPr lvl="1"/>
            <a:r>
              <a:rPr lang="en-GB" dirty="0" smtClean="0"/>
              <a:t>Meticulously integrate with existing systems and databases.</a:t>
            </a:r>
          </a:p>
          <a:p>
            <a:r>
              <a:rPr lang="en-GB" b="1" dirty="0" smtClean="0"/>
              <a:t>User Training and </a:t>
            </a:r>
            <a:r>
              <a:rPr lang="en-GB" b="1" dirty="0" err="1" smtClean="0"/>
              <a:t>Onboarding</a:t>
            </a:r>
            <a:r>
              <a:rPr lang="en-GB" b="1" dirty="0" smtClean="0"/>
              <a:t>:</a:t>
            </a:r>
            <a:endParaRPr lang="en-GB" dirty="0" smtClean="0"/>
          </a:p>
          <a:p>
            <a:pPr lvl="1"/>
            <a:r>
              <a:rPr lang="en-GB" dirty="0" smtClean="0"/>
              <a:t>Conduct comprehensive training sessions.</a:t>
            </a:r>
          </a:p>
          <a:p>
            <a:pPr lvl="1"/>
            <a:r>
              <a:rPr lang="en-GB" dirty="0" smtClean="0"/>
              <a:t>Familiarize your team with system features and navigation.</a:t>
            </a:r>
          </a:p>
          <a:p>
            <a:pPr lvl="1"/>
            <a:r>
              <a:rPr lang="en-GB" dirty="0" smtClean="0"/>
              <a:t>Ensure effective utilization of system capabilities.</a:t>
            </a:r>
          </a:p>
          <a:p>
            <a:r>
              <a:rPr lang="en-GB" b="1" dirty="0" smtClean="0"/>
              <a:t>Deployment and Testing:</a:t>
            </a:r>
            <a:endParaRPr lang="en-GB" dirty="0" smtClean="0"/>
          </a:p>
          <a:p>
            <a:pPr lvl="1"/>
            <a:r>
              <a:rPr lang="en-GB" dirty="0" smtClean="0"/>
              <a:t>Deploy system in a controlled environment.</a:t>
            </a:r>
          </a:p>
          <a:p>
            <a:pPr lvl="1"/>
            <a:r>
              <a:rPr lang="en-GB" dirty="0" smtClean="0"/>
              <a:t>Rigorous testing for performance, security, and data accuracy.</a:t>
            </a:r>
          </a:p>
          <a:p>
            <a:pPr lvl="1"/>
            <a:r>
              <a:rPr lang="en-GB" dirty="0" smtClean="0"/>
              <a:t>Smooth transition to live operations.</a:t>
            </a:r>
          </a:p>
          <a:p>
            <a:r>
              <a:rPr lang="en-GB" b="1" dirty="0" smtClean="0"/>
              <a:t>Ongoing Support and Optimization:</a:t>
            </a:r>
            <a:endParaRPr lang="en-GB" dirty="0" smtClean="0"/>
          </a:p>
          <a:p>
            <a:pPr lvl="1"/>
            <a:r>
              <a:rPr lang="en-GB" dirty="0" smtClean="0"/>
              <a:t>Provide post-deployment support for queries and issues.</a:t>
            </a:r>
          </a:p>
          <a:p>
            <a:pPr lvl="1"/>
            <a:r>
              <a:rPr lang="en-GB" dirty="0" smtClean="0"/>
              <a:t>Regular updates and optimizations for enhanced performance.</a:t>
            </a:r>
          </a:p>
          <a:p>
            <a:pPr lvl="1"/>
            <a:r>
              <a:rPr lang="en-GB" dirty="0" smtClean="0"/>
              <a:t>Incorporate new features as needed.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/>
              <a:buChar char="•"/>
            </a:pPr>
            <a:r>
              <a:rPr lang="en-GB" b="1" dirty="0" smtClean="0">
                <a:solidFill>
                  <a:srgbClr val="374151"/>
                </a:solidFill>
                <a:latin typeface="Söhne"/>
              </a:rPr>
              <a:t>Opportunity for Growth:</a:t>
            </a:r>
            <a:endParaRPr lang="en-GB" dirty="0" smtClean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/>
              <a:buChar char="•"/>
            </a:pPr>
            <a:r>
              <a:rPr lang="en-GB" dirty="0" smtClean="0">
                <a:solidFill>
                  <a:srgbClr val="374151"/>
                </a:solidFill>
                <a:latin typeface="Söhne"/>
              </a:rPr>
              <a:t>Implementation by XEROX IT Pvt. Ltd. as a pivotal chance for "The Arena Group."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>
                <a:solidFill>
                  <a:srgbClr val="374151"/>
                </a:solidFill>
                <a:latin typeface="Söhne"/>
              </a:rPr>
              <a:t>Overcome challenges and drive sustainable growth.</a:t>
            </a:r>
          </a:p>
          <a:p>
            <a:pPr>
              <a:buFont typeface="Arial"/>
              <a:buChar char="•"/>
            </a:pPr>
            <a:r>
              <a:rPr lang="en-GB" b="1" dirty="0" smtClean="0">
                <a:solidFill>
                  <a:srgbClr val="374151"/>
                </a:solidFill>
                <a:latin typeface="Söhne"/>
              </a:rPr>
              <a:t>Key Benefits:</a:t>
            </a:r>
            <a:endParaRPr lang="en-GB" dirty="0" smtClean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/>
              <a:buChar char="•"/>
            </a:pPr>
            <a:r>
              <a:rPr lang="en-GB" dirty="0" smtClean="0">
                <a:solidFill>
                  <a:srgbClr val="374151"/>
                </a:solidFill>
                <a:latin typeface="Söhne"/>
              </a:rPr>
              <a:t>Seamless integration of real-time data insights, predictive analytics, and resource allocation.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>
                <a:solidFill>
                  <a:srgbClr val="374151"/>
                </a:solidFill>
                <a:latin typeface="Söhne"/>
              </a:rPr>
              <a:t>Transition to a data-driven operational model.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>
                <a:solidFill>
                  <a:srgbClr val="374151"/>
                </a:solidFill>
                <a:latin typeface="Söhne"/>
              </a:rPr>
              <a:t>Empower swift and informed decision-making.</a:t>
            </a:r>
          </a:p>
          <a:p>
            <a:pPr>
              <a:buFont typeface="Arial"/>
              <a:buChar char="•"/>
            </a:pPr>
            <a:r>
              <a:rPr lang="en-GB" b="1" dirty="0" smtClean="0">
                <a:solidFill>
                  <a:srgbClr val="374151"/>
                </a:solidFill>
                <a:latin typeface="Söhne"/>
              </a:rPr>
              <a:t>Potential Gains:</a:t>
            </a:r>
            <a:endParaRPr lang="en-GB" dirty="0" smtClean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/>
              <a:buChar char="•"/>
            </a:pPr>
            <a:r>
              <a:rPr lang="en-GB" dirty="0" smtClean="0">
                <a:solidFill>
                  <a:srgbClr val="374151"/>
                </a:solidFill>
                <a:latin typeface="Söhne"/>
              </a:rPr>
              <a:t>Increased operational efficiency.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>
                <a:solidFill>
                  <a:srgbClr val="374151"/>
                </a:solidFill>
                <a:latin typeface="Söhne"/>
              </a:rPr>
              <a:t>Revenue growth and market expansion.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>
                <a:solidFill>
                  <a:srgbClr val="374151"/>
                </a:solidFill>
                <a:latin typeface="Söhne"/>
              </a:rPr>
              <a:t>Significant cost savings.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>
                <a:solidFill>
                  <a:srgbClr val="374151"/>
                </a:solidFill>
                <a:latin typeface="Söhne"/>
              </a:rPr>
              <a:t>Gain a competitive advantage.</a:t>
            </a:r>
          </a:p>
          <a:p>
            <a:pPr>
              <a:buFont typeface="Arial"/>
              <a:buChar char="•"/>
            </a:pPr>
            <a:r>
              <a:rPr lang="en-GB" b="1" dirty="0" smtClean="0">
                <a:solidFill>
                  <a:srgbClr val="374151"/>
                </a:solidFill>
                <a:latin typeface="Söhne"/>
              </a:rPr>
              <a:t>Strategic Investment:</a:t>
            </a:r>
            <a:endParaRPr lang="en-GB" dirty="0" smtClean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/>
              <a:buChar char="•"/>
            </a:pPr>
            <a:r>
              <a:rPr lang="en-GB" dirty="0" smtClean="0">
                <a:solidFill>
                  <a:srgbClr val="374151"/>
                </a:solidFill>
                <a:latin typeface="Söhne"/>
              </a:rPr>
              <a:t>Project as a strategic investment in future success.</a:t>
            </a:r>
          </a:p>
          <a:p>
            <a:endParaRPr lang="en-US" dirty="0"/>
          </a:p>
        </p:txBody>
      </p:sp>
      <p:pic>
        <p:nvPicPr>
          <p:cNvPr id="1027" name="Picture 3" descr="C:\Users\visha\AppData\Local\Microsoft\Windows\INetCache\IE\YZQEER9G\thank_you_PNG6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744416"/>
            <a:ext cx="2010602" cy="2132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Purpose: To present a proposal for implementing a revolutionary management analytical system at "The Arena Group."</a:t>
            </a:r>
          </a:p>
          <a:p>
            <a:r>
              <a:rPr lang="en-GB" dirty="0" smtClean="0"/>
              <a:t>Content Overview: We will discuss the challenges faced, our proposed solutions, and the benefits of adopting this cutting-edge technology.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G_20230813_1406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0576" y="1"/>
            <a:ext cx="2673424" cy="1556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Inefficient Resource Allocation:</a:t>
            </a:r>
            <a:endParaRPr lang="en-GB" dirty="0" smtClean="0"/>
          </a:p>
          <a:p>
            <a:pPr lvl="1"/>
            <a:r>
              <a:rPr lang="en-GB" dirty="0" smtClean="0"/>
              <a:t>Struggles with optimal allocation of finances, manpower, and time.</a:t>
            </a:r>
          </a:p>
          <a:p>
            <a:pPr lvl="1"/>
            <a:r>
              <a:rPr lang="en-GB" dirty="0" smtClean="0"/>
              <a:t>Resulting in misallocated resources, project delays, and increased operational costs.</a:t>
            </a:r>
          </a:p>
          <a:p>
            <a:r>
              <a:rPr lang="en-GB" b="1" dirty="0" smtClean="0"/>
              <a:t>Lack of Real-time Data Insights:</a:t>
            </a:r>
            <a:endParaRPr lang="en-GB" dirty="0" smtClean="0"/>
          </a:p>
          <a:p>
            <a:pPr lvl="1"/>
            <a:r>
              <a:rPr lang="en-GB" dirty="0" smtClean="0"/>
              <a:t>Absence of a centralized management analytical system.</a:t>
            </a:r>
          </a:p>
          <a:p>
            <a:pPr lvl="1"/>
            <a:r>
              <a:rPr lang="en-GB" dirty="0" smtClean="0"/>
              <a:t>Reliance on manual data collection and disjointed systems.</a:t>
            </a:r>
          </a:p>
          <a:p>
            <a:r>
              <a:rPr lang="en-GB" b="1" dirty="0" smtClean="0"/>
              <a:t>Limited Forecasting Capability:</a:t>
            </a:r>
            <a:endParaRPr lang="en-GB" dirty="0" smtClean="0"/>
          </a:p>
          <a:p>
            <a:pPr lvl="1"/>
            <a:r>
              <a:rPr lang="en-GB" dirty="0" smtClean="0"/>
              <a:t>Difficulty in forecasting market trends, customer preferences, and industry shifts.</a:t>
            </a:r>
          </a:p>
          <a:p>
            <a:pPr lvl="1"/>
            <a:r>
              <a:rPr lang="en-GB" dirty="0" smtClean="0"/>
              <a:t>Reactive approach to events rather than proactive strategy shaping.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Data Insights:</a:t>
            </a:r>
            <a:endParaRPr lang="en-GB" dirty="0" smtClean="0"/>
          </a:p>
          <a:p>
            <a:pPr lvl="1"/>
            <a:r>
              <a:rPr lang="en-GB" dirty="0" smtClean="0"/>
              <a:t>Intuitive dashboards and customizable reports.</a:t>
            </a:r>
          </a:p>
          <a:p>
            <a:pPr lvl="1"/>
            <a:r>
              <a:rPr lang="en-GB" dirty="0" smtClean="0"/>
              <a:t>Real-time view of key performance indicators and critical metrics.</a:t>
            </a:r>
          </a:p>
          <a:p>
            <a:r>
              <a:rPr lang="en-GB" b="1" dirty="0" smtClean="0"/>
              <a:t>Predictive Analytics:</a:t>
            </a:r>
            <a:endParaRPr lang="en-GB" dirty="0" smtClean="0"/>
          </a:p>
          <a:p>
            <a:pPr lvl="1"/>
            <a:r>
              <a:rPr lang="en-GB" dirty="0" smtClean="0"/>
              <a:t>Leverage historical data and advanced algorithms.</a:t>
            </a:r>
          </a:p>
          <a:p>
            <a:pPr lvl="1"/>
            <a:r>
              <a:rPr lang="en-GB" dirty="0" smtClean="0"/>
              <a:t>Predict market trends, customer </a:t>
            </a:r>
            <a:r>
              <a:rPr lang="en-GB" dirty="0" err="1" smtClean="0"/>
              <a:t>behavior</a:t>
            </a:r>
            <a:r>
              <a:rPr lang="en-GB" dirty="0" smtClean="0"/>
              <a:t>, and demand fluctuations.</a:t>
            </a:r>
          </a:p>
          <a:p>
            <a:r>
              <a:rPr lang="en-GB" b="1" dirty="0" smtClean="0"/>
              <a:t>Resource Allocation Optimization:</a:t>
            </a:r>
            <a:endParaRPr lang="en-GB" dirty="0" smtClean="0"/>
          </a:p>
          <a:p>
            <a:pPr lvl="1"/>
            <a:r>
              <a:rPr lang="en-GB" dirty="0" smtClean="0"/>
              <a:t>Facilitate data-driven resource allocation.</a:t>
            </a:r>
          </a:p>
          <a:p>
            <a:pPr lvl="1"/>
            <a:r>
              <a:rPr lang="en-GB" dirty="0" smtClean="0"/>
              <a:t>Optimal allocation of finances, manpower, and time.</a:t>
            </a:r>
          </a:p>
          <a:p>
            <a:pPr lvl="1"/>
            <a:r>
              <a:rPr lang="en-GB" dirty="0" smtClean="0"/>
              <a:t>Improved efficiency and reduced costs.</a:t>
            </a:r>
          </a:p>
          <a:p>
            <a:r>
              <a:rPr lang="en-GB" b="1" dirty="0" smtClean="0"/>
              <a:t>Streamlined Decision-Making:</a:t>
            </a:r>
            <a:endParaRPr lang="en-GB" dirty="0" smtClean="0"/>
          </a:p>
          <a:p>
            <a:pPr lvl="1"/>
            <a:r>
              <a:rPr lang="en-GB" dirty="0" smtClean="0"/>
              <a:t>Empower decision-makers with accurate data insights.</a:t>
            </a:r>
          </a:p>
          <a:p>
            <a:pPr lvl="1"/>
            <a:r>
              <a:rPr lang="en-GB" dirty="0" smtClean="0"/>
              <a:t>Swift and informed choices for competitiveness and agility.</a:t>
            </a:r>
          </a:p>
          <a:p>
            <a:r>
              <a:rPr lang="en-GB" b="1" dirty="0" smtClean="0"/>
              <a:t>Long-term Growth Potential:</a:t>
            </a:r>
            <a:endParaRPr lang="en-GB" dirty="0" smtClean="0"/>
          </a:p>
          <a:p>
            <a:pPr lvl="1"/>
            <a:r>
              <a:rPr lang="en-GB" dirty="0" smtClean="0"/>
              <a:t>Embrace data-driven strategies and foster innovation.</a:t>
            </a:r>
          </a:p>
          <a:p>
            <a:pPr lvl="1"/>
            <a:r>
              <a:rPr lang="en-GB" dirty="0" smtClean="0"/>
              <a:t>Position for sustained growth, operational excellence, and industry leadership.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Needs Assessment and System Customization:</a:t>
            </a:r>
            <a:endParaRPr lang="en-GB" dirty="0" smtClean="0"/>
          </a:p>
          <a:p>
            <a:pPr lvl="1"/>
            <a:r>
              <a:rPr lang="en-GB" dirty="0" smtClean="0"/>
              <a:t>In-depth analysis of company requirements and pain points.</a:t>
            </a:r>
          </a:p>
          <a:p>
            <a:pPr lvl="1"/>
            <a:r>
              <a:rPr lang="en-GB" dirty="0" smtClean="0"/>
              <a:t>Customization of the system to align with unique operations and strategic objectives.</a:t>
            </a:r>
          </a:p>
          <a:p>
            <a:r>
              <a:rPr lang="en-GB" b="1" dirty="0" smtClean="0"/>
              <a:t>System Development and Integration:</a:t>
            </a:r>
            <a:endParaRPr lang="en-GB" dirty="0" smtClean="0"/>
          </a:p>
          <a:p>
            <a:pPr lvl="1"/>
            <a:r>
              <a:rPr lang="en-GB" dirty="0" smtClean="0"/>
              <a:t>Expert development team for system design and creation.</a:t>
            </a:r>
          </a:p>
          <a:p>
            <a:pPr lvl="1"/>
            <a:r>
              <a:rPr lang="en-GB" dirty="0" smtClean="0"/>
              <a:t>Seamless integration with existing infrastructure.</a:t>
            </a:r>
          </a:p>
          <a:p>
            <a:pPr lvl="1"/>
            <a:r>
              <a:rPr lang="en-GB" dirty="0" smtClean="0"/>
              <a:t>Centralized data sources for efficient collection, processing, and analysis.</a:t>
            </a:r>
          </a:p>
          <a:p>
            <a:r>
              <a:rPr lang="en-GB" b="1" dirty="0" smtClean="0"/>
              <a:t>Real-time Data Insights and Predictive Analytics:</a:t>
            </a:r>
            <a:endParaRPr lang="en-GB" dirty="0" smtClean="0"/>
          </a:p>
          <a:p>
            <a:pPr lvl="1"/>
            <a:r>
              <a:rPr lang="en-GB" dirty="0" smtClean="0"/>
              <a:t>Provide real-time data insights via intuitive dashboards and reports.</a:t>
            </a:r>
          </a:p>
          <a:p>
            <a:pPr lvl="1"/>
            <a:r>
              <a:rPr lang="en-GB" dirty="0" smtClean="0"/>
              <a:t>Predictive analytics for identifying market trends and opportunities.</a:t>
            </a:r>
          </a:p>
          <a:p>
            <a:pPr lvl="1"/>
            <a:r>
              <a:rPr lang="en-GB" dirty="0" smtClean="0"/>
              <a:t>Empower proactive decision-making.</a:t>
            </a:r>
          </a:p>
          <a:p>
            <a:r>
              <a:rPr lang="en-GB" b="1" dirty="0" smtClean="0"/>
              <a:t>User Training and </a:t>
            </a:r>
            <a:r>
              <a:rPr lang="en-GB" b="1" dirty="0" err="1" smtClean="0"/>
              <a:t>Onboarding</a:t>
            </a:r>
            <a:r>
              <a:rPr lang="en-GB" b="1" dirty="0" smtClean="0"/>
              <a:t>:</a:t>
            </a:r>
            <a:endParaRPr lang="en-GB" dirty="0" smtClean="0"/>
          </a:p>
          <a:p>
            <a:pPr lvl="1"/>
            <a:r>
              <a:rPr lang="en-GB" dirty="0" smtClean="0"/>
              <a:t>Comprehensive training sessions for team members.</a:t>
            </a:r>
          </a:p>
          <a:p>
            <a:pPr lvl="1"/>
            <a:r>
              <a:rPr lang="en-GB" dirty="0" smtClean="0"/>
              <a:t>Familiarization with interface, data visualization, and analytics features.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Qualifications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err="1" smtClean="0"/>
              <a:t>Bishal</a:t>
            </a:r>
            <a:r>
              <a:rPr lang="en-GB" b="1" dirty="0" smtClean="0"/>
              <a:t> </a:t>
            </a:r>
            <a:r>
              <a:rPr lang="en-GB" b="1" dirty="0" err="1" smtClean="0"/>
              <a:t>Lamichhane</a:t>
            </a:r>
            <a:r>
              <a:rPr lang="en-GB" b="1" dirty="0" smtClean="0"/>
              <a:t> - CEO and Project Lead:</a:t>
            </a:r>
            <a:endParaRPr lang="en-GB" dirty="0" smtClean="0"/>
          </a:p>
          <a:p>
            <a:pPr lvl="2">
              <a:buNone/>
            </a:pPr>
            <a:r>
              <a:rPr lang="en-GB" dirty="0" smtClean="0"/>
              <a:t>Over 15 years of IT solutions delivery experience.</a:t>
            </a:r>
          </a:p>
          <a:p>
            <a:pPr lvl="2">
              <a:buNone/>
            </a:pPr>
            <a:r>
              <a:rPr lang="en-GB" dirty="0" smtClean="0"/>
              <a:t>Successful project oversight across diverse industries.</a:t>
            </a:r>
          </a:p>
          <a:p>
            <a:pPr lvl="2">
              <a:buNone/>
            </a:pPr>
            <a:r>
              <a:rPr lang="en-GB" dirty="0" smtClean="0"/>
              <a:t>Leadership driving innovation and excellence at XEROX IT Pvt. Ltd.</a:t>
            </a:r>
          </a:p>
          <a:p>
            <a:pPr lvl="1">
              <a:buNone/>
            </a:pPr>
            <a:r>
              <a:rPr lang="en-GB" b="1" dirty="0" err="1" smtClean="0"/>
              <a:t>Krish</a:t>
            </a:r>
            <a:r>
              <a:rPr lang="en-GB" b="1" dirty="0" smtClean="0"/>
              <a:t> - Chief Data Scientist:</a:t>
            </a:r>
            <a:endParaRPr lang="en-GB" dirty="0" smtClean="0"/>
          </a:p>
          <a:p>
            <a:pPr lvl="2">
              <a:buNone/>
            </a:pPr>
            <a:r>
              <a:rPr lang="en-GB" dirty="0" smtClean="0"/>
              <a:t>Holds a Ph.D. in Data Science.</a:t>
            </a:r>
          </a:p>
          <a:p>
            <a:pPr lvl="2">
              <a:buNone/>
            </a:pPr>
            <a:r>
              <a:rPr lang="en-GB" dirty="0" smtClean="0"/>
              <a:t>Expertise in predictive analytics and machine learning.</a:t>
            </a:r>
          </a:p>
          <a:p>
            <a:pPr lvl="2">
              <a:buNone/>
            </a:pPr>
            <a:r>
              <a:rPr lang="en-GB" dirty="0" smtClean="0"/>
              <a:t>Led data-driven initiatives delivering remarkable outcomes.</a:t>
            </a:r>
          </a:p>
          <a:p>
            <a:pPr lvl="1">
              <a:buNone/>
            </a:pPr>
            <a:r>
              <a:rPr lang="en-GB" b="1" dirty="0" err="1" smtClean="0"/>
              <a:t>Arjun</a:t>
            </a:r>
            <a:r>
              <a:rPr lang="en-GB" b="1" dirty="0" smtClean="0"/>
              <a:t> </a:t>
            </a:r>
            <a:r>
              <a:rPr lang="en-GB" b="1" dirty="0" err="1" smtClean="0"/>
              <a:t>Basnet</a:t>
            </a:r>
            <a:r>
              <a:rPr lang="en-GB" b="1" dirty="0" smtClean="0"/>
              <a:t> - Project Manager:</a:t>
            </a:r>
            <a:endParaRPr lang="en-GB" dirty="0" smtClean="0"/>
          </a:p>
          <a:p>
            <a:pPr lvl="2">
              <a:buNone/>
            </a:pPr>
            <a:r>
              <a:rPr lang="en-GB" dirty="0" smtClean="0"/>
              <a:t>Proficiency in flawless project management.</a:t>
            </a:r>
          </a:p>
          <a:p>
            <a:pPr lvl="2">
              <a:buNone/>
            </a:pPr>
            <a:r>
              <a:rPr lang="en-GB" dirty="0" smtClean="0"/>
              <a:t>Strong communication skills and attention to detail.</a:t>
            </a:r>
          </a:p>
          <a:p>
            <a:pPr lvl="2">
              <a:buNone/>
            </a:pPr>
            <a:r>
              <a:rPr lang="en-GB" dirty="0" smtClean="0"/>
              <a:t>Ensures on-time delivery within scope.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Budget Estimation</a:t>
            </a:r>
            <a:endParaRPr lang="en-US" dirty="0"/>
          </a:p>
        </p:txBody>
      </p:sp>
      <p:pic>
        <p:nvPicPr>
          <p:cNvPr id="4" name="Content Placeholder 3" descr="unnam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935163"/>
            <a:ext cx="5374196" cy="43894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Picture:</a:t>
            </a:r>
            <a:endParaRPr lang="en-US" dirty="0"/>
          </a:p>
        </p:txBody>
      </p:sp>
      <p:pic>
        <p:nvPicPr>
          <p:cNvPr id="8" name="Content Placeholder 7" descr="home_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988840"/>
            <a:ext cx="3727280" cy="3727280"/>
          </a:xfrm>
        </p:spPr>
      </p:pic>
      <p:pic>
        <p:nvPicPr>
          <p:cNvPr id="9" name="Picture 8" descr="servix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1916832"/>
            <a:ext cx="3863675" cy="3817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chart:</a:t>
            </a:r>
            <a:endParaRPr lang="en-US" dirty="0"/>
          </a:p>
        </p:txBody>
      </p:sp>
      <p:pic>
        <p:nvPicPr>
          <p:cNvPr id="4" name="Content Placeholder 3" descr="gannt 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48064" y="4000252"/>
            <a:ext cx="3888551" cy="2857748"/>
          </a:xfrm>
        </p:spPr>
      </p:pic>
      <p:pic>
        <p:nvPicPr>
          <p:cNvPr id="5" name="Picture 4" descr="chart ta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988840"/>
            <a:ext cx="6216970" cy="201622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637</Words>
  <Application>Microsoft Office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Proposal for Implementing an IT Analytical System at "The Arena Group"</vt:lpstr>
      <vt:lpstr>Introduction</vt:lpstr>
      <vt:lpstr>Problem</vt:lpstr>
      <vt:lpstr>Proposed Solution</vt:lpstr>
      <vt:lpstr>Scope of the Project</vt:lpstr>
      <vt:lpstr>Qualifications</vt:lpstr>
      <vt:lpstr>Budget Estimation</vt:lpstr>
      <vt:lpstr>Picture:</vt:lpstr>
      <vt:lpstr>Gantt chart:</vt:lpstr>
      <vt:lpstr>Implementation Plan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bishal lamichhane</dc:creator>
  <cp:lastModifiedBy>bishal lamichhane</cp:lastModifiedBy>
  <cp:revision>12</cp:revision>
  <dcterms:created xsi:type="dcterms:W3CDTF">2023-08-12T06:03:12Z</dcterms:created>
  <dcterms:modified xsi:type="dcterms:W3CDTF">2023-08-19T04:15:53Z</dcterms:modified>
</cp:coreProperties>
</file>