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80" r:id="rId3"/>
    <p:sldId id="257" r:id="rId4"/>
    <p:sldId id="268" r:id="rId5"/>
    <p:sldId id="283" r:id="rId6"/>
    <p:sldId id="299" r:id="rId7"/>
    <p:sldId id="300" r:id="rId8"/>
    <p:sldId id="290" r:id="rId9"/>
    <p:sldId id="284" r:id="rId10"/>
    <p:sldId id="298" r:id="rId11"/>
    <p:sldId id="292" r:id="rId12"/>
    <p:sldId id="293" r:id="rId13"/>
    <p:sldId id="295" r:id="rId14"/>
    <p:sldId id="297" r:id="rId15"/>
    <p:sldId id="285" r:id="rId16"/>
    <p:sldId id="286" r:id="rId17"/>
    <p:sldId id="287" r:id="rId18"/>
    <p:sldId id="288" r:id="rId19"/>
    <p:sldId id="289" r:id="rId20"/>
    <p:sldId id="264" r:id="rId21"/>
    <p:sldId id="281" r:id="rId22"/>
    <p:sldId id="282" r:id="rId23"/>
    <p:sldId id="269" r:id="rId24"/>
    <p:sldId id="270" r:id="rId25"/>
    <p:sldId id="277" r:id="rId26"/>
    <p:sldId id="275" r:id="rId27"/>
    <p:sldId id="276"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3429000"/>
          </a:xfrm>
          <a:prstGeom prst="rect">
            <a:avLst/>
          </a:prstGeom>
          <a:solidFill>
            <a:srgbClr val="A2C1FE"/>
          </a:solidFill>
          <a:ln w="9525">
            <a:noFill/>
            <a:miter lim="800000"/>
            <a:headEnd/>
            <a:tailEnd/>
          </a:ln>
          <a:effectLst/>
        </p:spPr>
        <p:txBody>
          <a:bodyPr wrap="none" anchor="ctr"/>
          <a:lstStyle/>
          <a:p>
            <a:pPr algn="ctr" fontAlgn="base">
              <a:spcBef>
                <a:spcPct val="0"/>
              </a:spcBef>
              <a:spcAft>
                <a:spcPct val="0"/>
              </a:spcAft>
              <a:defRPr/>
            </a:pPr>
            <a:endParaRPr lang="en-US" sz="1800">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17" y="2514600"/>
            <a:ext cx="3373968"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3185584" y="1952626"/>
            <a:ext cx="9006416"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3166533" y="3886200"/>
            <a:ext cx="9025467"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59498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2221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7" y="274638"/>
            <a:ext cx="27432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47700" y="274638"/>
            <a:ext cx="8028517"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40961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solidFill>
                  <a:srgbClr val="000000"/>
                </a:solidFill>
              </a:rPr>
              <a:t>Slide ‹</a:t>
            </a:r>
            <a:fld id="{5CC01D78-CB37-4B54-84B9-23D3999512E2}" type="slidenum">
              <a:rPr lang="en-GB" smtClean="0">
                <a:solidFill>
                  <a:srgbClr val="000000"/>
                </a:solidFill>
              </a:rPr>
              <a:pPr>
                <a:defRPr/>
              </a:pPr>
              <a:t>‹#›</a:t>
            </a:fld>
            <a:r>
              <a:rPr lang="en-GB" dirty="0"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403368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60042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9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237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6272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405869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69832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07506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6471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8641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921934" y="2570164"/>
            <a:ext cx="9609667"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4"/>
            <a:ext cx="12192000" cy="236537"/>
          </a:xfrm>
          <a:prstGeom prst="rect">
            <a:avLst/>
          </a:prstGeom>
          <a:solidFill>
            <a:srgbClr val="A2C1FE"/>
          </a:solidFill>
          <a:ln w="9525">
            <a:noFill/>
            <a:miter lim="800000"/>
            <a:headEnd/>
            <a:tailEnd/>
          </a:ln>
          <a:effectLst/>
        </p:spPr>
        <p:txBody>
          <a:bodyPr wrap="none" anchor="ctr"/>
          <a:lstStyle/>
          <a:p>
            <a:pPr fontAlgn="base">
              <a:spcBef>
                <a:spcPct val="0"/>
              </a:spcBef>
              <a:spcAft>
                <a:spcPct val="0"/>
              </a:spcAft>
              <a:defRPr/>
            </a:pPr>
            <a:endParaRPr lang="en-GB" sz="1800">
              <a:solidFill>
                <a:srgbClr val="000000"/>
              </a:solidFill>
            </a:endParaRPr>
          </a:p>
        </p:txBody>
      </p:sp>
      <p:sp>
        <p:nvSpPr>
          <p:cNvPr id="1028" name="Rectangle 4"/>
          <p:cNvSpPr>
            <a:spLocks noGrp="1" noChangeArrowheads="1"/>
          </p:cNvSpPr>
          <p:nvPr>
            <p:ph type="body" idx="1"/>
          </p:nvPr>
        </p:nvSpPr>
        <p:spPr bwMode="auto">
          <a:xfrm>
            <a:off x="649817" y="16970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647700" y="274638"/>
            <a:ext cx="93895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3615267" cy="260350"/>
          </a:xfrm>
          <a:prstGeom prst="rect">
            <a:avLst/>
          </a:prstGeom>
          <a:noFill/>
          <a:ln w="9525">
            <a:noFill/>
            <a:miter lim="800000"/>
            <a:headEnd/>
            <a:tailEnd/>
          </a:ln>
          <a:effectLst/>
        </p:spPr>
        <p:txBody>
          <a:bodyPr/>
          <a:lstStyle/>
          <a:p>
            <a:pPr fontAlgn="base">
              <a:spcBef>
                <a:spcPct val="0"/>
              </a:spcBef>
              <a:spcAft>
                <a:spcPct val="0"/>
              </a:spcAft>
              <a:defRPr/>
            </a:pPr>
            <a:r>
              <a:rPr lang="en-GB" sz="800" dirty="0">
                <a:solidFill>
                  <a:srgbClr val="000000"/>
                </a:solidFill>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8331200" y="6623050"/>
            <a:ext cx="38608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pPr fontAlgn="base">
              <a:spcBef>
                <a:spcPct val="0"/>
              </a:spcBef>
              <a:spcAft>
                <a:spcPct val="0"/>
              </a:spcAft>
            </a:pPr>
            <a:r>
              <a:rPr lang="en-US" altLang="en-US" smtClean="0">
                <a:solidFill>
                  <a:srgbClr val="000000"/>
                </a:solidFill>
              </a:rPr>
              <a:t>Slide ‹#› of 9</a:t>
            </a:r>
            <a:endParaRPr lang="en-US" altLang="en-US">
              <a:solidFill>
                <a:srgbClr val="000000"/>
              </a:solidFill>
            </a:endParaRPr>
          </a:p>
        </p:txBody>
      </p:sp>
      <p:sp>
        <p:nvSpPr>
          <p:cNvPr id="86025" name="Rectangle 9"/>
          <p:cNvSpPr>
            <a:spLocks noChangeArrowheads="1"/>
          </p:cNvSpPr>
          <p:nvPr/>
        </p:nvSpPr>
        <p:spPr bwMode="auto">
          <a:xfrm>
            <a:off x="4233333" y="6597650"/>
            <a:ext cx="3615267" cy="260350"/>
          </a:xfrm>
          <a:prstGeom prst="rect">
            <a:avLst/>
          </a:prstGeom>
          <a:noFill/>
          <a:ln w="9525">
            <a:noFill/>
            <a:miter lim="800000"/>
            <a:headEnd/>
            <a:tailEnd/>
          </a:ln>
          <a:effectLst/>
        </p:spPr>
        <p:txBody>
          <a:bodyPr/>
          <a:lstStyle/>
          <a:p>
            <a:pPr algn="ctr" fontAlgn="base">
              <a:spcBef>
                <a:spcPct val="0"/>
              </a:spcBef>
              <a:spcAft>
                <a:spcPct val="0"/>
              </a:spcAft>
              <a:defRPr/>
            </a:pPr>
            <a:r>
              <a:rPr lang="en-GB" sz="800" dirty="0">
                <a:solidFill>
                  <a:srgbClr val="000000"/>
                </a:solidFill>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172701" y="1"/>
            <a:ext cx="20193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734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decision-making-meaning-nature-role-and-relationship-between-planning-and-decision-making/" TargetMode="External"/><Relationship Id="rId2" Type="http://schemas.openxmlformats.org/officeDocument/2006/relationships/hyperlink" Target="https://www.geeksforgeeks.org/coordination-types-need-significance-and-constraints/" TargetMode="External"/><Relationship Id="rId1" Type="http://schemas.openxmlformats.org/officeDocument/2006/relationships/slideLayout" Target="../slideLayouts/slideLayout2.xml"/><Relationship Id="rId5" Type="http://schemas.openxmlformats.org/officeDocument/2006/relationships/hyperlink" Target="https://www.geeksforgeeks.org/what-is-public-relations-full-form-of-pr/" TargetMode="External"/><Relationship Id="rId4" Type="http://schemas.openxmlformats.org/officeDocument/2006/relationships/hyperlink" Target="https://www.geeksforgeeks.org/difference-between-training-and-developmen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ecision-making-meaning-nature-role-and-relationship-between-planning-and-decision-making/" TargetMode="External"/><Relationship Id="rId2" Type="http://schemas.openxmlformats.org/officeDocument/2006/relationships/hyperlink" Target="https://www.geeksforgeeks.org/coordination-types-need-significance-and-constrai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features-and-importance-of-motivation/" TargetMode="External"/><Relationship Id="rId2" Type="http://schemas.openxmlformats.org/officeDocument/2006/relationships/hyperlink" Target="https://www.geeksforgeeks.org/measures-to-improve-communication-effectiveness" TargetMode="External"/><Relationship Id="rId1" Type="http://schemas.openxmlformats.org/officeDocument/2006/relationships/slideLayout" Target="../slideLayouts/slideLayout2.xml"/><Relationship Id="rId4" Type="http://schemas.openxmlformats.org/officeDocument/2006/relationships/hyperlink" Target="https://www.geeksforgeeks.org/morale-concept-morale-and-productivity-and-ways-to-build-high-moral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what-is-public-relations-full-form-of-pr/" TargetMode="External"/><Relationship Id="rId2" Type="http://schemas.openxmlformats.org/officeDocument/2006/relationships/hyperlink" Target="https://www.geeksforgeeks.org/difference-between-training-and-develop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barriers-to-effective-communic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85584" y="1270046"/>
            <a:ext cx="9006416" cy="1470025"/>
          </a:xfrm>
          <a:prstGeom prst="rect">
            <a:avLst/>
          </a:prstGeom>
        </p:spPr>
        <p:txBody>
          <a:bodyPr wrap="square">
            <a:spAutoFit/>
          </a:bodyPr>
          <a:lstStyle/>
          <a:p>
            <a:pPr algn="ctr"/>
            <a:r>
              <a:rPr lang="en-US" altLang="en-US" sz="2800" dirty="0" smtClean="0"/>
              <a:t>WORKPLACE   </a:t>
            </a:r>
            <a:r>
              <a:rPr lang="en-US" altLang="en-US" sz="2800" dirty="0"/>
              <a:t>PROFESSIONAL COMMUNICATION SKILLS</a:t>
            </a:r>
            <a:endParaRPr lang="en-US" sz="2800" dirty="0"/>
          </a:p>
        </p:txBody>
      </p:sp>
    </p:spTree>
    <p:extLst>
      <p:ext uri="{BB962C8B-B14F-4D97-AF65-F5344CB8AC3E}">
        <p14:creationId xmlns:p14="http://schemas.microsoft.com/office/powerpoint/2010/main" val="1039774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Communication</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US" sz="2000" b="1" dirty="0" smtClean="0"/>
              <a:t>Clarity</a:t>
            </a:r>
          </a:p>
          <a:p>
            <a:pPr marL="514350" indent="-514350">
              <a:buFont typeface="+mj-lt"/>
              <a:buAutoNum type="arabicPeriod"/>
            </a:pPr>
            <a:r>
              <a:rPr lang="en-US" sz="2000" b="1" dirty="0" smtClean="0"/>
              <a:t>Relevance</a:t>
            </a:r>
          </a:p>
          <a:p>
            <a:pPr marL="514350" indent="-514350">
              <a:buFont typeface="+mj-lt"/>
              <a:buAutoNum type="arabicPeriod"/>
            </a:pPr>
            <a:r>
              <a:rPr lang="en-US" sz="2000" b="1" dirty="0" smtClean="0"/>
              <a:t>Feedback</a:t>
            </a:r>
          </a:p>
          <a:p>
            <a:pPr marL="514350" indent="-514350">
              <a:buFont typeface="+mj-lt"/>
              <a:buAutoNum type="arabicPeriod"/>
            </a:pPr>
            <a:r>
              <a:rPr lang="en-US" sz="2000" b="1" dirty="0" smtClean="0"/>
              <a:t>Empathy</a:t>
            </a:r>
          </a:p>
          <a:p>
            <a:pPr marL="514350" indent="-514350">
              <a:buFont typeface="+mj-lt"/>
              <a:buAutoNum type="arabicPeriod"/>
            </a:pPr>
            <a:r>
              <a:rPr lang="en-US" sz="2000" b="1" dirty="0" smtClean="0"/>
              <a:t>Timeliness</a:t>
            </a:r>
          </a:p>
          <a:p>
            <a:pPr marL="514350" indent="-514350">
              <a:buFont typeface="+mj-lt"/>
              <a:buAutoNum type="arabicPeriod"/>
            </a:pPr>
            <a:r>
              <a:rPr lang="en-US" sz="2000" b="1" dirty="0" smtClean="0"/>
              <a:t>Appropriateness</a:t>
            </a:r>
          </a:p>
          <a:p>
            <a:pPr marL="514350" indent="-514350">
              <a:buFont typeface="+mj-lt"/>
              <a:buAutoNum type="arabicPeriod"/>
            </a:pPr>
            <a:r>
              <a:rPr lang="en-US" sz="2000" b="1" dirty="0" smtClean="0"/>
              <a:t>Accuracy</a:t>
            </a:r>
          </a:p>
          <a:p>
            <a:pPr marL="514350" indent="-514350">
              <a:buFont typeface="+mj-lt"/>
              <a:buAutoNum type="arabicPeriod"/>
            </a:pPr>
            <a:r>
              <a:rPr lang="en-US" sz="2000" b="1" dirty="0" smtClean="0"/>
              <a:t>Attention</a:t>
            </a:r>
          </a:p>
          <a:p>
            <a:pPr marL="514350" indent="-514350">
              <a:buFont typeface="+mj-lt"/>
              <a:buAutoNum type="arabicPeriod"/>
            </a:pPr>
            <a:r>
              <a:rPr lang="en-US" sz="2000" b="1" dirty="0" smtClean="0"/>
              <a:t>Adaptability</a:t>
            </a:r>
          </a:p>
          <a:p>
            <a:pPr marL="514350" indent="-514350">
              <a:buFont typeface="+mj-lt"/>
              <a:buAutoNum type="arabicPeriod"/>
            </a:pPr>
            <a:r>
              <a:rPr lang="en-US" sz="2000" b="1" dirty="0" smtClean="0"/>
              <a:t>Purpose</a:t>
            </a:r>
          </a:p>
          <a:p>
            <a:pPr marL="514350" indent="-514350">
              <a:buFont typeface="+mj-lt"/>
              <a:buAutoNum type="arabicPeriod"/>
            </a:pPr>
            <a:r>
              <a:rPr lang="en-US" sz="2000" b="1" dirty="0" smtClean="0"/>
              <a:t>Respect</a:t>
            </a:r>
          </a:p>
          <a:p>
            <a:pPr marL="514350" indent="-514350">
              <a:buFont typeface="+mj-lt"/>
              <a:buAutoNum type="arabicPeriod"/>
            </a:pPr>
            <a:r>
              <a:rPr lang="en-US" sz="2000" b="1" dirty="0" smtClean="0"/>
              <a:t>Listening</a:t>
            </a:r>
          </a:p>
          <a:p>
            <a:pPr marL="514350" indent="-514350">
              <a:buFont typeface="+mj-lt"/>
              <a:buAutoNum type="arabicPeriod"/>
            </a:pPr>
            <a:endParaRPr lang="en-US" sz="2000" b="1" dirty="0" smtClean="0"/>
          </a:p>
          <a:p>
            <a:pPr marL="514350" indent="-514350">
              <a:buFont typeface="+mj-lt"/>
              <a:buAutoNum type="arabicPeriod"/>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10</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85785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410789"/>
            <a:ext cx="10972800" cy="4812211"/>
          </a:xfrm>
        </p:spPr>
        <p:txBody>
          <a:bodyPr/>
          <a:lstStyle/>
          <a:p>
            <a:pPr marL="0" indent="0" algn="just">
              <a:buNone/>
            </a:pPr>
            <a:r>
              <a:rPr lang="en-US" sz="2400" b="1" dirty="0" smtClean="0"/>
              <a:t>1.Clarity(Be </a:t>
            </a:r>
            <a:r>
              <a:rPr lang="en-US" sz="2400" b="1" dirty="0"/>
              <a:t>Clear and </a:t>
            </a:r>
            <a:r>
              <a:rPr lang="en-US" sz="2400" b="1" dirty="0" smtClean="0"/>
              <a:t>Concise):</a:t>
            </a:r>
            <a:r>
              <a:rPr lang="en-US" sz="2400" dirty="0" smtClean="0"/>
              <a:t> </a:t>
            </a:r>
            <a:r>
              <a:rPr lang="en-US" sz="2400" dirty="0"/>
              <a:t>Ensure that your message is easily understood. Avoid ambiguity, jargon, or unnecessary complexity, and use simple, direct language to convey your point</a:t>
            </a:r>
            <a:r>
              <a:rPr lang="en-US" sz="2400" dirty="0" smtClean="0"/>
              <a:t>.</a:t>
            </a:r>
          </a:p>
          <a:p>
            <a:pPr marL="457200" indent="-457200" algn="just">
              <a:buAutoNum type="arabicPeriod"/>
            </a:pPr>
            <a:endParaRPr lang="en-US" sz="2400" dirty="0" smtClean="0"/>
          </a:p>
          <a:p>
            <a:pPr marL="0" indent="0" algn="just">
              <a:buNone/>
            </a:pPr>
            <a:r>
              <a:rPr lang="en-US" sz="2400" b="1" dirty="0" smtClean="0"/>
              <a:t>2.Relevance (Know </a:t>
            </a:r>
            <a:r>
              <a:rPr lang="en-US" sz="2400" b="1" dirty="0"/>
              <a:t>Your </a:t>
            </a:r>
            <a:r>
              <a:rPr lang="en-US" sz="2400" b="1" dirty="0" smtClean="0"/>
              <a:t>Audience):</a:t>
            </a:r>
            <a:r>
              <a:rPr lang="en-US" sz="2400" dirty="0" smtClean="0"/>
              <a:t> </a:t>
            </a:r>
            <a:r>
              <a:rPr lang="en-US" sz="2400" dirty="0"/>
              <a:t>Tailor your message to the interests, needs, and level of understanding of your audience. This makes your communication more engaging and effective</a:t>
            </a:r>
            <a:r>
              <a:rPr lang="en-US" sz="2400" dirty="0" smtClean="0"/>
              <a:t>.</a:t>
            </a:r>
          </a:p>
          <a:p>
            <a:pPr marL="457200" indent="-457200" algn="just">
              <a:buAutoNum type="arabicPeriod" startAt="2"/>
            </a:pPr>
            <a:endParaRPr lang="en-US" sz="2400" dirty="0"/>
          </a:p>
          <a:p>
            <a:pPr marL="0" indent="0" algn="just">
              <a:buNone/>
            </a:pPr>
            <a:r>
              <a:rPr lang="en-US" sz="2400" b="1" dirty="0" smtClean="0"/>
              <a:t>3.Feedback(Encourage </a:t>
            </a:r>
            <a:r>
              <a:rPr lang="en-US" sz="2400" b="1" dirty="0"/>
              <a:t>Two-Way </a:t>
            </a:r>
            <a:r>
              <a:rPr lang="en-US" sz="2400" b="1" dirty="0" smtClean="0"/>
              <a:t>Communication):</a:t>
            </a:r>
            <a:r>
              <a:rPr lang="en-US" sz="2400" dirty="0" smtClean="0"/>
              <a:t> </a:t>
            </a:r>
            <a:r>
              <a:rPr lang="en-US" sz="2400" dirty="0"/>
              <a:t>Effective communication is a dialogue, not a monologue. Encourage feedback, ask questions, and listen actively to understand the perspectives of others</a:t>
            </a:r>
          </a:p>
          <a:p>
            <a:pPr marL="457200" indent="-457200" algn="just">
              <a:buAutoNum type="arabicPeriod"/>
            </a:pPr>
            <a:endParaRPr lang="en-US" sz="2400" dirty="0"/>
          </a:p>
          <a:p>
            <a:pPr algn="just"/>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11</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424181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423851"/>
            <a:ext cx="10972800" cy="4799149"/>
          </a:xfrm>
        </p:spPr>
        <p:txBody>
          <a:bodyPr/>
          <a:lstStyle/>
          <a:p>
            <a:pPr marL="0" indent="0">
              <a:buNone/>
            </a:pPr>
            <a:r>
              <a:rPr lang="en-US" sz="2400" b="1" dirty="0" smtClean="0"/>
              <a:t>4. Empathy(Consider Emotions):</a:t>
            </a:r>
            <a:r>
              <a:rPr lang="en-US" sz="2400" dirty="0" smtClean="0"/>
              <a:t> </a:t>
            </a:r>
            <a:r>
              <a:rPr lang="en-US" sz="2400" dirty="0"/>
              <a:t>Understand and acknowledge the emotions of your audience. Empathy helps in building connections, resolving conflicts, and fostering a positive communication environment</a:t>
            </a:r>
            <a:r>
              <a:rPr lang="en-US" sz="2400" dirty="0" smtClean="0"/>
              <a:t>.</a:t>
            </a:r>
          </a:p>
          <a:p>
            <a:pPr marL="0" indent="0">
              <a:buNone/>
            </a:pPr>
            <a:endParaRPr lang="en-US" sz="2400" dirty="0"/>
          </a:p>
          <a:p>
            <a:pPr marL="0" indent="0">
              <a:buNone/>
            </a:pPr>
            <a:r>
              <a:rPr lang="en-US" sz="2400" b="1" dirty="0" smtClean="0"/>
              <a:t>5. Timeliness(Communicate </a:t>
            </a:r>
            <a:r>
              <a:rPr lang="en-US" sz="2400" b="1" dirty="0"/>
              <a:t>at the Right </a:t>
            </a:r>
            <a:r>
              <a:rPr lang="en-US" sz="2400" b="1" dirty="0" smtClean="0"/>
              <a:t>Time):</a:t>
            </a:r>
            <a:r>
              <a:rPr lang="en-US" sz="2400" dirty="0" smtClean="0"/>
              <a:t> </a:t>
            </a:r>
            <a:r>
              <a:rPr lang="en-US" sz="2400" dirty="0"/>
              <a:t>Timing is crucial in communication. Deliver your message when it is most relevant and when your audience is most receptive</a:t>
            </a:r>
            <a:r>
              <a:rPr lang="en-US" sz="2400" dirty="0" smtClean="0"/>
              <a:t>.</a:t>
            </a:r>
          </a:p>
          <a:p>
            <a:pPr marL="0" indent="0">
              <a:buNone/>
            </a:pPr>
            <a:endParaRPr lang="en-US" sz="2400" dirty="0"/>
          </a:p>
          <a:p>
            <a:pPr marL="0" indent="0">
              <a:buNone/>
            </a:pPr>
            <a:r>
              <a:rPr lang="en-US" sz="2400" b="1" dirty="0" smtClean="0"/>
              <a:t>6. Appropriateness(Use </a:t>
            </a:r>
            <a:r>
              <a:rPr lang="en-US" sz="2400" b="1" dirty="0"/>
              <a:t>the Right </a:t>
            </a:r>
            <a:r>
              <a:rPr lang="en-US" sz="2400" b="1" dirty="0" smtClean="0"/>
              <a:t>Medium):</a:t>
            </a:r>
            <a:r>
              <a:rPr lang="en-US" sz="2400" dirty="0" smtClean="0"/>
              <a:t> </a:t>
            </a:r>
            <a:r>
              <a:rPr lang="en-US" sz="2400" dirty="0"/>
              <a:t>Choose the appropriate channel (e.g., face-to-face, email, phone) based on the context, the message's importance, and the preferences of your audience</a:t>
            </a:r>
            <a:r>
              <a:rPr lang="en-US" dirty="0"/>
              <a:t>.</a:t>
            </a:r>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12</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281725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136469"/>
            <a:ext cx="10972800" cy="5086531"/>
          </a:xfrm>
        </p:spPr>
        <p:txBody>
          <a:bodyPr/>
          <a:lstStyle/>
          <a:p>
            <a:pPr marL="0" indent="0">
              <a:buNone/>
            </a:pPr>
            <a:r>
              <a:rPr lang="en-US" sz="2400" b="1" dirty="0" smtClean="0"/>
              <a:t>7</a:t>
            </a:r>
            <a:r>
              <a:rPr lang="en-US" b="1" dirty="0" smtClean="0"/>
              <a:t>. </a:t>
            </a:r>
            <a:r>
              <a:rPr lang="en-US" sz="2400" b="1" dirty="0"/>
              <a:t>Accuracy(Be Truthful and Precise):</a:t>
            </a:r>
            <a:r>
              <a:rPr lang="en-US" sz="2400" dirty="0"/>
              <a:t> Ensure that the information you share is accurate and truthful. Misleading or incorrect information can lead to misunderstandings, mistrust, and potential harm.</a:t>
            </a:r>
          </a:p>
          <a:p>
            <a:pPr marL="0" indent="0">
              <a:buNone/>
            </a:pPr>
            <a:endParaRPr lang="en-US" sz="2400" dirty="0"/>
          </a:p>
          <a:p>
            <a:pPr marL="0" indent="0">
              <a:buNone/>
            </a:pPr>
            <a:r>
              <a:rPr lang="en-US" sz="2400" b="1" dirty="0" smtClean="0"/>
              <a:t>8. </a:t>
            </a:r>
            <a:r>
              <a:rPr lang="en-US" sz="2400" b="1" dirty="0"/>
              <a:t>Attention(Engage and Focus):</a:t>
            </a:r>
            <a:r>
              <a:rPr lang="en-US" sz="2400" dirty="0"/>
              <a:t> Pay attention to the message and the non-verbal cues during communication. Being fully present shows respect and helps in understanding the message more accurately</a:t>
            </a:r>
            <a:r>
              <a:rPr lang="en-US" dirty="0"/>
              <a:t>.</a:t>
            </a:r>
          </a:p>
          <a:p>
            <a:pPr marL="0" indent="0">
              <a:buNone/>
            </a:pPr>
            <a:endParaRPr lang="en-US" dirty="0"/>
          </a:p>
          <a:p>
            <a:pPr marL="0" indent="0">
              <a:buNone/>
            </a:pPr>
            <a:r>
              <a:rPr lang="en-US" sz="2400" b="1" dirty="0" smtClean="0"/>
              <a:t>9. </a:t>
            </a:r>
            <a:r>
              <a:rPr lang="en-US" sz="2400" b="1" dirty="0"/>
              <a:t>Adaptability(Be Flexible):</a:t>
            </a:r>
            <a:r>
              <a:rPr lang="en-US" sz="2400" dirty="0"/>
              <a:t> Be willing to adjust your communication style and approach based on the situation, feedback received, or changes in the environment. Adaptability is key to effective communication</a:t>
            </a:r>
            <a:r>
              <a:rPr lang="en-US" dirty="0"/>
              <a:t>.</a:t>
            </a:r>
          </a:p>
          <a:p>
            <a:endParaRPr lang="en-AU" dirty="0"/>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13</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43783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332411"/>
            <a:ext cx="10972800" cy="4890589"/>
          </a:xfrm>
        </p:spPr>
        <p:txBody>
          <a:bodyPr/>
          <a:lstStyle/>
          <a:p>
            <a:pPr marL="0" indent="0">
              <a:buNone/>
            </a:pPr>
            <a:r>
              <a:rPr lang="en-US" sz="2400" b="1" dirty="0" smtClean="0"/>
              <a:t>10. Purpose( Have </a:t>
            </a:r>
            <a:r>
              <a:rPr lang="en-US" sz="2400" b="1" dirty="0"/>
              <a:t>a Clear </a:t>
            </a:r>
            <a:r>
              <a:rPr lang="en-US" sz="2400" b="1" dirty="0" smtClean="0"/>
              <a:t>Objective):</a:t>
            </a:r>
            <a:r>
              <a:rPr lang="en-US" sz="2400" dirty="0" smtClean="0"/>
              <a:t> </a:t>
            </a:r>
            <a:r>
              <a:rPr lang="en-US" sz="2400" dirty="0"/>
              <a:t>Know what you want to achieve with your communication. Whether it's to inform, persuade, or entertain, having a clear purpose guides how you structure and deliver your </a:t>
            </a:r>
            <a:r>
              <a:rPr lang="en-US" sz="2400" dirty="0" smtClean="0"/>
              <a:t>message.</a:t>
            </a:r>
          </a:p>
          <a:p>
            <a:pPr marL="0" indent="0">
              <a:buNone/>
            </a:pPr>
            <a:endParaRPr lang="en-US" sz="2400" dirty="0" smtClean="0"/>
          </a:p>
          <a:p>
            <a:pPr marL="0" indent="0">
              <a:buNone/>
            </a:pPr>
            <a:r>
              <a:rPr lang="en-US" sz="2400" b="1" dirty="0" smtClean="0"/>
              <a:t>11. Respect(Respect </a:t>
            </a:r>
            <a:r>
              <a:rPr lang="en-US" sz="2400" b="1" dirty="0"/>
              <a:t>the </a:t>
            </a:r>
            <a:r>
              <a:rPr lang="en-US" sz="2400" b="1" dirty="0" smtClean="0"/>
              <a:t>Audience):</a:t>
            </a:r>
            <a:r>
              <a:rPr lang="en-US" sz="2400" dirty="0" smtClean="0"/>
              <a:t> </a:t>
            </a:r>
            <a:r>
              <a:rPr lang="en-US" sz="2400" dirty="0"/>
              <a:t>Show respect for the opinions, time, and feelings of your audience. This fosters a positive atmosphere and encourages open, honest communication</a:t>
            </a:r>
            <a:r>
              <a:rPr lang="en-US" sz="2400" dirty="0" smtClean="0"/>
              <a:t>.</a:t>
            </a:r>
          </a:p>
          <a:p>
            <a:pPr marL="0" indent="0">
              <a:buNone/>
            </a:pPr>
            <a:endParaRPr lang="en-US" sz="2400" dirty="0" smtClean="0"/>
          </a:p>
          <a:p>
            <a:pPr marL="0" indent="0">
              <a:buNone/>
            </a:pPr>
            <a:r>
              <a:rPr lang="en-US" sz="2400" b="1" dirty="0" smtClean="0"/>
              <a:t>12. Listening (Active Listening):</a:t>
            </a:r>
            <a:r>
              <a:rPr lang="en-US" sz="2400" dirty="0" smtClean="0"/>
              <a:t> </a:t>
            </a:r>
            <a:r>
              <a:rPr lang="en-US" sz="2400" dirty="0"/>
              <a:t>Communication is not just about speaking or writing; it's also about listening. Practice active listening to fully understand the message being communicated to you.</a:t>
            </a:r>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14</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19427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Communication</a:t>
            </a:r>
            <a:endParaRPr lang="en-AU" dirty="0"/>
          </a:p>
        </p:txBody>
      </p:sp>
      <p:sp>
        <p:nvSpPr>
          <p:cNvPr id="3" name="Content Placeholder 2"/>
          <p:cNvSpPr>
            <a:spLocks noGrp="1"/>
          </p:cNvSpPr>
          <p:nvPr>
            <p:ph idx="1"/>
          </p:nvPr>
        </p:nvSpPr>
        <p:spPr>
          <a:xfrm>
            <a:off x="649817" y="1515291"/>
            <a:ext cx="10972800" cy="4728755"/>
          </a:xfrm>
        </p:spPr>
        <p:txBody>
          <a:bodyPr/>
          <a:lstStyle/>
          <a:p>
            <a:pPr marL="514350" indent="-514350">
              <a:buFont typeface="+mj-lt"/>
              <a:buAutoNum type="arabicPeriod"/>
            </a:pPr>
            <a:r>
              <a:rPr lang="en-US" b="1" dirty="0"/>
              <a:t>Acts as a basis of </a:t>
            </a:r>
            <a:r>
              <a:rPr lang="en-US" b="1" u="sng" dirty="0" smtClean="0">
                <a:hlinkClick r:id="rId2"/>
              </a:rPr>
              <a:t>coordination</a:t>
            </a:r>
            <a:endParaRPr lang="en-US" b="1" u="sng" dirty="0" smtClean="0"/>
          </a:p>
          <a:p>
            <a:pPr marL="514350" indent="-514350">
              <a:buFont typeface="+mj-lt"/>
              <a:buAutoNum type="arabicPeriod"/>
            </a:pPr>
            <a:r>
              <a:rPr lang="en-US" b="1" dirty="0"/>
              <a:t>Acts as a basis of </a:t>
            </a:r>
            <a:r>
              <a:rPr lang="en-US" b="1" u="sng" dirty="0">
                <a:hlinkClick r:id="rId3"/>
              </a:rPr>
              <a:t>decision </a:t>
            </a:r>
            <a:r>
              <a:rPr lang="en-US" b="1" u="sng" dirty="0" smtClean="0">
                <a:hlinkClick r:id="rId3"/>
              </a:rPr>
              <a:t>making</a:t>
            </a:r>
            <a:endParaRPr lang="en-US" b="1" u="sng" dirty="0" smtClean="0"/>
          </a:p>
          <a:p>
            <a:pPr marL="514350" indent="-514350">
              <a:buFont typeface="+mj-lt"/>
              <a:buAutoNum type="arabicPeriod"/>
            </a:pPr>
            <a:r>
              <a:rPr lang="en-US" b="1" dirty="0"/>
              <a:t>Increases managerial </a:t>
            </a:r>
            <a:r>
              <a:rPr lang="en-US" b="1" dirty="0" smtClean="0"/>
              <a:t>efficiency</a:t>
            </a:r>
          </a:p>
          <a:p>
            <a:pPr marL="514350" indent="-514350">
              <a:buFont typeface="+mj-lt"/>
              <a:buAutoNum type="arabicPeriod"/>
            </a:pPr>
            <a:r>
              <a:rPr lang="en-US" b="1" dirty="0"/>
              <a:t>Promotes cooperation and industrial </a:t>
            </a:r>
            <a:r>
              <a:rPr lang="en-US" b="1" dirty="0" smtClean="0"/>
              <a:t>peace</a:t>
            </a:r>
          </a:p>
          <a:p>
            <a:pPr marL="514350" indent="-514350">
              <a:buFont typeface="+mj-lt"/>
              <a:buAutoNum type="arabicPeriod"/>
            </a:pPr>
            <a:r>
              <a:rPr lang="en-US" b="1" dirty="0"/>
              <a:t>Establishes effective </a:t>
            </a:r>
            <a:r>
              <a:rPr lang="en-US" b="1" dirty="0" smtClean="0"/>
              <a:t>leadership</a:t>
            </a:r>
          </a:p>
          <a:p>
            <a:pPr marL="514350" indent="-514350">
              <a:buFont typeface="+mj-lt"/>
              <a:buAutoNum type="arabicPeriod"/>
            </a:pPr>
            <a:r>
              <a:rPr lang="en-US" b="1" dirty="0"/>
              <a:t>Boosts morale and provides </a:t>
            </a:r>
            <a:r>
              <a:rPr lang="en-US" b="1" dirty="0" smtClean="0"/>
              <a:t>motivation</a:t>
            </a:r>
          </a:p>
          <a:p>
            <a:pPr marL="514350" indent="-514350">
              <a:buFont typeface="+mj-lt"/>
              <a:buAutoNum type="arabicPeriod"/>
            </a:pPr>
            <a:r>
              <a:rPr lang="en-US" b="1" dirty="0"/>
              <a:t>Helps in </a:t>
            </a:r>
            <a:r>
              <a:rPr lang="en-US" b="1" u="sng" dirty="0">
                <a:hlinkClick r:id="rId4"/>
              </a:rPr>
              <a:t>training and </a:t>
            </a:r>
            <a:r>
              <a:rPr lang="en-US" b="1" u="sng" dirty="0" smtClean="0">
                <a:hlinkClick r:id="rId4"/>
              </a:rPr>
              <a:t>development</a:t>
            </a:r>
            <a:endParaRPr lang="en-US" b="1" u="sng" dirty="0" smtClean="0"/>
          </a:p>
          <a:p>
            <a:pPr marL="514350" indent="-514350">
              <a:buFont typeface="+mj-lt"/>
              <a:buAutoNum type="arabicPeriod"/>
            </a:pPr>
            <a:r>
              <a:rPr lang="en-US" b="1" dirty="0"/>
              <a:t>Helps to maintain </a:t>
            </a:r>
            <a:r>
              <a:rPr lang="en-US" b="1" u="sng" dirty="0">
                <a:hlinkClick r:id="rId5"/>
              </a:rPr>
              <a:t>public relations</a:t>
            </a:r>
            <a:endParaRPr lang="en-US" b="1" dirty="0" smtClean="0"/>
          </a:p>
          <a:p>
            <a:pPr marL="514350" indent="-514350">
              <a:buFont typeface="+mj-lt"/>
              <a:buAutoNum type="arabicPeriod"/>
            </a:pPr>
            <a:endParaRPr lang="en-US" b="1" u="sng" dirty="0" smtClean="0"/>
          </a:p>
          <a:p>
            <a:pPr marL="514350" indent="-514350">
              <a:buFont typeface="+mj-lt"/>
              <a:buAutoNum type="arabicPeriod"/>
            </a:pPr>
            <a:endParaRPr lang="en-US" b="1" u="sng" dirty="0" smtClean="0"/>
          </a:p>
          <a:p>
            <a:pPr marL="514350" indent="-514350">
              <a:buFont typeface="+mj-lt"/>
              <a:buAutoNum type="arabicPeriod"/>
            </a:pPr>
            <a:endParaRPr lang="en-US" dirty="0" smtClean="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15</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400461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254034"/>
            <a:ext cx="10972800" cy="4968966"/>
          </a:xfrm>
        </p:spPr>
        <p:txBody>
          <a:bodyPr/>
          <a:lstStyle/>
          <a:p>
            <a:pPr marL="0" indent="0" algn="just">
              <a:buNone/>
            </a:pPr>
            <a:r>
              <a:rPr lang="en-US" sz="2400" b="1" dirty="0" smtClean="0"/>
              <a:t>1.  Acts </a:t>
            </a:r>
            <a:r>
              <a:rPr lang="en-US" sz="2400" b="1" dirty="0"/>
              <a:t>as a basis of </a:t>
            </a:r>
            <a:r>
              <a:rPr lang="en-US" sz="2400" b="1" u="sng" dirty="0">
                <a:hlinkClick r:id="rId2"/>
              </a:rPr>
              <a:t>coordination</a:t>
            </a:r>
            <a:r>
              <a:rPr lang="en-US" sz="2400" b="1" dirty="0"/>
              <a:t>: </a:t>
            </a:r>
            <a:r>
              <a:rPr lang="en-US" sz="2400" dirty="0"/>
              <a:t>An </a:t>
            </a:r>
            <a:r>
              <a:rPr lang="en-US" sz="2400" dirty="0" smtClean="0"/>
              <a:t>organization </a:t>
            </a:r>
            <a:r>
              <a:rPr lang="en-US" sz="2400" dirty="0"/>
              <a:t>has many departments, divisions, sub-divisions, etc., and in order to coordinate the activities of all the departments, communication is essential. Communication helps in the coordination of various activities and provides for the exchange of information, ideas, facts, etc</a:t>
            </a:r>
            <a:r>
              <a:rPr lang="en-US" dirty="0"/>
              <a:t>. </a:t>
            </a:r>
            <a:endParaRPr lang="en-US" dirty="0" smtClean="0"/>
          </a:p>
          <a:p>
            <a:pPr marL="0" indent="0" algn="just">
              <a:buNone/>
            </a:pPr>
            <a:endParaRPr lang="en-US" sz="2400" b="1" dirty="0" smtClean="0"/>
          </a:p>
          <a:p>
            <a:pPr marL="0" indent="0" algn="just">
              <a:buNone/>
            </a:pPr>
            <a:r>
              <a:rPr lang="en-US" sz="2400" b="1" dirty="0" smtClean="0"/>
              <a:t>2. Acts </a:t>
            </a:r>
            <a:r>
              <a:rPr lang="en-US" sz="2400" b="1" dirty="0"/>
              <a:t>as a basis of </a:t>
            </a:r>
            <a:r>
              <a:rPr lang="en-US" sz="2400" b="1" u="sng" dirty="0">
                <a:hlinkClick r:id="rId3"/>
              </a:rPr>
              <a:t>decision making</a:t>
            </a:r>
            <a:r>
              <a:rPr lang="en-US" sz="2400" b="1" dirty="0"/>
              <a:t>: </a:t>
            </a:r>
            <a:r>
              <a:rPr lang="en-US" sz="2400" dirty="0"/>
              <a:t>Communication provides the managers with information and ideas for sound planning and decision making. It enables a manager to </a:t>
            </a:r>
            <a:r>
              <a:rPr lang="en-US" sz="2400" dirty="0" smtClean="0"/>
              <a:t>analyze </a:t>
            </a:r>
            <a:r>
              <a:rPr lang="en-US" sz="2400" dirty="0"/>
              <a:t>the problems and gather information for making sound decisions. Through communication, decisions can be passed to those who are involved in executing them.</a:t>
            </a:r>
          </a:p>
          <a:p>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16</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269062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489166"/>
            <a:ext cx="10972800" cy="4733834"/>
          </a:xfrm>
        </p:spPr>
        <p:txBody>
          <a:bodyPr/>
          <a:lstStyle/>
          <a:p>
            <a:pPr marL="0" indent="0" algn="just">
              <a:buNone/>
            </a:pPr>
            <a:r>
              <a:rPr lang="en-US" sz="2400" b="1" dirty="0" smtClean="0"/>
              <a:t>3. Increases </a:t>
            </a:r>
            <a:r>
              <a:rPr lang="en-US" sz="2400" b="1" dirty="0"/>
              <a:t>managerial efficiency: </a:t>
            </a:r>
            <a:r>
              <a:rPr lang="en-US" sz="2400" dirty="0"/>
              <a:t>For quick and effective performance of managerial functions, communication is essential. Managers convey goals, instructions, allocate jobs and responsibilities and evaluate performances with the help of communication. Thus, because of communication entire </a:t>
            </a:r>
            <a:r>
              <a:rPr lang="en-US" sz="2400" dirty="0" smtClean="0"/>
              <a:t>organization </a:t>
            </a:r>
            <a:r>
              <a:rPr lang="en-US" sz="2400" dirty="0"/>
              <a:t>is lubricated and works with full efficiency. </a:t>
            </a:r>
            <a:endParaRPr lang="en-US" sz="2400" dirty="0" smtClean="0"/>
          </a:p>
          <a:p>
            <a:pPr marL="0" indent="0" algn="just">
              <a:buNone/>
            </a:pPr>
            <a:endParaRPr lang="en-US" sz="2400" dirty="0"/>
          </a:p>
          <a:p>
            <a:pPr marL="0" indent="0" algn="just">
              <a:buNone/>
            </a:pPr>
            <a:r>
              <a:rPr lang="en-US" sz="2400" b="1" dirty="0" smtClean="0"/>
              <a:t>4. Promotes </a:t>
            </a:r>
            <a:r>
              <a:rPr lang="en-US" sz="2400" b="1" dirty="0"/>
              <a:t>cooperation and industrial peace:</a:t>
            </a:r>
            <a:r>
              <a:rPr lang="en-US" sz="2400" dirty="0"/>
              <a:t> Cooperation and industrial peace are promoted because of communication by developing understanding between superiors and subordinates. Any misunderstanding or misconception can be easily removed with communication. As communication is a two-way process, an atmosphere of trust and understanding is maintained in the </a:t>
            </a:r>
            <a:r>
              <a:rPr lang="en-US" sz="2400" dirty="0" err="1"/>
              <a:t>organisation</a:t>
            </a:r>
            <a:r>
              <a:rPr lang="en-US" sz="2400" dirty="0"/>
              <a:t>.</a:t>
            </a:r>
          </a:p>
          <a:p>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17</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87192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175657"/>
            <a:ext cx="11250446" cy="5146766"/>
          </a:xfrm>
        </p:spPr>
        <p:txBody>
          <a:bodyPr/>
          <a:lstStyle/>
          <a:p>
            <a:pPr marL="0" indent="0" algn="just">
              <a:buNone/>
            </a:pPr>
            <a:r>
              <a:rPr lang="en-US" sz="2400" b="1" dirty="0" smtClean="0"/>
              <a:t>5. Establishes </a:t>
            </a:r>
            <a:r>
              <a:rPr lang="en-US" sz="2400" b="1" dirty="0"/>
              <a:t>effective leadership: </a:t>
            </a:r>
            <a:r>
              <a:rPr lang="en-US" sz="2400" dirty="0">
                <a:hlinkClick r:id="rId2"/>
              </a:rPr>
              <a:t>Effective communication</a:t>
            </a:r>
            <a:r>
              <a:rPr lang="en-US" sz="2400" dirty="0"/>
              <a:t> is needed for guiding, inspiring and motivating employees in an </a:t>
            </a:r>
            <a:r>
              <a:rPr lang="en-US" sz="2400" dirty="0" smtClean="0"/>
              <a:t>organization. </a:t>
            </a:r>
            <a:r>
              <a:rPr lang="en-US" sz="2400" dirty="0"/>
              <a:t>Leaders need to communicate their ideas, thoughts, suggestions, etc., and this can be possible only when there is an effective communication system in an </a:t>
            </a:r>
            <a:r>
              <a:rPr lang="en-US" sz="2400" dirty="0" smtClean="0"/>
              <a:t>organization. </a:t>
            </a:r>
            <a:r>
              <a:rPr lang="en-US" sz="2400" dirty="0"/>
              <a:t>Communication is also needed to know the feelings, responses, problems, grievances and suggestions of the followers</a:t>
            </a:r>
            <a:r>
              <a:rPr lang="en-US" sz="2400" dirty="0" smtClean="0"/>
              <a:t>.</a:t>
            </a:r>
          </a:p>
          <a:p>
            <a:pPr marL="0" indent="0" algn="just">
              <a:buNone/>
            </a:pPr>
            <a:endParaRPr lang="en-US" sz="2400" dirty="0"/>
          </a:p>
          <a:p>
            <a:pPr marL="0" indent="0" algn="just">
              <a:buNone/>
            </a:pPr>
            <a:r>
              <a:rPr lang="en-US" sz="2400" b="1" dirty="0" smtClean="0"/>
              <a:t>6. Boosts </a:t>
            </a:r>
            <a:r>
              <a:rPr lang="en-US" sz="2400" b="1" dirty="0"/>
              <a:t>morale and provides motivation:</a:t>
            </a:r>
            <a:r>
              <a:rPr lang="en-US" sz="2400" b="1" dirty="0">
                <a:hlinkClick r:id="rId3"/>
              </a:rPr>
              <a:t> </a:t>
            </a:r>
            <a:r>
              <a:rPr lang="en-US" sz="2400" dirty="0">
                <a:hlinkClick r:id="rId3"/>
              </a:rPr>
              <a:t>Motivation</a:t>
            </a:r>
            <a:r>
              <a:rPr lang="en-US" sz="2400" dirty="0"/>
              <a:t> and </a:t>
            </a:r>
            <a:r>
              <a:rPr lang="en-US" sz="2400" dirty="0">
                <a:hlinkClick r:id="rId4"/>
              </a:rPr>
              <a:t>morale</a:t>
            </a:r>
            <a:r>
              <a:rPr lang="en-US" sz="2400" dirty="0"/>
              <a:t> of the employees largely depend on the effectiveness of the communication system. Communication helps in keeping the employees informed about plans, policies, procedures, etc., and with such information, employees get a sense of belongingness</a:t>
            </a:r>
            <a:r>
              <a:rPr lang="en-US" sz="2400" b="1" dirty="0"/>
              <a:t>. </a:t>
            </a:r>
            <a:r>
              <a:rPr lang="en-US" sz="2400" dirty="0"/>
              <a:t> Good communication develops the confidence and trust of workers and enables leaders to motivate, influence and satisfy their subordinates.</a:t>
            </a:r>
          </a:p>
          <a:p>
            <a:pPr marL="0" indent="0" algn="just">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18</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217639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1502229"/>
            <a:ext cx="10972800" cy="4720771"/>
          </a:xfrm>
        </p:spPr>
        <p:txBody>
          <a:bodyPr/>
          <a:lstStyle/>
          <a:p>
            <a:pPr marL="0" indent="0" algn="just">
              <a:buNone/>
            </a:pPr>
            <a:r>
              <a:rPr lang="en-US" sz="2400" b="1" dirty="0" smtClean="0"/>
              <a:t>7. Helps </a:t>
            </a:r>
            <a:r>
              <a:rPr lang="en-US" sz="2400" b="1" dirty="0"/>
              <a:t>in </a:t>
            </a:r>
            <a:r>
              <a:rPr lang="en-US" sz="2400" b="1" u="sng" dirty="0">
                <a:hlinkClick r:id="rId2"/>
              </a:rPr>
              <a:t>training and development</a:t>
            </a:r>
            <a:r>
              <a:rPr lang="en-US" sz="2400" b="1" dirty="0"/>
              <a:t>: </a:t>
            </a:r>
            <a:r>
              <a:rPr lang="en-US" sz="2400" dirty="0"/>
              <a:t>Communication plays a vital role in the training and development of employees at every level of management. The degree of learning in a training depends not only on the contents of the training and development </a:t>
            </a:r>
            <a:r>
              <a:rPr lang="en-US" sz="2400" dirty="0" err="1"/>
              <a:t>programme</a:t>
            </a:r>
            <a:r>
              <a:rPr lang="en-US" sz="2400" dirty="0"/>
              <a:t> but also on how the knowledge and skills are being transmitted. </a:t>
            </a:r>
            <a:endParaRPr lang="en-US" sz="2400" dirty="0" smtClean="0"/>
          </a:p>
          <a:p>
            <a:pPr marL="0" indent="0" algn="just">
              <a:buNone/>
            </a:pPr>
            <a:endParaRPr lang="en-US" sz="2400" dirty="0"/>
          </a:p>
          <a:p>
            <a:pPr marL="0" indent="0" algn="just">
              <a:buNone/>
            </a:pPr>
            <a:r>
              <a:rPr lang="en-US" sz="2400" b="1" dirty="0" smtClean="0"/>
              <a:t>8. Helps </a:t>
            </a:r>
            <a:r>
              <a:rPr lang="en-US" sz="2400" b="1" dirty="0"/>
              <a:t>to maintain </a:t>
            </a:r>
            <a:r>
              <a:rPr lang="en-US" sz="2400" b="1" u="sng" dirty="0">
                <a:hlinkClick r:id="rId3"/>
              </a:rPr>
              <a:t>public relations</a:t>
            </a:r>
            <a:r>
              <a:rPr lang="en-US" sz="2400" b="1" dirty="0"/>
              <a:t>: </a:t>
            </a:r>
            <a:r>
              <a:rPr lang="en-US" sz="2400" dirty="0"/>
              <a:t>An </a:t>
            </a:r>
            <a:r>
              <a:rPr lang="en-US" sz="2400" dirty="0" err="1"/>
              <a:t>organisation</a:t>
            </a:r>
            <a:r>
              <a:rPr lang="en-US" sz="2400" dirty="0"/>
              <a:t> has to deal with both the internal and external world, which includes customers, investors, trade unions, government, etc. </a:t>
            </a:r>
            <a:r>
              <a:rPr lang="en-US" sz="2400" dirty="0" err="1"/>
              <a:t>Organisations</a:t>
            </a:r>
            <a:r>
              <a:rPr lang="en-US" sz="2400" dirty="0"/>
              <a:t> are required to maintain healthy and cordial relations with everyone. It must always strive to convince the public that its actions are in interests of society.</a:t>
            </a:r>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19</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74589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1) Internship Letter (10%) – </a:t>
            </a:r>
            <a:r>
              <a:rPr lang="en-US" dirty="0"/>
              <a:t>Individual</a:t>
            </a:r>
          </a:p>
          <a:p>
            <a:pPr marL="0" indent="0">
              <a:buNone/>
            </a:pPr>
            <a:endParaRPr lang="en-US" dirty="0" smtClean="0"/>
          </a:p>
          <a:p>
            <a:pPr marL="0" indent="0">
              <a:buNone/>
            </a:pPr>
            <a:r>
              <a:rPr lang="en-US" dirty="0" smtClean="0"/>
              <a:t>2) E- Curriculum Vitae (20%) – </a:t>
            </a:r>
            <a:r>
              <a:rPr lang="en-US" dirty="0"/>
              <a:t>Individual</a:t>
            </a:r>
          </a:p>
          <a:p>
            <a:pPr marL="0" indent="0">
              <a:buNone/>
            </a:pPr>
            <a:endParaRPr lang="en-US" dirty="0" smtClean="0"/>
          </a:p>
          <a:p>
            <a:pPr marL="0" indent="0">
              <a:buNone/>
            </a:pPr>
            <a:r>
              <a:rPr lang="en-US" dirty="0" smtClean="0"/>
              <a:t>3) Documentation (70%) - Group</a:t>
            </a: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a:t>
            </a:fld>
            <a:r>
              <a:rPr lang="en-GB" smtClean="0">
                <a:solidFill>
                  <a:srgbClr val="000000"/>
                </a:solidFill>
              </a:rPr>
              <a:t>› of 13</a:t>
            </a:r>
            <a:endParaRPr lang="en-GB" dirty="0">
              <a:solidFill>
                <a:srgbClr val="000000"/>
              </a:solidFill>
            </a:endParaRPr>
          </a:p>
        </p:txBody>
      </p:sp>
      <p:sp>
        <p:nvSpPr>
          <p:cNvPr id="5" name="Title 4"/>
          <p:cNvSpPr>
            <a:spLocks noGrp="1"/>
          </p:cNvSpPr>
          <p:nvPr>
            <p:ph type="title"/>
          </p:nvPr>
        </p:nvSpPr>
        <p:spPr>
          <a:xfrm>
            <a:off x="647700" y="746850"/>
            <a:ext cx="9449337" cy="584775"/>
          </a:xfrm>
          <a:prstGeom prst="rect">
            <a:avLst/>
          </a:prstGeom>
        </p:spPr>
        <p:txBody>
          <a:bodyPr wrap="square">
            <a:spAutoFit/>
          </a:bodyPr>
          <a:lstStyle/>
          <a:p>
            <a:pPr algn="ctr"/>
            <a:r>
              <a:rPr lang="en-US" sz="3200" dirty="0" smtClean="0"/>
              <a:t>WPCS Module Assessment</a:t>
            </a:r>
            <a:endParaRPr lang="en-US" sz="3200" dirty="0"/>
          </a:p>
        </p:txBody>
      </p:sp>
    </p:spTree>
    <p:extLst>
      <p:ext uri="{BB962C8B-B14F-4D97-AF65-F5344CB8AC3E}">
        <p14:creationId xmlns:p14="http://schemas.microsoft.com/office/powerpoint/2010/main" val="1113517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50" y="219064"/>
            <a:ext cx="9389533" cy="1143000"/>
          </a:xfrm>
        </p:spPr>
        <p:txBody>
          <a:bodyPr/>
          <a:lstStyle/>
          <a:p>
            <a:r>
              <a:rPr lang="en-US" dirty="0" smtClean="0"/>
              <a:t>Elements of Communication Process</a:t>
            </a: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20</a:t>
            </a:fld>
            <a:r>
              <a:rPr lang="en-GB" smtClean="0">
                <a:solidFill>
                  <a:srgbClr val="000000"/>
                </a:solidFill>
              </a:rPr>
              <a:t>› of 13</a:t>
            </a:r>
            <a:endParaRPr lang="en-GB" dirty="0">
              <a:solidFill>
                <a:srgbClr val="000000"/>
              </a:solidFill>
            </a:endParaRPr>
          </a:p>
        </p:txBody>
      </p:sp>
      <p:pic>
        <p:nvPicPr>
          <p:cNvPr id="1030" name="Picture 6" descr="Elements of the Communication process - The Business &amp; Financial Tim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274" y="1658983"/>
            <a:ext cx="10411097" cy="423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963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9389533" cy="901019"/>
          </a:xfrm>
        </p:spPr>
        <p:txBody>
          <a:bodyPr/>
          <a:lstStyle/>
          <a:p>
            <a:r>
              <a:rPr lang="en-US" dirty="0"/>
              <a:t>Steps/Elements of Communication Process</a:t>
            </a:r>
            <a:endParaRPr lang="en-AU" dirty="0"/>
          </a:p>
        </p:txBody>
      </p:sp>
      <p:sp>
        <p:nvSpPr>
          <p:cNvPr id="3" name="Content Placeholder 2"/>
          <p:cNvSpPr>
            <a:spLocks noGrp="1"/>
          </p:cNvSpPr>
          <p:nvPr>
            <p:ph idx="1"/>
          </p:nvPr>
        </p:nvSpPr>
        <p:spPr>
          <a:xfrm>
            <a:off x="649817" y="1280159"/>
            <a:ext cx="10972800" cy="5068389"/>
          </a:xfrm>
        </p:spPr>
        <p:txBody>
          <a:bodyPr/>
          <a:lstStyle/>
          <a:p>
            <a:pPr marL="0" indent="0">
              <a:buNone/>
            </a:pPr>
            <a:r>
              <a:rPr lang="en-US" sz="2400" b="1" dirty="0"/>
              <a:t>1. Sender</a:t>
            </a:r>
          </a:p>
          <a:p>
            <a:pPr marL="0" indent="0">
              <a:buNone/>
            </a:pPr>
            <a:r>
              <a:rPr lang="en-US" sz="2400" dirty="0"/>
              <a:t>The person who conveys his thoughts, message or ideas to the receiver is known as the sender</a:t>
            </a:r>
            <a:r>
              <a:rPr lang="en-US" sz="2400" dirty="0" smtClean="0"/>
              <a:t>. </a:t>
            </a:r>
            <a:r>
              <a:rPr lang="en-US" sz="2400" dirty="0"/>
              <a:t>The sender has some kind of information, a command, </a:t>
            </a:r>
            <a:r>
              <a:rPr lang="en-US" sz="2800" dirty="0"/>
              <a:t>request</a:t>
            </a:r>
            <a:r>
              <a:rPr lang="en-US" sz="2400" dirty="0"/>
              <a:t>, or idea that he or she wants to share with others</a:t>
            </a:r>
            <a:r>
              <a:rPr lang="en-US" sz="2400" dirty="0" smtClean="0"/>
              <a:t>.. </a:t>
            </a:r>
            <a:r>
              <a:rPr lang="en-US" sz="2400" dirty="0"/>
              <a:t>E.g., In a classroom, a teacher is a sender</a:t>
            </a:r>
            <a:r>
              <a:rPr lang="en-US" sz="2400" dirty="0" smtClean="0"/>
              <a:t>.</a:t>
            </a:r>
          </a:p>
          <a:p>
            <a:pPr marL="0" indent="0">
              <a:buNone/>
            </a:pPr>
            <a:endParaRPr lang="en-US" sz="2400" dirty="0"/>
          </a:p>
          <a:p>
            <a:pPr marL="0" indent="0">
              <a:buNone/>
            </a:pPr>
            <a:r>
              <a:rPr lang="en-US" sz="2400" b="1" dirty="0" smtClean="0"/>
              <a:t>2. Encoding</a:t>
            </a:r>
            <a:endParaRPr lang="en-US" sz="2400" b="1" dirty="0"/>
          </a:p>
          <a:p>
            <a:pPr marL="0" indent="0">
              <a:buNone/>
            </a:pPr>
            <a:r>
              <a:rPr lang="en-US" sz="2400" dirty="0"/>
              <a:t>The process of converting messages into communication symbols, which may be understood by the receiver. It includes words, pictures, gestures, symbols, etc. Encoding translates the internal thought of the sender into a language which can be understandable.</a:t>
            </a:r>
          </a:p>
          <a:p>
            <a:pPr marL="0" indent="0">
              <a:buNone/>
            </a:pPr>
            <a:endParaRPr lang="en-US" sz="2400" dirty="0"/>
          </a:p>
          <a:p>
            <a:pPr marL="0" indent="0">
              <a:buNone/>
            </a:pPr>
            <a:endParaRPr lang="en-US" sz="2400" dirty="0"/>
          </a:p>
          <a:p>
            <a:pPr marL="0" indent="0">
              <a:buNone/>
            </a:pP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21</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2381699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783771"/>
            <a:ext cx="10972800" cy="5439229"/>
          </a:xfrm>
        </p:spPr>
        <p:txBody>
          <a:bodyPr/>
          <a:lstStyle/>
          <a:p>
            <a:pPr marL="0" indent="0">
              <a:buNone/>
            </a:pPr>
            <a:r>
              <a:rPr lang="en-US" sz="2400" b="1" dirty="0"/>
              <a:t>3.  Message</a:t>
            </a:r>
          </a:p>
          <a:p>
            <a:pPr marL="0" indent="0">
              <a:buNone/>
            </a:pPr>
            <a:r>
              <a:rPr lang="en-US" sz="2400" dirty="0"/>
              <a:t>The subject matter of communication is termed as messages. The message or content is the information that the sender wants to relay to the receiver It includes ideas, feelings, suggestions, order, etc., which a sender wants to convey to the </a:t>
            </a:r>
            <a:r>
              <a:rPr lang="en-US" sz="2400" dirty="0" smtClean="0"/>
              <a:t>receiver</a:t>
            </a:r>
            <a:endParaRPr lang="en-US" sz="2400" dirty="0"/>
          </a:p>
          <a:p>
            <a:pPr marL="0" indent="0">
              <a:buNone/>
            </a:pPr>
            <a:endParaRPr lang="en-US" sz="2400" dirty="0"/>
          </a:p>
          <a:p>
            <a:pPr marL="0" indent="0">
              <a:buNone/>
            </a:pPr>
            <a:r>
              <a:rPr lang="en-US" sz="2400" b="1" dirty="0"/>
              <a:t>4. Media</a:t>
            </a:r>
          </a:p>
          <a:p>
            <a:pPr marL="0" indent="0">
              <a:buNone/>
            </a:pPr>
            <a:r>
              <a:rPr lang="en-US" sz="2400" dirty="0"/>
              <a:t>The path, channel or medium through which encoded message is transmitted to the receiver is known as media. It is the carrier of the message. It can be in written form, face to face, through telephone,  letter, internet, etc.</a:t>
            </a:r>
          </a:p>
          <a:p>
            <a:pPr marL="0" indent="0">
              <a:buNone/>
            </a:pPr>
            <a:endParaRPr lang="en-AU" sz="28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22</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32258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23</a:t>
            </a:fld>
            <a:r>
              <a:rPr lang="en-GB" smtClean="0">
                <a:solidFill>
                  <a:srgbClr val="000000"/>
                </a:solidFill>
              </a:rPr>
              <a:t>› of 13</a:t>
            </a:r>
            <a:endParaRPr lang="en-GB" dirty="0">
              <a:solidFill>
                <a:srgbClr val="000000"/>
              </a:solidFill>
            </a:endParaRPr>
          </a:p>
        </p:txBody>
      </p:sp>
      <p:sp>
        <p:nvSpPr>
          <p:cNvPr id="7" name="Title 4"/>
          <p:cNvSpPr>
            <a:spLocks noGrp="1"/>
          </p:cNvSpPr>
          <p:nvPr>
            <p:ph idx="1"/>
          </p:nvPr>
        </p:nvSpPr>
        <p:spPr>
          <a:xfrm>
            <a:off x="571500" y="992188"/>
            <a:ext cx="10972800" cy="4991100"/>
          </a:xfrm>
        </p:spPr>
        <p:txBody>
          <a:bodyPr/>
          <a:lstStyle/>
          <a:p>
            <a:pPr marL="0" indent="0">
              <a:buNone/>
            </a:pPr>
            <a:r>
              <a:rPr lang="en-US" sz="2400" b="1" dirty="0" smtClean="0"/>
              <a:t>5</a:t>
            </a:r>
            <a:r>
              <a:rPr lang="en-US" sz="2400" b="1" dirty="0"/>
              <a:t>. Decoding</a:t>
            </a:r>
          </a:p>
          <a:p>
            <a:pPr marL="0" indent="0">
              <a:buNone/>
            </a:pPr>
            <a:r>
              <a:rPr lang="en-US" sz="2400" dirty="0"/>
              <a:t>The process of translating the encoded message into an effective language, which can be understood by the receiver is known as decoding. In this, the encoded symbols of the sender are converted. </a:t>
            </a:r>
            <a:endParaRPr lang="en-US" sz="2400" dirty="0" smtClean="0"/>
          </a:p>
          <a:p>
            <a:pPr marL="0" indent="0">
              <a:buNone/>
            </a:pPr>
            <a:endParaRPr lang="en-US" sz="2400" dirty="0"/>
          </a:p>
          <a:p>
            <a:pPr marL="0" indent="0">
              <a:buNone/>
            </a:pPr>
            <a:r>
              <a:rPr lang="en-US" sz="2400" b="1" dirty="0"/>
              <a:t>6. Receiver</a:t>
            </a:r>
          </a:p>
          <a:p>
            <a:pPr marL="0" indent="0">
              <a:buNone/>
            </a:pPr>
            <a:r>
              <a:rPr lang="en-US" sz="2400" dirty="0"/>
              <a:t>The person who receives the message of the sender is known as the receiver. E.g., Students are receivers in the classroom</a:t>
            </a:r>
            <a:r>
              <a:rPr lang="en-US" sz="2400" dirty="0" smtClean="0"/>
              <a:t>.</a:t>
            </a:r>
            <a:endParaRPr lang="en-US" sz="2400" dirty="0"/>
          </a:p>
        </p:txBody>
      </p:sp>
    </p:spTree>
    <p:extLst>
      <p:ext uri="{BB962C8B-B14F-4D97-AF65-F5344CB8AC3E}">
        <p14:creationId xmlns:p14="http://schemas.microsoft.com/office/powerpoint/2010/main" val="208663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817" y="600891"/>
            <a:ext cx="10972800" cy="5622109"/>
          </a:xfrm>
        </p:spPr>
        <p:txBody>
          <a:bodyPr/>
          <a:lstStyle/>
          <a:p>
            <a:pPr marL="0" indent="0">
              <a:buNone/>
            </a:pPr>
            <a:r>
              <a:rPr lang="en-US" sz="2400" b="1" dirty="0" smtClean="0"/>
              <a:t>7</a:t>
            </a:r>
            <a:r>
              <a:rPr lang="en-US" sz="2400" b="1" dirty="0"/>
              <a:t>. Feedback</a:t>
            </a:r>
          </a:p>
          <a:p>
            <a:pPr marL="0" indent="0">
              <a:buNone/>
            </a:pPr>
            <a:r>
              <a:rPr lang="en-US" sz="2400" dirty="0"/>
              <a:t>In order to complete the process of communication, feedback is essential. The process of reversal of communication in which the receiver expresses his reaction to the sender of the message is known as feedback. Feedback ensures that the receiver has received and understood the message. </a:t>
            </a:r>
            <a:endParaRPr lang="en-US" sz="2400" dirty="0" smtClean="0"/>
          </a:p>
          <a:p>
            <a:endParaRPr lang="en-US" sz="2400" dirty="0"/>
          </a:p>
          <a:p>
            <a:pPr marL="0" indent="0">
              <a:buNone/>
            </a:pPr>
            <a:r>
              <a:rPr lang="en-US" sz="2400" b="1" dirty="0"/>
              <a:t>8. Noise</a:t>
            </a:r>
          </a:p>
          <a:p>
            <a:pPr marL="0" indent="0">
              <a:buNone/>
            </a:pPr>
            <a:r>
              <a:rPr lang="en-US" sz="2400" dirty="0"/>
              <a:t>Any construction or hindrance which hampers the communication process is known as noise. The hindrance may be caused to the sender, message or receiver. It acts as a </a:t>
            </a:r>
            <a:r>
              <a:rPr lang="en-US" sz="2400" u="sng" dirty="0">
                <a:hlinkClick r:id="rId2"/>
              </a:rPr>
              <a:t>barrier to effective communication</a:t>
            </a:r>
            <a:r>
              <a:rPr lang="en-US" sz="2400" dirty="0"/>
              <a:t> and because of this message is interpreted differently by the receiver. Disturbance in the telephone line, inattentive receiver, faulty decoding, poor internet connection, improper gestures and postures, etc., are some examples of noise.</a:t>
            </a:r>
          </a:p>
          <a:p>
            <a:pPr marL="0" indent="0">
              <a:buNone/>
            </a:pPr>
            <a:endParaRPr lang="en-US"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24</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962172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ln/>
        </p:spPr>
        <p:txBody>
          <a:bodyPr/>
          <a:lstStyle/>
          <a:p>
            <a:r>
              <a:rPr lang="en-US" dirty="0"/>
              <a:t>Academic models of communication process</a:t>
            </a:r>
            <a:endParaRPr lang="tr-TR" dirty="0"/>
          </a:p>
        </p:txBody>
      </p:sp>
      <p:sp>
        <p:nvSpPr>
          <p:cNvPr id="100355" name="Rectangle 3"/>
          <p:cNvSpPr>
            <a:spLocks noGrp="1" noChangeArrowheads="1"/>
          </p:cNvSpPr>
          <p:nvPr>
            <p:ph type="subTitle" idx="1"/>
          </p:nvPr>
        </p:nvSpPr>
        <p:spPr>
          <a:xfrm>
            <a:off x="3935413" y="3933825"/>
            <a:ext cx="6400800" cy="1447800"/>
          </a:xfrm>
          <a:ln/>
        </p:spPr>
        <p:txBody>
          <a:bodyPr/>
          <a:lstStyle/>
          <a:p>
            <a:pPr>
              <a:lnSpc>
                <a:spcPct val="90000"/>
              </a:lnSpc>
            </a:pPr>
            <a:endParaRPr lang="tr-TR" sz="2800" dirty="0"/>
          </a:p>
        </p:txBody>
      </p:sp>
    </p:spTree>
    <p:extLst>
      <p:ext uri="{BB962C8B-B14F-4D97-AF65-F5344CB8AC3E}">
        <p14:creationId xmlns:p14="http://schemas.microsoft.com/office/powerpoint/2010/main" val="3539229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21" y="527027"/>
            <a:ext cx="11590986" cy="1143000"/>
          </a:xfrm>
        </p:spPr>
        <p:txBody>
          <a:bodyPr/>
          <a:lstStyle/>
          <a:p>
            <a:r>
              <a:rPr lang="en-US" dirty="0"/>
              <a:t>1) Shannon's (1948) Model of the communication process.</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26</a:t>
            </a:fld>
            <a:r>
              <a:rPr lang="en-GB" smtClean="0">
                <a:solidFill>
                  <a:srgbClr val="000000"/>
                </a:solidFill>
              </a:rPr>
              <a:t>› of 13</a:t>
            </a:r>
            <a:endParaRPr lang="en-GB"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7778737"/>
              </p:ext>
            </p:extLst>
          </p:nvPr>
        </p:nvGraphicFramePr>
        <p:xfrm>
          <a:off x="1578899" y="2442028"/>
          <a:ext cx="10332865" cy="660907"/>
        </p:xfrm>
        <a:graphic>
          <a:graphicData uri="http://schemas.openxmlformats.org/drawingml/2006/table">
            <a:tbl>
              <a:tblPr/>
              <a:tblGrid>
                <a:gridCol w="10332865"/>
              </a:tblGrid>
              <a:tr h="660907">
                <a:tc>
                  <a:txBody>
                    <a:bodyPr/>
                    <a:lstStyle/>
                    <a:p>
                      <a:pPr algn="ctr"/>
                      <a:endParaRPr lang="en-US" dirty="0"/>
                    </a:p>
                  </a:txBody>
                  <a:tcPr anchor="ctr">
                    <a:lnL>
                      <a:noFill/>
                    </a:lnL>
                    <a:lnR>
                      <a:noFill/>
                    </a:lnR>
                    <a:lnT>
                      <a:noFill/>
                    </a:lnT>
                    <a:lnB>
                      <a:noFill/>
                    </a:lnB>
                    <a:solidFill>
                      <a:srgbClr val="FFFFFF"/>
                    </a:solidFill>
                  </a:tcPr>
                </a:tc>
              </a:tr>
            </a:tbl>
          </a:graphicData>
        </a:graphic>
      </p:graphicFrame>
      <p:pic>
        <p:nvPicPr>
          <p:cNvPr id="4097" name="Picture 1" descr="Shannon's Model of Communiicat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900" y="2441552"/>
            <a:ext cx="7934328" cy="347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25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Berlo’s Model of Communication</a:t>
            </a: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27</a:t>
            </a:fld>
            <a:r>
              <a:rPr lang="en-GB" smtClean="0">
                <a:solidFill>
                  <a:srgbClr val="000000"/>
                </a:solidFill>
              </a:rPr>
              <a:t>› of 13</a:t>
            </a:r>
            <a:endParaRPr lang="en-GB" dirty="0">
              <a:solidFill>
                <a:srgbClr val="000000"/>
              </a:solidFill>
            </a:endParaRPr>
          </a:p>
        </p:txBody>
      </p:sp>
      <p:pic>
        <p:nvPicPr>
          <p:cNvPr id="5124" name="Picture 4" descr="berlo's model of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257" y="1498334"/>
            <a:ext cx="7701566" cy="503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98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Aristotle's Model of Communication</a:t>
            </a: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28</a:t>
            </a:fld>
            <a:r>
              <a:rPr lang="en-GB" smtClean="0">
                <a:solidFill>
                  <a:srgbClr val="000000"/>
                </a:solidFill>
              </a:rPr>
              <a:t>› of 13</a:t>
            </a:r>
            <a:endParaRPr lang="en-GB" dirty="0">
              <a:solidFill>
                <a:srgbClr val="000000"/>
              </a:solidFill>
            </a:endParaRPr>
          </a:p>
        </p:txBody>
      </p:sp>
      <p:pic>
        <p:nvPicPr>
          <p:cNvPr id="6146" name="Picture 2" descr="https://www.communicationtheory.org/wp-content/uploads/2011/06/aristotle-model-of-communic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288" y="2064717"/>
            <a:ext cx="10972800" cy="379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1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type="ctrTitle"/>
          </p:nvPr>
        </p:nvSpPr>
        <p:spPr bwMode="auto">
          <a:xfrm>
            <a:off x="3374265" y="3661748"/>
            <a:ext cx="7945111"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dirty="0" smtClean="0"/>
              <a:t>COMMUNICATION </a:t>
            </a:r>
            <a:r>
              <a:rPr lang="en-US" sz="2800" smtClean="0"/>
              <a:t>AT WORKPLACE 1</a:t>
            </a:r>
            <a:r>
              <a:rPr lang="en-US" sz="2800" dirty="0" smtClean="0"/>
              <a:t/>
            </a:r>
            <a:br>
              <a:rPr lang="en-US" sz="2800" dirty="0" smtClean="0"/>
            </a:br>
            <a:r>
              <a:rPr lang="en-US" sz="2800" dirty="0" smtClean="0"/>
              <a:t>-  </a:t>
            </a:r>
            <a:r>
              <a:rPr lang="en-US" sz="2800" dirty="0"/>
              <a:t>Elements of </a:t>
            </a:r>
            <a:r>
              <a:rPr lang="en-US" sz="2800" dirty="0" smtClean="0"/>
              <a:t>communication </a:t>
            </a:r>
            <a:r>
              <a:rPr lang="en-US" sz="2800" dirty="0"/>
              <a:t>p</a:t>
            </a:r>
            <a:r>
              <a:rPr lang="en-US" sz="2800" dirty="0" smtClean="0"/>
              <a:t>rocess</a:t>
            </a:r>
            <a:br>
              <a:rPr lang="en-US" sz="2800" dirty="0" smtClean="0"/>
            </a:br>
            <a:r>
              <a:rPr lang="en-US" sz="2800" dirty="0" smtClean="0"/>
              <a:t>- Academic models of communication process</a:t>
            </a:r>
            <a:endParaRPr lang="en-US" sz="2800" dirty="0"/>
          </a:p>
        </p:txBody>
      </p:sp>
      <p:sp>
        <p:nvSpPr>
          <p:cNvPr id="2" name="Rectangle 1"/>
          <p:cNvSpPr/>
          <p:nvPr/>
        </p:nvSpPr>
        <p:spPr>
          <a:xfrm>
            <a:off x="3572315" y="2049768"/>
            <a:ext cx="7837789" cy="954107"/>
          </a:xfrm>
          <a:prstGeom prst="rect">
            <a:avLst/>
          </a:prstGeom>
        </p:spPr>
        <p:txBody>
          <a:bodyPr wrap="square">
            <a:spAutoFit/>
          </a:bodyPr>
          <a:lstStyle/>
          <a:p>
            <a:pPr algn="ctr"/>
            <a:r>
              <a:rPr lang="en-US" altLang="en-US" sz="2800" dirty="0" smtClean="0"/>
              <a:t>WORKPLACE   </a:t>
            </a:r>
            <a:r>
              <a:rPr lang="en-US" altLang="en-US" sz="2800" dirty="0"/>
              <a:t>PROFESSIONAL COMMUNICATION SKILLS</a:t>
            </a:r>
            <a:endParaRPr lang="en-US" sz="2800" dirty="0"/>
          </a:p>
        </p:txBody>
      </p:sp>
    </p:spTree>
    <p:extLst>
      <p:ext uri="{BB962C8B-B14F-4D97-AF65-F5344CB8AC3E}">
        <p14:creationId xmlns:p14="http://schemas.microsoft.com/office/powerpoint/2010/main" val="943235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4</a:t>
            </a:fld>
            <a:r>
              <a:rPr lang="en-GB" smtClean="0">
                <a:solidFill>
                  <a:srgbClr val="000000"/>
                </a:solidFill>
              </a:rPr>
              <a:t>› of 13</a:t>
            </a:r>
            <a:endParaRPr lang="en-GB" dirty="0">
              <a:solidFill>
                <a:srgbClr val="000000"/>
              </a:solidFill>
            </a:endParaRPr>
          </a:p>
        </p:txBody>
      </p:sp>
      <p:sp>
        <p:nvSpPr>
          <p:cNvPr id="7" name="AutoShape 2" descr="Hasil carian imej untuk communication"/>
          <p:cNvSpPr>
            <a:spLocks noGrp="1" noChangeAspect="1" noChangeArrowheads="1"/>
          </p:cNvSpPr>
          <p:nvPr>
            <p:ph type="title"/>
          </p:nvPr>
        </p:nvSpPr>
        <p:spPr bwMode="auto">
          <a:xfrm>
            <a:off x="647699" y="412371"/>
            <a:ext cx="9389533" cy="114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COMMUNICATION</a:t>
            </a:r>
            <a:endParaRPr lang="en-US" dirty="0"/>
          </a:p>
        </p:txBody>
      </p:sp>
      <p:pic>
        <p:nvPicPr>
          <p:cNvPr id="10" name="Content Placeholder 9"/>
          <p:cNvPicPr>
            <a:picLocks noGrp="1" noChangeAspect="1"/>
          </p:cNvPicPr>
          <p:nvPr>
            <p:ph idx="1"/>
          </p:nvPr>
        </p:nvPicPr>
        <p:blipFill>
          <a:blip r:embed="rId2"/>
          <a:stretch>
            <a:fillRect/>
          </a:stretch>
        </p:blipFill>
        <p:spPr>
          <a:xfrm>
            <a:off x="1319389" y="1555371"/>
            <a:ext cx="8046154" cy="4525962"/>
          </a:xfrm>
          <a:prstGeom prst="rect">
            <a:avLst/>
          </a:prstGeom>
        </p:spPr>
      </p:pic>
    </p:spTree>
    <p:extLst>
      <p:ext uri="{BB962C8B-B14F-4D97-AF65-F5344CB8AC3E}">
        <p14:creationId xmlns:p14="http://schemas.microsoft.com/office/powerpoint/2010/main" val="344453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Communication</a:t>
            </a:r>
            <a:endParaRPr lang="en-AU" dirty="0"/>
          </a:p>
        </p:txBody>
      </p:sp>
      <p:sp>
        <p:nvSpPr>
          <p:cNvPr id="3" name="Content Placeholder 2"/>
          <p:cNvSpPr>
            <a:spLocks noGrp="1"/>
          </p:cNvSpPr>
          <p:nvPr>
            <p:ph idx="1"/>
          </p:nvPr>
        </p:nvSpPr>
        <p:spPr>
          <a:xfrm>
            <a:off x="649817" y="1417638"/>
            <a:ext cx="10972800" cy="4805362"/>
          </a:xfrm>
        </p:spPr>
        <p:txBody>
          <a:bodyPr/>
          <a:lstStyle/>
          <a:p>
            <a:pPr marL="0" indent="0">
              <a:buNone/>
            </a:pPr>
            <a:r>
              <a:rPr lang="en-US" sz="2800" i="1" dirty="0"/>
              <a:t>“Communication is a process </a:t>
            </a:r>
            <a:r>
              <a:rPr lang="en-US" sz="2800" i="1" dirty="0" smtClean="0"/>
              <a:t>of passing information, message and understanding from one person to another” </a:t>
            </a:r>
            <a:r>
              <a:rPr lang="en-US" sz="2800" i="1" dirty="0"/>
              <a:t>– </a:t>
            </a:r>
            <a:r>
              <a:rPr lang="en-US" sz="2800" b="1" i="1" dirty="0" err="1" smtClean="0"/>
              <a:t>Koonz</a:t>
            </a:r>
            <a:endParaRPr lang="en-US" sz="2800" b="1" i="1" dirty="0" smtClean="0"/>
          </a:p>
          <a:p>
            <a:pPr marL="0" indent="0">
              <a:buNone/>
            </a:pPr>
            <a:endParaRPr lang="en-US" sz="2800" b="1" i="1" dirty="0" smtClean="0"/>
          </a:p>
          <a:p>
            <a:pPr marL="0" indent="0">
              <a:buNone/>
            </a:pPr>
            <a:r>
              <a:rPr lang="en-US" sz="2800" i="1" dirty="0"/>
              <a:t>“Communication is </a:t>
            </a:r>
            <a:r>
              <a:rPr lang="en-US" sz="2800" i="1" dirty="0" smtClean="0"/>
              <a:t>the transfer of information from sender to receiver through different channels, with information being understood by the receiver” – </a:t>
            </a:r>
            <a:r>
              <a:rPr lang="en-US" sz="2800" b="1" i="1" dirty="0" smtClean="0"/>
              <a:t>Shannon</a:t>
            </a:r>
          </a:p>
          <a:p>
            <a:pPr marL="0" indent="0">
              <a:buNone/>
            </a:pPr>
            <a:endParaRPr lang="en-US" sz="2800" i="1" dirty="0"/>
          </a:p>
          <a:p>
            <a:pPr marL="0" indent="0">
              <a:buNone/>
            </a:pPr>
            <a:r>
              <a:rPr lang="en-US" sz="2800" i="1" dirty="0" smtClean="0"/>
              <a:t>“</a:t>
            </a:r>
            <a:r>
              <a:rPr lang="en-US" sz="2800" i="1" dirty="0"/>
              <a:t>Communication is a process by which people create and share information with one another in order to reach common understanding” – </a:t>
            </a:r>
            <a:r>
              <a:rPr lang="en-US" sz="2800" b="1" i="1" dirty="0"/>
              <a:t>Rogers</a:t>
            </a:r>
            <a:endParaRPr lang="en-US" sz="2800" i="1" dirty="0"/>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5</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83637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Management</a:t>
            </a: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6</a:t>
            </a:fld>
            <a:r>
              <a:rPr lang="en-GB" smtClean="0">
                <a:solidFill>
                  <a:srgbClr val="000000"/>
                </a:solidFill>
              </a:rPr>
              <a:t>› of 13</a:t>
            </a:r>
            <a:endParaRPr lang="en-GB" dirty="0">
              <a:solidFill>
                <a:srgbClr val="000000"/>
              </a:solidFill>
            </a:endParaRPr>
          </a:p>
        </p:txBody>
      </p:sp>
      <p:pic>
        <p:nvPicPr>
          <p:cNvPr id="5" name="Picture 2" descr="File:Levels of management.png - Wikimedia Comm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 y="1724122"/>
            <a:ext cx="2547076" cy="42908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762103" y="1724122"/>
            <a:ext cx="7106193" cy="4023709"/>
          </a:xfrm>
          <a:prstGeom prst="rect">
            <a:avLst/>
          </a:prstGeom>
        </p:spPr>
      </p:pic>
    </p:spTree>
    <p:extLst>
      <p:ext uri="{BB962C8B-B14F-4D97-AF65-F5344CB8AC3E}">
        <p14:creationId xmlns:p14="http://schemas.microsoft.com/office/powerpoint/2010/main" val="306712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7</a:t>
            </a:fld>
            <a:r>
              <a:rPr lang="en-GB" smtClean="0">
                <a:solidFill>
                  <a:srgbClr val="000000"/>
                </a:solidFill>
              </a:rPr>
              <a:t>› of 13</a:t>
            </a:r>
            <a:endParaRPr lang="en-GB" dirty="0">
              <a:solidFill>
                <a:srgbClr val="000000"/>
              </a:solidFill>
            </a:endParaRPr>
          </a:p>
        </p:txBody>
      </p:sp>
      <p:pic>
        <p:nvPicPr>
          <p:cNvPr id="7" name="Content Placeholder 6"/>
          <p:cNvPicPr>
            <a:picLocks noGrp="1" noChangeAspect="1"/>
          </p:cNvPicPr>
          <p:nvPr>
            <p:ph idx="1"/>
          </p:nvPr>
        </p:nvPicPr>
        <p:blipFill>
          <a:blip r:embed="rId2"/>
          <a:stretch>
            <a:fillRect/>
          </a:stretch>
        </p:blipFill>
        <p:spPr>
          <a:xfrm>
            <a:off x="783771" y="966651"/>
            <a:ext cx="9431383" cy="5256349"/>
          </a:xfrm>
          <a:prstGeom prst="rect">
            <a:avLst/>
          </a:prstGeom>
        </p:spPr>
      </p:pic>
    </p:spTree>
    <p:extLst>
      <p:ext uri="{BB962C8B-B14F-4D97-AF65-F5344CB8AC3E}">
        <p14:creationId xmlns:p14="http://schemas.microsoft.com/office/powerpoint/2010/main" val="349923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8</a:t>
            </a:fld>
            <a:r>
              <a:rPr lang="en-GB" smtClean="0">
                <a:solidFill>
                  <a:srgbClr val="000000"/>
                </a:solidFill>
              </a:rPr>
              <a:t>› of 13</a:t>
            </a:r>
            <a:endParaRPr lang="en-GB" dirty="0">
              <a:solidFill>
                <a:srgbClr val="000000"/>
              </a:solidFill>
            </a:endParaRPr>
          </a:p>
        </p:txBody>
      </p:sp>
      <p:pic>
        <p:nvPicPr>
          <p:cNvPr id="6" name="Content Placeholder 5"/>
          <p:cNvPicPr>
            <a:picLocks noGrp="1" noChangeAspect="1"/>
          </p:cNvPicPr>
          <p:nvPr>
            <p:ph idx="1"/>
          </p:nvPr>
        </p:nvPicPr>
        <p:blipFill>
          <a:blip r:embed="rId2"/>
          <a:stretch>
            <a:fillRect/>
          </a:stretch>
        </p:blipFill>
        <p:spPr>
          <a:xfrm>
            <a:off x="660762" y="1436913"/>
            <a:ext cx="10089970" cy="4558939"/>
          </a:xfrm>
          <a:prstGeom prst="rect">
            <a:avLst/>
          </a:prstGeom>
        </p:spPr>
      </p:pic>
    </p:spTree>
    <p:extLst>
      <p:ext uri="{BB962C8B-B14F-4D97-AF65-F5344CB8AC3E}">
        <p14:creationId xmlns:p14="http://schemas.microsoft.com/office/powerpoint/2010/main" val="201157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Communication</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Minimum two persons</a:t>
            </a:r>
          </a:p>
          <a:p>
            <a:pPr marL="514350" indent="-514350">
              <a:buFont typeface="+mj-lt"/>
              <a:buAutoNum type="arabicPeriod"/>
            </a:pPr>
            <a:r>
              <a:rPr lang="en-US" dirty="0" smtClean="0"/>
              <a:t>Two- way process</a:t>
            </a:r>
          </a:p>
          <a:p>
            <a:pPr marL="514350" indent="-514350">
              <a:buFont typeface="+mj-lt"/>
              <a:buAutoNum type="arabicPeriod"/>
            </a:pPr>
            <a:r>
              <a:rPr lang="en-US" dirty="0" smtClean="0"/>
              <a:t>Pervasive function</a:t>
            </a:r>
          </a:p>
          <a:p>
            <a:pPr marL="514350" indent="-514350">
              <a:buFont typeface="+mj-lt"/>
              <a:buAutoNum type="arabicPeriod"/>
            </a:pPr>
            <a:r>
              <a:rPr lang="en-US" dirty="0" smtClean="0"/>
              <a:t>Continuous function</a:t>
            </a:r>
          </a:p>
          <a:p>
            <a:pPr marL="514350" indent="-514350">
              <a:buFont typeface="+mj-lt"/>
              <a:buAutoNum type="arabicPeriod"/>
            </a:pPr>
            <a:r>
              <a:rPr lang="en-US" dirty="0" smtClean="0"/>
              <a:t>Oral, written and gestures</a:t>
            </a:r>
          </a:p>
          <a:p>
            <a:pPr marL="514350" indent="-514350">
              <a:buFont typeface="+mj-lt"/>
              <a:buAutoNum type="arabicPeriod"/>
            </a:pPr>
            <a:r>
              <a:rPr lang="en-US" dirty="0" smtClean="0"/>
              <a:t>Understanding message</a:t>
            </a:r>
          </a:p>
          <a:p>
            <a:pPr marL="514350" indent="-514350">
              <a:buFont typeface="+mj-lt"/>
              <a:buAutoNum type="arabicPeriod"/>
            </a:pPr>
            <a:r>
              <a:rPr lang="en-US" dirty="0" smtClean="0"/>
              <a:t>Vertical, horizontal and diagonal</a:t>
            </a:r>
          </a:p>
          <a:p>
            <a:pPr marL="514350" indent="-514350">
              <a:buFont typeface="+mj-lt"/>
              <a:buAutoNum type="arabicPeriod"/>
            </a:pPr>
            <a:endParaRPr lang="en-US" dirty="0" smtClean="0"/>
          </a:p>
          <a:p>
            <a:pPr marL="514350" indent="-514350">
              <a:buFont typeface="+mj-lt"/>
              <a:buAutoNum type="arabicPeriod"/>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9</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16346335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1104</TotalTime>
  <Words>732</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ＭＳ Ｐゴシック</vt:lpstr>
      <vt:lpstr>Arial</vt:lpstr>
      <vt:lpstr>Calibri</vt:lpstr>
      <vt:lpstr>UCTI-Template-foundation-level</vt:lpstr>
      <vt:lpstr>WORKPLACE   PROFESSIONAL COMMUNICATION SKILLS</vt:lpstr>
      <vt:lpstr>WPCS Module Assessment</vt:lpstr>
      <vt:lpstr>COMMUNICATION AT WORKPLACE 1 -  Elements of communication process - Academic models of communication process</vt:lpstr>
      <vt:lpstr>COMMUNICATION</vt:lpstr>
      <vt:lpstr>Meaning of Communication</vt:lpstr>
      <vt:lpstr>Levels of Management</vt:lpstr>
      <vt:lpstr>PowerPoint Presentation</vt:lpstr>
      <vt:lpstr>PowerPoint Presentation</vt:lpstr>
      <vt:lpstr>Features of Communication</vt:lpstr>
      <vt:lpstr>Principles of Communication</vt:lpstr>
      <vt:lpstr>PowerPoint Presentation</vt:lpstr>
      <vt:lpstr>PowerPoint Presentation</vt:lpstr>
      <vt:lpstr>PowerPoint Presentation</vt:lpstr>
      <vt:lpstr>PowerPoint Presentation</vt:lpstr>
      <vt:lpstr>Importance of Communication</vt:lpstr>
      <vt:lpstr>PowerPoint Presentation</vt:lpstr>
      <vt:lpstr>PowerPoint Presentation</vt:lpstr>
      <vt:lpstr>PowerPoint Presentation</vt:lpstr>
      <vt:lpstr>PowerPoint Presentation</vt:lpstr>
      <vt:lpstr>Elements of Communication Process</vt:lpstr>
      <vt:lpstr>Steps/Elements of Communication Process</vt:lpstr>
      <vt:lpstr>PowerPoint Presentation</vt:lpstr>
      <vt:lpstr>PowerPoint Presentation</vt:lpstr>
      <vt:lpstr>PowerPoint Presentation</vt:lpstr>
      <vt:lpstr>Academic models of communication process</vt:lpstr>
      <vt:lpstr>1) Shannon's (1948) Model of the communication process. </vt:lpstr>
      <vt:lpstr>2) Berlo’s Model of Communication</vt:lpstr>
      <vt:lpstr>3) Aristotle's Model of Communication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COMMUNICATION SKILLS Module Code and Version #</dc:title>
  <dc:creator>Munirah Binti Salamat</dc:creator>
  <cp:lastModifiedBy>Tarapati Mahato</cp:lastModifiedBy>
  <cp:revision>56</cp:revision>
  <dcterms:created xsi:type="dcterms:W3CDTF">2018-03-01T07:49:38Z</dcterms:created>
  <dcterms:modified xsi:type="dcterms:W3CDTF">2024-09-15T02:57:02Z</dcterms:modified>
</cp:coreProperties>
</file>