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80" r:id="rId4"/>
    <p:sldId id="276" r:id="rId5"/>
    <p:sldId id="282" r:id="rId6"/>
    <p:sldId id="283" r:id="rId7"/>
    <p:sldId id="284" r:id="rId8"/>
    <p:sldId id="285" r:id="rId9"/>
    <p:sldId id="278" r:id="rId10"/>
    <p:sldId id="279" r:id="rId11"/>
    <p:sldId id="275" r:id="rId12"/>
    <p:sldId id="268" r:id="rId13"/>
    <p:sldId id="269" r:id="rId14"/>
    <p:sldId id="270" r:id="rId15"/>
    <p:sldId id="271" r:id="rId16"/>
    <p:sldId id="272" r:id="rId17"/>
    <p:sldId id="273" r:id="rId18"/>
    <p:sldId id="274" r:id="rId19"/>
    <p:sldId id="286" r:id="rId20"/>
    <p:sldId id="287" r:id="rId21"/>
    <p:sldId id="288" r:id="rId22"/>
    <p:sldId id="289" r:id="rId23"/>
    <p:sldId id="29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3429000"/>
          </a:xfrm>
          <a:prstGeom prst="rect">
            <a:avLst/>
          </a:prstGeom>
          <a:solidFill>
            <a:srgbClr val="A2C1FE"/>
          </a:solidFill>
          <a:ln w="9525">
            <a:noFill/>
            <a:miter lim="800000"/>
            <a:headEnd/>
            <a:tailEnd/>
          </a:ln>
          <a:effectLst/>
        </p:spPr>
        <p:txBody>
          <a:bodyPr wrap="none" anchor="ctr"/>
          <a:lstStyle/>
          <a:p>
            <a:pPr algn="ctr" fontAlgn="base">
              <a:spcBef>
                <a:spcPct val="0"/>
              </a:spcBef>
              <a:spcAft>
                <a:spcPct val="0"/>
              </a:spcAft>
              <a:defRPr/>
            </a:pPr>
            <a:endParaRPr lang="en-US" sz="1800">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517" y="2514600"/>
            <a:ext cx="3373968"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3185584" y="1952626"/>
            <a:ext cx="9006416"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3166533" y="3886200"/>
            <a:ext cx="9025467"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59498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2221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7" y="274638"/>
            <a:ext cx="27432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47700" y="274638"/>
            <a:ext cx="8028517"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40961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solidFill>
                  <a:srgbClr val="000000"/>
                </a:solidFill>
              </a:rPr>
              <a:t>Slide ‹</a:t>
            </a:r>
            <a:fld id="{5CC01D78-CB37-4B54-84B9-23D3999512E2}" type="slidenum">
              <a:rPr lang="en-GB" smtClean="0">
                <a:solidFill>
                  <a:srgbClr val="000000"/>
                </a:solidFill>
              </a:rPr>
              <a:pPr>
                <a:defRPr/>
              </a:pPr>
              <a:t>‹#›</a:t>
            </a:fld>
            <a:r>
              <a:rPr lang="en-GB" dirty="0"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03368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60042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9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237817" y="16970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6272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405869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69832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07506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16471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solidFill>
                  <a:srgbClr val="000000"/>
                </a:solidFill>
              </a:rPr>
              <a:t>Slide ‹#› of 9</a:t>
            </a:r>
            <a:endParaRPr lang="en-GB">
              <a:solidFill>
                <a:srgbClr val="000000"/>
              </a:solidFill>
            </a:endParaRPr>
          </a:p>
        </p:txBody>
      </p:sp>
    </p:spTree>
    <p:extLst>
      <p:ext uri="{BB962C8B-B14F-4D97-AF65-F5344CB8AC3E}">
        <p14:creationId xmlns:p14="http://schemas.microsoft.com/office/powerpoint/2010/main" val="318641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921934" y="2570164"/>
            <a:ext cx="9609667"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4"/>
            <a:ext cx="12192000" cy="236537"/>
          </a:xfrm>
          <a:prstGeom prst="rect">
            <a:avLst/>
          </a:prstGeom>
          <a:solidFill>
            <a:srgbClr val="A2C1FE"/>
          </a:solidFill>
          <a:ln w="9525">
            <a:noFill/>
            <a:miter lim="800000"/>
            <a:headEnd/>
            <a:tailEnd/>
          </a:ln>
          <a:effectLst/>
        </p:spPr>
        <p:txBody>
          <a:bodyPr wrap="none" anchor="ctr"/>
          <a:lstStyle/>
          <a:p>
            <a:pPr fontAlgn="base">
              <a:spcBef>
                <a:spcPct val="0"/>
              </a:spcBef>
              <a:spcAft>
                <a:spcPct val="0"/>
              </a:spcAft>
              <a:defRPr/>
            </a:pPr>
            <a:endParaRPr lang="en-GB" sz="1800">
              <a:solidFill>
                <a:srgbClr val="000000"/>
              </a:solidFill>
            </a:endParaRPr>
          </a:p>
        </p:txBody>
      </p:sp>
      <p:sp>
        <p:nvSpPr>
          <p:cNvPr id="1028" name="Rectangle 4"/>
          <p:cNvSpPr>
            <a:spLocks noGrp="1" noChangeArrowheads="1"/>
          </p:cNvSpPr>
          <p:nvPr>
            <p:ph type="body" idx="1"/>
          </p:nvPr>
        </p:nvSpPr>
        <p:spPr bwMode="auto">
          <a:xfrm>
            <a:off x="649817" y="16970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647700" y="274638"/>
            <a:ext cx="93895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3615267" cy="260350"/>
          </a:xfrm>
          <a:prstGeom prst="rect">
            <a:avLst/>
          </a:prstGeom>
          <a:noFill/>
          <a:ln w="9525">
            <a:noFill/>
            <a:miter lim="800000"/>
            <a:headEnd/>
            <a:tailEnd/>
          </a:ln>
          <a:effectLst/>
        </p:spPr>
        <p:txBody>
          <a:bodyPr/>
          <a:lstStyle/>
          <a:p>
            <a:pPr fontAlgn="base">
              <a:spcBef>
                <a:spcPct val="0"/>
              </a:spcBef>
              <a:spcAft>
                <a:spcPct val="0"/>
              </a:spcAft>
              <a:defRPr/>
            </a:pPr>
            <a:r>
              <a:rPr lang="en-GB" sz="800" dirty="0">
                <a:solidFill>
                  <a:srgbClr val="000000"/>
                </a:solidFill>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8331200" y="6623050"/>
            <a:ext cx="38608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pPr fontAlgn="base">
              <a:spcBef>
                <a:spcPct val="0"/>
              </a:spcBef>
              <a:spcAft>
                <a:spcPct val="0"/>
              </a:spcAft>
            </a:pPr>
            <a:r>
              <a:rPr lang="en-US" altLang="en-US" smtClean="0">
                <a:solidFill>
                  <a:srgbClr val="000000"/>
                </a:solidFill>
              </a:rPr>
              <a:t>Slide ‹#› of 9</a:t>
            </a:r>
            <a:endParaRPr lang="en-US" altLang="en-US">
              <a:solidFill>
                <a:srgbClr val="000000"/>
              </a:solidFill>
            </a:endParaRPr>
          </a:p>
        </p:txBody>
      </p:sp>
      <p:sp>
        <p:nvSpPr>
          <p:cNvPr id="86025" name="Rectangle 9"/>
          <p:cNvSpPr>
            <a:spLocks noChangeArrowheads="1"/>
          </p:cNvSpPr>
          <p:nvPr/>
        </p:nvSpPr>
        <p:spPr bwMode="auto">
          <a:xfrm>
            <a:off x="4233333" y="6597650"/>
            <a:ext cx="3615267" cy="260350"/>
          </a:xfrm>
          <a:prstGeom prst="rect">
            <a:avLst/>
          </a:prstGeom>
          <a:noFill/>
          <a:ln w="9525">
            <a:noFill/>
            <a:miter lim="800000"/>
            <a:headEnd/>
            <a:tailEnd/>
          </a:ln>
          <a:effectLst/>
        </p:spPr>
        <p:txBody>
          <a:bodyPr/>
          <a:lstStyle/>
          <a:p>
            <a:pPr algn="ctr" fontAlgn="base">
              <a:spcBef>
                <a:spcPct val="0"/>
              </a:spcBef>
              <a:spcAft>
                <a:spcPct val="0"/>
              </a:spcAft>
              <a:defRPr/>
            </a:pPr>
            <a:r>
              <a:rPr lang="en-GB" sz="800" dirty="0">
                <a:solidFill>
                  <a:srgbClr val="000000"/>
                </a:solidFill>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172701" y="1"/>
            <a:ext cx="20193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734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Grp="1" noChangeArrowheads="1"/>
          </p:cNvSpPr>
          <p:nvPr>
            <p:ph type="ctrTitle"/>
          </p:nvPr>
        </p:nvSpPr>
        <p:spPr bwMode="auto">
          <a:xfrm>
            <a:off x="3374265" y="3661748"/>
            <a:ext cx="7945111"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dirty="0" smtClean="0"/>
              <a:t>COMMUNICATION AT WORKPLACE 2</a:t>
            </a:r>
            <a:br>
              <a:rPr lang="en-US" sz="2800" dirty="0" smtClean="0"/>
            </a:br>
            <a:r>
              <a:rPr lang="en-US" sz="2800" dirty="0" smtClean="0"/>
              <a:t>-  Interpersonal communication</a:t>
            </a:r>
            <a:br>
              <a:rPr lang="en-US" sz="2800" dirty="0" smtClean="0"/>
            </a:br>
            <a:r>
              <a:rPr lang="en-US" sz="2800" dirty="0" smtClean="0"/>
              <a:t>- Barriers to communication</a:t>
            </a:r>
            <a:endParaRPr lang="en-US" sz="2800" dirty="0"/>
          </a:p>
        </p:txBody>
      </p:sp>
      <p:sp>
        <p:nvSpPr>
          <p:cNvPr id="2" name="Rectangle 1"/>
          <p:cNvSpPr/>
          <p:nvPr/>
        </p:nvSpPr>
        <p:spPr>
          <a:xfrm>
            <a:off x="3572315" y="2049768"/>
            <a:ext cx="7837789" cy="954107"/>
          </a:xfrm>
          <a:prstGeom prst="rect">
            <a:avLst/>
          </a:prstGeom>
        </p:spPr>
        <p:txBody>
          <a:bodyPr wrap="square">
            <a:spAutoFit/>
          </a:bodyPr>
          <a:lstStyle/>
          <a:p>
            <a:pPr algn="ctr"/>
            <a:r>
              <a:rPr lang="en-US" altLang="en-US" sz="2800" dirty="0" smtClean="0"/>
              <a:t>WORKPLACE   </a:t>
            </a:r>
            <a:r>
              <a:rPr lang="en-US" altLang="en-US" sz="2800" dirty="0"/>
              <a:t>PROFESSIONAL COMMUNICATION SKILLS</a:t>
            </a:r>
            <a:endParaRPr lang="en-US" sz="2800" dirty="0"/>
          </a:p>
        </p:txBody>
      </p:sp>
    </p:spTree>
    <p:extLst>
      <p:ext uri="{BB962C8B-B14F-4D97-AF65-F5344CB8AC3E}">
        <p14:creationId xmlns:p14="http://schemas.microsoft.com/office/powerpoint/2010/main" val="943235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627016"/>
            <a:ext cx="9389533" cy="1070021"/>
          </a:xfrm>
        </p:spPr>
        <p:txBody>
          <a:bodyPr/>
          <a:lstStyle/>
          <a:p>
            <a:r>
              <a:rPr lang="en-US" dirty="0" smtClean="0"/>
              <a:t>Uses of </a:t>
            </a:r>
            <a:r>
              <a:rPr lang="en-US" dirty="0"/>
              <a:t>Interpersonal Communication</a:t>
            </a:r>
            <a:br>
              <a:rPr lang="en-US" dirty="0"/>
            </a:br>
            <a:r>
              <a:rPr lang="en-US" dirty="0"/>
              <a:t/>
            </a:r>
            <a:br>
              <a:rPr lang="en-US" dirty="0"/>
            </a:br>
            <a:endParaRPr lang="en-US" dirty="0"/>
          </a:p>
        </p:txBody>
      </p:sp>
      <p:sp>
        <p:nvSpPr>
          <p:cNvPr id="3" name="Content Placeholder 2"/>
          <p:cNvSpPr>
            <a:spLocks noGrp="1"/>
          </p:cNvSpPr>
          <p:nvPr>
            <p:ph idx="1"/>
          </p:nvPr>
        </p:nvSpPr>
        <p:spPr>
          <a:xfrm>
            <a:off x="443755" y="1384663"/>
            <a:ext cx="10972800" cy="4580759"/>
          </a:xfrm>
        </p:spPr>
        <p:txBody>
          <a:bodyPr/>
          <a:lstStyle/>
          <a:p>
            <a:pPr marL="0" indent="0">
              <a:buNone/>
            </a:pPr>
            <a:r>
              <a:rPr lang="en-US" sz="2400" dirty="0" smtClean="0"/>
              <a:t>1. </a:t>
            </a:r>
            <a:r>
              <a:rPr lang="en-AU" sz="2400" b="1" dirty="0" smtClean="0"/>
              <a:t>Building </a:t>
            </a:r>
            <a:r>
              <a:rPr lang="en-AU" sz="2400" b="1" dirty="0"/>
              <a:t>and maintaining </a:t>
            </a:r>
            <a:r>
              <a:rPr lang="en-AU" sz="2400" b="1" dirty="0" smtClean="0"/>
              <a:t>relationships</a:t>
            </a:r>
          </a:p>
          <a:p>
            <a:pPr marL="0" indent="0">
              <a:buNone/>
            </a:pPr>
            <a:r>
              <a:rPr lang="en-US" sz="2400" b="1" dirty="0" smtClean="0"/>
              <a:t>2. </a:t>
            </a:r>
            <a:r>
              <a:rPr lang="en-AU" sz="2400" b="1" dirty="0"/>
              <a:t>Resolving </a:t>
            </a:r>
            <a:r>
              <a:rPr lang="en-AU" sz="2400" b="1" dirty="0" smtClean="0"/>
              <a:t>conflicts</a:t>
            </a:r>
          </a:p>
          <a:p>
            <a:pPr marL="0" indent="0">
              <a:buNone/>
            </a:pPr>
            <a:r>
              <a:rPr lang="en-US" sz="2400" b="1" dirty="0" smtClean="0"/>
              <a:t>3. </a:t>
            </a:r>
            <a:r>
              <a:rPr lang="en-AU" sz="2400" b="1" dirty="0"/>
              <a:t>Building trust and </a:t>
            </a:r>
            <a:r>
              <a:rPr lang="en-AU" sz="2400" b="1" dirty="0" smtClean="0"/>
              <a:t>rapport</a:t>
            </a:r>
          </a:p>
          <a:p>
            <a:pPr marL="0" indent="0">
              <a:buNone/>
            </a:pPr>
            <a:r>
              <a:rPr lang="en-US" sz="2400" b="1" dirty="0" smtClean="0"/>
              <a:t>4. </a:t>
            </a:r>
            <a:r>
              <a:rPr lang="en-AU" sz="2400" b="1" dirty="0" smtClean="0"/>
              <a:t>Expressing </a:t>
            </a:r>
            <a:r>
              <a:rPr lang="en-AU" sz="2400" b="1" dirty="0"/>
              <a:t>emotions and </a:t>
            </a:r>
            <a:r>
              <a:rPr lang="en-AU" sz="2400" b="1" dirty="0" smtClean="0"/>
              <a:t>feelings</a:t>
            </a:r>
          </a:p>
          <a:p>
            <a:pPr marL="0" indent="0">
              <a:buNone/>
            </a:pPr>
            <a:r>
              <a:rPr lang="en-US" sz="2400" b="1" dirty="0" smtClean="0"/>
              <a:t>5. </a:t>
            </a:r>
            <a:r>
              <a:rPr lang="en-AU" sz="2400" b="1" dirty="0"/>
              <a:t>Sharing information and </a:t>
            </a:r>
            <a:r>
              <a:rPr lang="en-AU" sz="2400" b="1" dirty="0" smtClean="0"/>
              <a:t>ideas</a:t>
            </a:r>
          </a:p>
          <a:p>
            <a:pPr marL="0" indent="0">
              <a:buNone/>
            </a:pPr>
            <a:r>
              <a:rPr lang="en-US" sz="2400" b="1" dirty="0" smtClean="0"/>
              <a:t>6. </a:t>
            </a:r>
            <a:r>
              <a:rPr lang="en-AU" sz="2400" b="1" dirty="0"/>
              <a:t>Negotiating and </a:t>
            </a:r>
            <a:r>
              <a:rPr lang="en-AU" sz="2400" b="1" dirty="0" smtClean="0"/>
              <a:t>collaborating</a:t>
            </a:r>
          </a:p>
          <a:p>
            <a:pPr marL="0" indent="0">
              <a:buNone/>
            </a:pPr>
            <a:r>
              <a:rPr lang="en-US" sz="2400" b="1" dirty="0" smtClean="0"/>
              <a:t>7. </a:t>
            </a:r>
            <a:r>
              <a:rPr lang="en-AU" sz="2400" b="1" dirty="0"/>
              <a:t>Providing support and </a:t>
            </a:r>
            <a:r>
              <a:rPr lang="en-AU" sz="2400" b="1" dirty="0" smtClean="0"/>
              <a:t>empathy</a:t>
            </a:r>
          </a:p>
          <a:p>
            <a:pPr marL="0" indent="0">
              <a:buNone/>
            </a:pPr>
            <a:r>
              <a:rPr lang="en-US" sz="2400" b="1" dirty="0" smtClean="0"/>
              <a:t>8. </a:t>
            </a:r>
            <a:r>
              <a:rPr lang="en-AU" sz="2400" b="1" dirty="0" smtClean="0"/>
              <a:t>Influence </a:t>
            </a:r>
            <a:r>
              <a:rPr lang="en-AU" sz="2400" b="1" dirty="0"/>
              <a:t>and persuasion</a:t>
            </a:r>
            <a:endParaRPr lang="en-US" sz="2400" dirty="0"/>
          </a:p>
          <a:p>
            <a:pPr marL="0" indent="0">
              <a:buNone/>
            </a:pPr>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10</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30001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Barriers to communication</a:t>
            </a:r>
          </a:p>
        </p:txBody>
      </p:sp>
      <p:sp>
        <p:nvSpPr>
          <p:cNvPr id="3" name="Subtitle 2"/>
          <p:cNvSpPr>
            <a:spLocks noGrp="1"/>
          </p:cNvSpPr>
          <p:nvPr>
            <p:ph type="subTitle" idx="1"/>
          </p:nvPr>
        </p:nvSpPr>
        <p:spPr/>
        <p:txBody>
          <a:bodyPr/>
          <a:lstStyle/>
          <a:p>
            <a:r>
              <a:rPr lang="en-US" dirty="0"/>
              <a:t>Barriers to communication</a:t>
            </a:r>
          </a:p>
        </p:txBody>
      </p:sp>
    </p:spTree>
    <p:extLst>
      <p:ext uri="{BB962C8B-B14F-4D97-AF65-F5344CB8AC3E}">
        <p14:creationId xmlns:p14="http://schemas.microsoft.com/office/powerpoint/2010/main" val="1613843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12</a:t>
            </a:fld>
            <a:r>
              <a:rPr lang="en-GB" smtClean="0">
                <a:solidFill>
                  <a:srgbClr val="000000"/>
                </a:solidFill>
              </a:rPr>
              <a:t>› of 13</a:t>
            </a:r>
            <a:endParaRPr lang="en-GB" dirty="0">
              <a:solidFill>
                <a:srgbClr val="000000"/>
              </a:solidFill>
            </a:endParaRPr>
          </a:p>
        </p:txBody>
      </p:sp>
      <p:sp>
        <p:nvSpPr>
          <p:cNvPr id="7" name="AutoShape 2" descr="Hasil carian imej untuk communication"/>
          <p:cNvSpPr>
            <a:spLocks noGrp="1" noChangeAspect="1" noChangeArrowheads="1"/>
          </p:cNvSpPr>
          <p:nvPr>
            <p:ph type="title"/>
          </p:nvPr>
        </p:nvSpPr>
        <p:spPr bwMode="auto">
          <a:xfrm>
            <a:off x="647699" y="412371"/>
            <a:ext cx="9389533" cy="23438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 Barriers To Communication</a:t>
            </a:r>
            <a:br>
              <a:rPr lang="en-US" dirty="0" smtClean="0"/>
            </a:br>
            <a:r>
              <a:rPr lang="en-AU" sz="2400" dirty="0"/>
              <a:t>Barriers to communication are obstacles that hinder the effective exchange of ideas, messages, or information between individuals or groups. These barriers can occur at any stage of the communication process and can lead to misunderstandings, confusion, or even conflict. </a:t>
            </a:r>
            <a:endParaRPr lang="en-US" sz="2400" dirty="0"/>
          </a:p>
        </p:txBody>
      </p:sp>
      <p:pic>
        <p:nvPicPr>
          <p:cNvPr id="13" name="Content Placeholder 12"/>
          <p:cNvPicPr>
            <a:picLocks noGrp="1" noChangeAspect="1"/>
          </p:cNvPicPr>
          <p:nvPr>
            <p:ph idx="1"/>
          </p:nvPr>
        </p:nvPicPr>
        <p:blipFill>
          <a:blip r:embed="rId2"/>
          <a:stretch>
            <a:fillRect/>
          </a:stretch>
        </p:blipFill>
        <p:spPr>
          <a:xfrm>
            <a:off x="1802674" y="3017520"/>
            <a:ext cx="7845510" cy="2758728"/>
          </a:xfrm>
          <a:prstGeom prst="rect">
            <a:avLst/>
          </a:prstGeom>
        </p:spPr>
      </p:pic>
    </p:spTree>
    <p:extLst>
      <p:ext uri="{BB962C8B-B14F-4D97-AF65-F5344CB8AC3E}">
        <p14:creationId xmlns:p14="http://schemas.microsoft.com/office/powerpoint/2010/main" val="3444536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0" y="554038"/>
            <a:ext cx="10294810" cy="1143000"/>
          </a:xfrm>
        </p:spPr>
        <p:txBody>
          <a:bodyPr/>
          <a:lstStyle/>
          <a:p>
            <a:r>
              <a:rPr lang="en-US" dirty="0" smtClean="0"/>
              <a:t>Categorization </a:t>
            </a:r>
            <a:r>
              <a:rPr lang="en-US" dirty="0"/>
              <a:t>of Barriers to Communication</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13</a:t>
            </a:fld>
            <a:r>
              <a:rPr lang="en-GB" smtClean="0">
                <a:solidFill>
                  <a:srgbClr val="000000"/>
                </a:solidFill>
              </a:rPr>
              <a:t>› of 13</a:t>
            </a:r>
            <a:endParaRPr lang="en-GB" dirty="0">
              <a:solidFill>
                <a:srgbClr val="000000"/>
              </a:solidFill>
            </a:endParaRPr>
          </a:p>
        </p:txBody>
      </p:sp>
      <p:sp>
        <p:nvSpPr>
          <p:cNvPr id="6" name="Content Placeholder 5"/>
          <p:cNvSpPr>
            <a:spLocks noGrp="1"/>
          </p:cNvSpPr>
          <p:nvPr>
            <p:ph idx="1"/>
          </p:nvPr>
        </p:nvSpPr>
        <p:spPr>
          <a:xfrm>
            <a:off x="199057" y="1161201"/>
            <a:ext cx="10972800" cy="4525962"/>
          </a:xfrm>
        </p:spPr>
        <p:txBody>
          <a:bodyPr/>
          <a:lstStyle/>
          <a:p>
            <a:pPr marL="0" indent="0" algn="just">
              <a:buNone/>
            </a:pPr>
            <a:r>
              <a:rPr lang="en-AU" sz="2800" b="1" dirty="0" smtClean="0"/>
              <a:t>1</a:t>
            </a:r>
            <a:r>
              <a:rPr lang="en-AU" sz="2800" b="1" dirty="0"/>
              <a:t>. Physical Barriers</a:t>
            </a:r>
            <a:endParaRPr lang="en-AU" sz="2800" dirty="0"/>
          </a:p>
          <a:p>
            <a:pPr lvl="0" algn="just"/>
            <a:r>
              <a:rPr lang="en-AU" sz="2800" b="1" dirty="0"/>
              <a:t>Environmental Factors:</a:t>
            </a:r>
            <a:r>
              <a:rPr lang="en-AU" sz="2800" dirty="0"/>
              <a:t> Noise, poor lighting, or physical distance can make it difficult to hear or see the communicator, disrupting the transmission of the message.</a:t>
            </a:r>
          </a:p>
          <a:p>
            <a:pPr lvl="0" algn="just"/>
            <a:r>
              <a:rPr lang="en-AU" sz="2800" b="1" dirty="0"/>
              <a:t>Technical Issues:</a:t>
            </a:r>
            <a:r>
              <a:rPr lang="en-AU" sz="2800" dirty="0"/>
              <a:t> Problems with communication tools or technology, such as poor phone signals or malfunctioning video conferencing equipment, can also create barriers.</a:t>
            </a:r>
          </a:p>
          <a:p>
            <a:pPr marL="0" indent="0" algn="just">
              <a:buNone/>
            </a:pPr>
            <a:r>
              <a:rPr lang="en-US" dirty="0"/>
              <a:t/>
            </a:r>
            <a:br>
              <a:rPr lang="en-US" dirty="0"/>
            </a:br>
            <a:endParaRPr lang="en-US" dirty="0"/>
          </a:p>
        </p:txBody>
      </p:sp>
    </p:spTree>
    <p:extLst>
      <p:ext uri="{BB962C8B-B14F-4D97-AF65-F5344CB8AC3E}">
        <p14:creationId xmlns:p14="http://schemas.microsoft.com/office/powerpoint/2010/main" val="127725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a:xfrm>
            <a:off x="521028" y="1297793"/>
            <a:ext cx="10972800" cy="4525962"/>
          </a:xfrm>
        </p:spPr>
        <p:txBody>
          <a:bodyPr/>
          <a:lstStyle/>
          <a:p>
            <a:pPr marL="0" indent="0">
              <a:buNone/>
            </a:pPr>
            <a:r>
              <a:rPr lang="en-AU" sz="2800" b="1" dirty="0" smtClean="0"/>
              <a:t>2</a:t>
            </a:r>
            <a:r>
              <a:rPr lang="en-AU" sz="2800" b="1" dirty="0"/>
              <a:t>. Language Barriers</a:t>
            </a:r>
            <a:endParaRPr lang="en-AU" sz="2800" dirty="0"/>
          </a:p>
          <a:p>
            <a:pPr lvl="0" algn="just"/>
            <a:r>
              <a:rPr lang="en-AU" sz="2800" b="1" dirty="0"/>
              <a:t>Different Languages:</a:t>
            </a:r>
            <a:r>
              <a:rPr lang="en-AU" sz="2800" dirty="0"/>
              <a:t> When the sender and receiver speak different languages, communication can become difficult or impossible without translation.</a:t>
            </a:r>
          </a:p>
          <a:p>
            <a:pPr lvl="0" algn="just"/>
            <a:r>
              <a:rPr lang="en-AU" sz="2800" b="1" dirty="0"/>
              <a:t>Jargon and Technical Language:</a:t>
            </a:r>
            <a:r>
              <a:rPr lang="en-AU" sz="2800" dirty="0"/>
              <a:t> Using specialized language, acronyms, or industry-specific terms that the audience does not understand can lead to confusion.</a:t>
            </a:r>
          </a:p>
          <a:p>
            <a:pPr lvl="0" algn="just"/>
            <a:r>
              <a:rPr lang="en-AU" sz="2800" b="1" dirty="0"/>
              <a:t>Accent and Dialect:</a:t>
            </a:r>
            <a:r>
              <a:rPr lang="en-AU" sz="2800" dirty="0"/>
              <a:t> Heavy accents or dialects that are unfamiliar to the listener can make it difficult to understand the message.</a:t>
            </a:r>
          </a:p>
          <a:p>
            <a:pPr marL="0" indent="0" algn="just">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14</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5220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a:xfrm>
            <a:off x="649817" y="1417638"/>
            <a:ext cx="10972800" cy="4805362"/>
          </a:xfrm>
        </p:spPr>
        <p:txBody>
          <a:bodyPr/>
          <a:lstStyle/>
          <a:p>
            <a:pPr marL="0" indent="0">
              <a:buNone/>
            </a:pPr>
            <a:r>
              <a:rPr lang="en-AU" sz="2800" b="1" dirty="0"/>
              <a:t>3. Psychological Barriers</a:t>
            </a:r>
            <a:endParaRPr lang="en-AU" sz="2800" dirty="0"/>
          </a:p>
          <a:p>
            <a:pPr lvl="0" algn="just"/>
            <a:r>
              <a:rPr lang="en-AU" sz="2800" b="1" dirty="0"/>
              <a:t>Emotions:</a:t>
            </a:r>
            <a:r>
              <a:rPr lang="en-AU" sz="2800" dirty="0"/>
              <a:t> Strong emotions like anger, fear, or stress can cloud judgment and affect how a message is sent, received, or interpreted.</a:t>
            </a:r>
          </a:p>
          <a:p>
            <a:pPr lvl="0" algn="just"/>
            <a:r>
              <a:rPr lang="en-AU" sz="2800" b="1" dirty="0"/>
              <a:t>Perception and Attitudes:</a:t>
            </a:r>
            <a:r>
              <a:rPr lang="en-AU" sz="2800" dirty="0"/>
              <a:t> Preconceived notions, stereotypes, or biases can lead to misunderstandings or cause the receiver to misinterpret the message.</a:t>
            </a:r>
          </a:p>
          <a:p>
            <a:pPr lvl="0" algn="just"/>
            <a:r>
              <a:rPr lang="en-AU" sz="2800" b="1" dirty="0"/>
              <a:t>Lack of Attention or Interest:</a:t>
            </a:r>
            <a:r>
              <a:rPr lang="en-AU" sz="2800" dirty="0"/>
              <a:t> If the receiver is distracted or uninterested, they may not fully engage with the message, leading to poor communication</a:t>
            </a:r>
            <a:r>
              <a:rPr lang="en-AU" dirty="0"/>
              <a:t>.</a:t>
            </a:r>
          </a:p>
          <a:p>
            <a:pPr marL="0" indent="0">
              <a:spcBef>
                <a:spcPts val="0"/>
              </a:spcBef>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15</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90912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a:xfrm>
            <a:off x="443755" y="1220519"/>
            <a:ext cx="10972800" cy="4525962"/>
          </a:xfrm>
        </p:spPr>
        <p:txBody>
          <a:bodyPr/>
          <a:lstStyle/>
          <a:p>
            <a:pPr marL="0" indent="0" algn="just">
              <a:buNone/>
            </a:pPr>
            <a:r>
              <a:rPr lang="en-AU" sz="2800" b="1" dirty="0"/>
              <a:t>4. Cultural Barriers</a:t>
            </a:r>
            <a:endParaRPr lang="en-AU" sz="2800" dirty="0"/>
          </a:p>
          <a:p>
            <a:pPr lvl="0" algn="just"/>
            <a:r>
              <a:rPr lang="en-AU" sz="2800" b="1" dirty="0"/>
              <a:t>Cultural Differences:</a:t>
            </a:r>
            <a:r>
              <a:rPr lang="en-AU" sz="2800" dirty="0"/>
              <a:t> Different cultural backgrounds can lead to varying interpretations of words, gestures, or symbols. What is considered polite or appropriate in one culture may be seen as rude or confusing in another.</a:t>
            </a:r>
          </a:p>
          <a:p>
            <a:pPr lvl="0" algn="just"/>
            <a:r>
              <a:rPr lang="en-AU" sz="2800" b="1" dirty="0"/>
              <a:t>Ethnocentrism:</a:t>
            </a:r>
            <a:r>
              <a:rPr lang="en-AU" sz="2800" dirty="0"/>
              <a:t> The belief that one’s own culture is superior can lead to misjudging or misinterpreting the messages from people of other cultures.</a:t>
            </a:r>
          </a:p>
          <a:p>
            <a:pPr marL="0" indent="0">
              <a:buNone/>
            </a:pPr>
            <a:r>
              <a:rPr lang="en-US" sz="2800" dirty="0"/>
              <a:t/>
            </a:r>
            <a:br>
              <a:rPr lang="en-US" sz="2800" dirty="0"/>
            </a:br>
            <a:r>
              <a:rPr lang="en-US" sz="2800" dirty="0"/>
              <a:t/>
            </a:r>
            <a:br>
              <a:rPr lang="en-US" sz="2800"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16</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31638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a:xfrm>
            <a:off x="649817" y="1417638"/>
            <a:ext cx="10972800" cy="4805362"/>
          </a:xfrm>
        </p:spPr>
        <p:txBody>
          <a:bodyPr/>
          <a:lstStyle/>
          <a:p>
            <a:pPr marL="0" indent="0" algn="just">
              <a:buNone/>
            </a:pPr>
            <a:r>
              <a:rPr lang="en-AU" sz="2400" b="1" dirty="0"/>
              <a:t>5. Organizational Barriers</a:t>
            </a:r>
            <a:endParaRPr lang="en-AU" sz="2400" dirty="0"/>
          </a:p>
          <a:p>
            <a:pPr algn="just"/>
            <a:r>
              <a:rPr lang="en-AU" sz="2400" b="1" dirty="0" smtClean="0"/>
              <a:t>Hierarchical </a:t>
            </a:r>
            <a:r>
              <a:rPr lang="en-AU" sz="2400" b="1" dirty="0"/>
              <a:t>Structures:</a:t>
            </a:r>
            <a:r>
              <a:rPr lang="en-AU" sz="2400" dirty="0"/>
              <a:t> In organizations with strict hierarchies, communication may be impeded by rigid reporting lines, with messages getting lost, delayed, or distorted as they pass through multiple layers.</a:t>
            </a:r>
          </a:p>
          <a:p>
            <a:pPr lvl="0" algn="just"/>
            <a:r>
              <a:rPr lang="en-AU" sz="2400" b="1" dirty="0" smtClean="0"/>
              <a:t>Information </a:t>
            </a:r>
            <a:r>
              <a:rPr lang="en-AU" sz="2400" b="1" dirty="0"/>
              <a:t>Overload:</a:t>
            </a:r>
            <a:r>
              <a:rPr lang="en-AU" sz="2400" dirty="0"/>
              <a:t> When too much information is communicated at once, it can overwhelm the receiver, leading to important details being missed or misunderstood.</a:t>
            </a:r>
          </a:p>
          <a:p>
            <a:pPr lvl="0" algn="just"/>
            <a:r>
              <a:rPr lang="en-AU" sz="2400" b="1" dirty="0"/>
              <a:t>Poor Communication Channels:</a:t>
            </a:r>
            <a:r>
              <a:rPr lang="en-AU" sz="2400" dirty="0"/>
              <a:t> Inefficient or inappropriate communication channels can hinder the flow of information, leading to delays or breakdowns in communication.</a:t>
            </a:r>
          </a:p>
          <a:p>
            <a:pPr marL="0" indent="0" algn="just">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17</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26075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lgn="just">
              <a:buNone/>
            </a:pPr>
            <a:r>
              <a:rPr lang="en-AU" sz="2800" b="1" dirty="0"/>
              <a:t>6. Interpersonal Barriers</a:t>
            </a:r>
            <a:endParaRPr lang="en-AU" sz="2800" dirty="0"/>
          </a:p>
          <a:p>
            <a:pPr lvl="0" algn="just"/>
            <a:r>
              <a:rPr lang="en-AU" sz="2800" b="1" dirty="0"/>
              <a:t>Lack of Trust:</a:t>
            </a:r>
            <a:r>
              <a:rPr lang="en-AU" sz="2800" dirty="0"/>
              <a:t> If there is a lack of trust between the sender and receiver, the communication may be strained or dismissed altogether.</a:t>
            </a:r>
          </a:p>
          <a:p>
            <a:pPr lvl="0" algn="just"/>
            <a:r>
              <a:rPr lang="en-AU" sz="2800" b="1" dirty="0"/>
              <a:t>Poor Listening Skills:</a:t>
            </a:r>
            <a:r>
              <a:rPr lang="en-AU" sz="2800" dirty="0"/>
              <a:t> Failure to actively listen can result in missing critical information or misinterpreting the message.</a:t>
            </a:r>
          </a:p>
          <a:p>
            <a:pPr lvl="0" algn="just"/>
            <a:r>
              <a:rPr lang="en-AU" sz="2800" b="1" dirty="0"/>
              <a:t>Power Dynamics:</a:t>
            </a:r>
            <a:r>
              <a:rPr lang="en-AU" sz="2800" dirty="0"/>
              <a:t> Differences in power or authority can create barriers, with one party dominating the conversation or the other feeling intimidated to express their views.</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18</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52771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lgn="just">
              <a:buNone/>
            </a:pPr>
            <a:r>
              <a:rPr lang="en-AU" sz="2800" b="1" dirty="0"/>
              <a:t>7. Semantic Barriers</a:t>
            </a:r>
            <a:endParaRPr lang="en-AU" sz="2800" dirty="0"/>
          </a:p>
          <a:p>
            <a:pPr lvl="0" algn="just"/>
            <a:r>
              <a:rPr lang="en-AU" sz="2800" b="1" dirty="0"/>
              <a:t>Misunderstanding of Words:</a:t>
            </a:r>
            <a:r>
              <a:rPr lang="en-AU" sz="2800" dirty="0"/>
              <a:t> Words can have multiple meanings, and without context, the receiver might interpret the message differently than intended.</a:t>
            </a:r>
          </a:p>
          <a:p>
            <a:pPr lvl="0" algn="just"/>
            <a:r>
              <a:rPr lang="en-AU" sz="2800" b="1" dirty="0"/>
              <a:t>Ambiguity:</a:t>
            </a:r>
            <a:r>
              <a:rPr lang="en-AU" sz="2800" dirty="0"/>
              <a:t> Vague or ambiguous language can leave the message open to various interpretations, leading to confusion.</a:t>
            </a:r>
          </a:p>
          <a:p>
            <a:pPr lvl="0" algn="just"/>
            <a:r>
              <a:rPr lang="en-AU" sz="2800" b="1" dirty="0"/>
              <a:t>Overcomplicated Language:</a:t>
            </a:r>
            <a:r>
              <a:rPr lang="en-AU" sz="2800" dirty="0"/>
              <a:t> Using overly complex or technical language can obscure the meaning and make the message difficult to understand.</a:t>
            </a:r>
          </a:p>
          <a:p>
            <a:pPr marL="0" indent="0" algn="just">
              <a:buNone/>
            </a:pPr>
            <a:endParaRPr lang="en-US" sz="28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19</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228097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Interpersonal communication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25623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lgn="just">
              <a:buNone/>
            </a:pPr>
            <a:r>
              <a:rPr lang="en-AU" sz="2800" b="1" dirty="0"/>
              <a:t>8. Technological Barriers</a:t>
            </a:r>
            <a:endParaRPr lang="en-AU" sz="2800" dirty="0"/>
          </a:p>
          <a:p>
            <a:pPr lvl="0" algn="just"/>
            <a:r>
              <a:rPr lang="en-AU" sz="2800" b="1" dirty="0"/>
              <a:t>Digital Divide:</a:t>
            </a:r>
            <a:r>
              <a:rPr lang="en-AU" sz="2800" dirty="0"/>
              <a:t> Not everyone has equal access to technology, which can create communication gaps, especially in digital or online communication.</a:t>
            </a:r>
          </a:p>
          <a:p>
            <a:pPr lvl="0" algn="just"/>
            <a:r>
              <a:rPr lang="en-AU" sz="2800" b="1" dirty="0"/>
              <a:t>Compatibility Issues:</a:t>
            </a:r>
            <a:r>
              <a:rPr lang="en-AU" sz="2800" dirty="0"/>
              <a:t> Differences in technology platforms, software, or devices can hinder the effective exchange of information</a:t>
            </a:r>
            <a:r>
              <a:rPr lang="en-AU" dirty="0"/>
              <a:t>.</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20</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3907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p>
        </p:txBody>
      </p:sp>
      <p:sp>
        <p:nvSpPr>
          <p:cNvPr id="3" name="Content Placeholder 2"/>
          <p:cNvSpPr>
            <a:spLocks noGrp="1"/>
          </p:cNvSpPr>
          <p:nvPr>
            <p:ph idx="1"/>
          </p:nvPr>
        </p:nvSpPr>
        <p:spPr/>
        <p:txBody>
          <a:bodyPr/>
          <a:lstStyle/>
          <a:p>
            <a:pPr marL="0" indent="0" algn="just">
              <a:buNone/>
            </a:pPr>
            <a:r>
              <a:rPr lang="en-AU" b="1" dirty="0"/>
              <a:t>9</a:t>
            </a:r>
            <a:r>
              <a:rPr lang="en-AU" sz="2800" b="1" dirty="0"/>
              <a:t>. Physiological Barriers</a:t>
            </a:r>
            <a:endParaRPr lang="en-AU" sz="2800" dirty="0"/>
          </a:p>
          <a:p>
            <a:pPr lvl="0" algn="just"/>
            <a:r>
              <a:rPr lang="en-AU" sz="2800" b="1" dirty="0"/>
              <a:t>Hearing or Vision Impairment:</a:t>
            </a:r>
            <a:r>
              <a:rPr lang="en-AU" sz="2800" dirty="0"/>
              <a:t> Physical disabilities, such as hearing loss or poor eyesight, can make communication challenging without appropriate accommodations.</a:t>
            </a:r>
          </a:p>
          <a:p>
            <a:pPr lvl="0" algn="just"/>
            <a:r>
              <a:rPr lang="en-AU" sz="2800" b="1" dirty="0" smtClean="0"/>
              <a:t>Health Issues:</a:t>
            </a:r>
            <a:r>
              <a:rPr lang="en-AU" sz="2800" dirty="0" smtClean="0"/>
              <a:t> Conditions like fatigue, illness, or stress can affect an individual's ability to communicate effectively.</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21</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380314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Barriers to Communication</a:t>
            </a:r>
            <a:endParaRPr lang="en-AU" dirty="0"/>
          </a:p>
        </p:txBody>
      </p:sp>
      <p:sp>
        <p:nvSpPr>
          <p:cNvPr id="3" name="Content Placeholder 2"/>
          <p:cNvSpPr>
            <a:spLocks noGrp="1"/>
          </p:cNvSpPr>
          <p:nvPr>
            <p:ph idx="1"/>
          </p:nvPr>
        </p:nvSpPr>
        <p:spPr/>
        <p:txBody>
          <a:bodyPr/>
          <a:lstStyle/>
          <a:p>
            <a:pPr marL="0" indent="0" algn="just">
              <a:buNone/>
            </a:pPr>
            <a:r>
              <a:rPr lang="en-AU" sz="2800" b="1" dirty="0"/>
              <a:t>10. Attitudinal Barriers</a:t>
            </a:r>
            <a:endParaRPr lang="en-AU" sz="2800" dirty="0"/>
          </a:p>
          <a:p>
            <a:pPr lvl="0" algn="just"/>
            <a:r>
              <a:rPr lang="en-AU" sz="2800" b="1" dirty="0"/>
              <a:t>Negative Attitude:</a:t>
            </a:r>
            <a:r>
              <a:rPr lang="en-AU" sz="2800" dirty="0"/>
              <a:t> A negative attitude towards the sender, receiver, or message itself can prevent effective communication. For example, if the receiver is </a:t>
            </a:r>
            <a:r>
              <a:rPr lang="en-AU" sz="2800" dirty="0" smtClean="0"/>
              <a:t>sceptical </a:t>
            </a:r>
            <a:r>
              <a:rPr lang="en-AU" sz="2800" dirty="0"/>
              <a:t>or dismissive, they may not fully engage with the message.</a:t>
            </a:r>
          </a:p>
          <a:p>
            <a:pPr lvl="0" algn="just"/>
            <a:r>
              <a:rPr lang="en-AU" sz="2800" b="1" dirty="0"/>
              <a:t>Resistance to Change:</a:t>
            </a:r>
            <a:r>
              <a:rPr lang="en-AU" sz="2800" dirty="0"/>
              <a:t> If the message involves change, the receiver's reluctance or resistance can be a significant barrier.</a:t>
            </a:r>
          </a:p>
          <a:p>
            <a:pPr marL="0" indent="0">
              <a:buNone/>
            </a:pPr>
            <a:endParaRPr lang="en-AU"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22</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517856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400" dirty="0" smtClean="0"/>
          </a:p>
          <a:p>
            <a:pPr marL="0" indent="0" algn="ctr">
              <a:buNone/>
            </a:pPr>
            <a:r>
              <a:rPr lang="en-US" sz="4400" dirty="0" smtClean="0"/>
              <a:t>Overcoming </a:t>
            </a:r>
            <a:r>
              <a:rPr lang="en-US" sz="4400" dirty="0"/>
              <a:t>Communication Barriers</a:t>
            </a:r>
            <a:endParaRPr lang="en-AU" sz="4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23</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174633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pPr marL="0" indent="0" algn="ctr">
              <a:buNone/>
            </a:pPr>
            <a:r>
              <a:rPr lang="en-US" dirty="0" smtClean="0"/>
              <a:t>Find journal articles which highlights the importance of communication in workplace! </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24</a:t>
            </a:fld>
            <a:r>
              <a:rPr lang="en-GB" smtClean="0">
                <a:solidFill>
                  <a:srgbClr val="000000"/>
                </a:solidFill>
              </a:rPr>
              <a:t>› of 13</a:t>
            </a:r>
            <a:endParaRPr lang="en-GB" dirty="0">
              <a:solidFill>
                <a:srgbClr val="000000"/>
              </a:solidFill>
            </a:endParaRPr>
          </a:p>
        </p:txBody>
      </p:sp>
      <p:pic>
        <p:nvPicPr>
          <p:cNvPr id="5" name="Picture 4"/>
          <p:cNvPicPr>
            <a:picLocks noChangeAspect="1"/>
          </p:cNvPicPr>
          <p:nvPr/>
        </p:nvPicPr>
        <p:blipFill>
          <a:blip r:embed="rId2"/>
          <a:stretch>
            <a:fillRect/>
          </a:stretch>
        </p:blipFill>
        <p:spPr>
          <a:xfrm>
            <a:off x="3943416" y="2855554"/>
            <a:ext cx="5000625" cy="2924175"/>
          </a:xfrm>
          <a:prstGeom prst="rect">
            <a:avLst/>
          </a:prstGeom>
        </p:spPr>
      </p:pic>
    </p:spTree>
    <p:extLst>
      <p:ext uri="{BB962C8B-B14F-4D97-AF65-F5344CB8AC3E}">
        <p14:creationId xmlns:p14="http://schemas.microsoft.com/office/powerpoint/2010/main" val="382893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communication</a:t>
            </a:r>
          </a:p>
        </p:txBody>
      </p:sp>
      <p:pic>
        <p:nvPicPr>
          <p:cNvPr id="5" name="Content Placeholder 4"/>
          <p:cNvPicPr>
            <a:picLocks noGrp="1" noChangeAspect="1"/>
          </p:cNvPicPr>
          <p:nvPr>
            <p:ph idx="1"/>
          </p:nvPr>
        </p:nvPicPr>
        <p:blipFill>
          <a:blip r:embed="rId2"/>
          <a:stretch>
            <a:fillRect/>
          </a:stretch>
        </p:blipFill>
        <p:spPr>
          <a:xfrm>
            <a:off x="1730382" y="1417638"/>
            <a:ext cx="7619680" cy="5079787"/>
          </a:xfrm>
          <a:prstGeom prst="rect">
            <a:avLst/>
          </a:prstGeom>
        </p:spPr>
      </p:pic>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3</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543040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554038"/>
            <a:ext cx="9389533" cy="1143000"/>
          </a:xfrm>
        </p:spPr>
        <p:txBody>
          <a:bodyPr/>
          <a:lstStyle/>
          <a:p>
            <a:r>
              <a:rPr lang="en-US" dirty="0"/>
              <a:t>What is Interpersonal Communication?</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sz="2400" dirty="0"/>
              <a:t>Interpersonal communication is the process by which people exchange information, feelings, and meaning through verbal and non-verbal </a:t>
            </a:r>
            <a:r>
              <a:rPr lang="en-US" sz="2400" dirty="0" smtClean="0"/>
              <a:t>means.it </a:t>
            </a:r>
            <a:r>
              <a:rPr lang="en-US" sz="2400" dirty="0"/>
              <a:t>is face-to-face </a:t>
            </a:r>
            <a:r>
              <a:rPr lang="en-US" sz="2400" dirty="0" smtClean="0"/>
              <a:t>communication which </a:t>
            </a:r>
            <a:r>
              <a:rPr lang="en-US" sz="2400" dirty="0"/>
              <a:t>often involves hearing, </a:t>
            </a:r>
            <a:r>
              <a:rPr lang="en-US" sz="2400" dirty="0" smtClean="0"/>
              <a:t>seeing, feeling, </a:t>
            </a:r>
            <a:r>
              <a:rPr lang="en-US" sz="2400" dirty="0"/>
              <a:t>body </a:t>
            </a:r>
            <a:r>
              <a:rPr lang="en-US" sz="2400" dirty="0" smtClean="0"/>
              <a:t>language, facial </a:t>
            </a:r>
            <a:r>
              <a:rPr lang="en-US" sz="2400" dirty="0"/>
              <a:t>expressions, and gestures.</a:t>
            </a:r>
            <a:br>
              <a:rPr lang="en-US" sz="2400" dirty="0"/>
            </a:br>
            <a:r>
              <a:rPr lang="en-US" sz="2400" dirty="0"/>
              <a:t/>
            </a:r>
            <a:br>
              <a:rPr lang="en-US" sz="2400" dirty="0"/>
            </a:br>
            <a:r>
              <a:rPr lang="en-US" sz="2400" dirty="0"/>
              <a:t>Interpersonal communication is exchanging information, meaning, feelings, and opinions between two or more people via verbal and non-verbal means. Although we mentioned “face-to-face” communication previously, today’s technology compels us to expand its definition to include media such as phone calls and online messaging.</a:t>
            </a:r>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4</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788390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4638"/>
            <a:ext cx="9389533" cy="966333"/>
          </a:xfrm>
        </p:spPr>
        <p:txBody>
          <a:bodyPr/>
          <a:lstStyle/>
          <a:p>
            <a:r>
              <a:rPr lang="en-AU" b="1" dirty="0"/>
              <a:t>Types of Interpersonal Communication</a:t>
            </a:r>
            <a:br>
              <a:rPr lang="en-AU" b="1" dirty="0"/>
            </a:br>
            <a:endParaRPr lang="en-AU" dirty="0"/>
          </a:p>
        </p:txBody>
      </p:sp>
      <p:sp>
        <p:nvSpPr>
          <p:cNvPr id="3" name="Content Placeholder 2"/>
          <p:cNvSpPr>
            <a:spLocks noGrp="1"/>
          </p:cNvSpPr>
          <p:nvPr>
            <p:ph idx="1"/>
          </p:nvPr>
        </p:nvSpPr>
        <p:spPr/>
        <p:txBody>
          <a:bodyPr/>
          <a:lstStyle/>
          <a:p>
            <a:pPr marL="457200" indent="-457200" algn="just">
              <a:buAutoNum type="arabicPeriod"/>
            </a:pPr>
            <a:r>
              <a:rPr lang="en-AU" sz="2400" b="1" dirty="0" smtClean="0"/>
              <a:t>Face-to-face </a:t>
            </a:r>
            <a:r>
              <a:rPr lang="en-AU" sz="2400" b="1" dirty="0"/>
              <a:t>conversations: </a:t>
            </a:r>
            <a:r>
              <a:rPr lang="en-AU" sz="2400" dirty="0"/>
              <a:t>Face-to-face conversations refer to the act </a:t>
            </a:r>
            <a:r>
              <a:rPr lang="en-AU" sz="2400" dirty="0" smtClean="0"/>
              <a:t>of speaking </a:t>
            </a:r>
            <a:r>
              <a:rPr lang="en-AU" sz="2400" dirty="0"/>
              <a:t>directly with another individual in the same physical space. According to communicative theory, this form of communication allows for a deeper connection and understanding between the two parties involved</a:t>
            </a:r>
            <a:r>
              <a:rPr lang="en-AU" sz="2400" dirty="0" smtClean="0"/>
              <a:t>.</a:t>
            </a:r>
          </a:p>
          <a:p>
            <a:pPr marL="0" indent="0" algn="just">
              <a:buNone/>
            </a:pPr>
            <a:r>
              <a:rPr lang="en-AU" sz="2400" dirty="0"/>
              <a:t/>
            </a:r>
            <a:br>
              <a:rPr lang="en-AU" sz="2400" dirty="0"/>
            </a:br>
            <a:r>
              <a:rPr lang="en-AU" sz="2400" b="1" dirty="0"/>
              <a:t>2. Phone/Video calls:</a:t>
            </a:r>
            <a:r>
              <a:rPr lang="en-AU" sz="2400" dirty="0"/>
              <a:t> Phone/Video calls can mean different things for </a:t>
            </a:r>
            <a:r>
              <a:rPr lang="en-AU" sz="2400" dirty="0" smtClean="0"/>
              <a:t>individuals </a:t>
            </a:r>
            <a:r>
              <a:rPr lang="en-AU" sz="2400" dirty="0"/>
              <a:t>based on their </a:t>
            </a:r>
            <a:r>
              <a:rPr lang="en-AU" sz="2400" dirty="0" err="1"/>
              <a:t>behavior</a:t>
            </a:r>
            <a:r>
              <a:rPr lang="en-AU" sz="2400" dirty="0"/>
              <a:t> and strategy. The experience of a phone call </a:t>
            </a:r>
            <a:r>
              <a:rPr lang="en-AU" sz="2400" dirty="0" err="1"/>
              <a:t>vs</a:t>
            </a:r>
            <a:r>
              <a:rPr lang="en-AU" sz="2400" dirty="0"/>
              <a:t> video call can vary based on one’s ability and comfort level. In the intrapersonal study of communication, phone/video calls play a significant role. The quality of speech and relational competence are key characteristics.</a:t>
            </a:r>
            <a:r>
              <a:rPr lang="en-AU" sz="2400" b="1" dirty="0"/>
              <a:t/>
            </a:r>
            <a:br>
              <a:rPr lang="en-AU" sz="2400" b="1" dirty="0"/>
            </a:b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5</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8863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AU" sz="2400" b="1" dirty="0"/>
              <a:t>3. Text messaging:</a:t>
            </a:r>
            <a:r>
              <a:rPr lang="en-AU" sz="2400" dirty="0"/>
              <a:t> Text messaging is a common form of interpersonal communication in today’s digital age. Through text messaging, individuals can communicate with each other in real time, share information, ask questions, and engage in </a:t>
            </a:r>
            <a:r>
              <a:rPr lang="en-AU" sz="2400" dirty="0" smtClean="0"/>
              <a:t>conversations.</a:t>
            </a:r>
          </a:p>
          <a:p>
            <a:pPr marL="0" indent="0" algn="just">
              <a:buNone/>
            </a:pPr>
            <a:endParaRPr lang="en-AU" sz="2400" dirty="0" smtClean="0"/>
          </a:p>
          <a:p>
            <a:pPr marL="0" indent="0" algn="just">
              <a:buNone/>
            </a:pPr>
            <a:r>
              <a:rPr lang="en-AU" sz="2400" b="1" dirty="0"/>
              <a:t>4.</a:t>
            </a:r>
            <a:r>
              <a:rPr lang="en-AU" sz="2400" dirty="0"/>
              <a:t> </a:t>
            </a:r>
            <a:r>
              <a:rPr lang="en-AU" sz="2400" b="1" dirty="0"/>
              <a:t>Social media interactions: </a:t>
            </a:r>
            <a:r>
              <a:rPr lang="en-AU" sz="2400" dirty="0" smtClean="0"/>
              <a:t>Messaging </a:t>
            </a:r>
            <a:r>
              <a:rPr lang="en-AU" sz="2400" dirty="0"/>
              <a:t>or chatting with friends and family on platforms like Facebook </a:t>
            </a:r>
            <a:r>
              <a:rPr lang="en-AU" sz="2400" dirty="0" smtClean="0"/>
              <a:t>Messenger or </a:t>
            </a:r>
            <a:r>
              <a:rPr lang="en-AU" sz="2400" dirty="0" err="1" smtClean="0"/>
              <a:t>WhatsApp</a:t>
            </a:r>
            <a:r>
              <a:rPr lang="en-AU" sz="2400" dirty="0" smtClean="0"/>
              <a:t>. Commenting </a:t>
            </a:r>
            <a:r>
              <a:rPr lang="en-AU" sz="2400" dirty="0"/>
              <a:t>on a friend’s post on </a:t>
            </a:r>
            <a:r>
              <a:rPr lang="en-AU" sz="2400" dirty="0" err="1"/>
              <a:t>Instagram</a:t>
            </a:r>
            <a:r>
              <a:rPr lang="en-AU" sz="2400" dirty="0"/>
              <a:t> or </a:t>
            </a:r>
            <a:r>
              <a:rPr lang="en-AU" sz="2400" dirty="0" smtClean="0"/>
              <a:t>Twitter</a:t>
            </a:r>
            <a:r>
              <a:rPr lang="en-AU" sz="2400" dirty="0" smtClean="0"/>
              <a:t>. Sending </a:t>
            </a:r>
            <a:r>
              <a:rPr lang="en-AU" sz="2400" dirty="0"/>
              <a:t>a direct message to a colleague on </a:t>
            </a:r>
            <a:r>
              <a:rPr lang="en-AU" sz="2400" dirty="0" smtClean="0"/>
              <a:t>LinkedIn. Sharing </a:t>
            </a:r>
            <a:r>
              <a:rPr lang="en-AU" sz="2400" dirty="0"/>
              <a:t>a post or article with a friend on social media and discussing it through comments or messages</a:t>
            </a:r>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6</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416766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7</a:t>
            </a:fld>
            <a:r>
              <a:rPr lang="en-GB" smtClean="0">
                <a:solidFill>
                  <a:srgbClr val="000000"/>
                </a:solidFill>
              </a:rPr>
              <a:t>› of 13</a:t>
            </a:r>
            <a:endParaRPr lang="en-GB" dirty="0">
              <a:solidFill>
                <a:srgbClr val="000000"/>
              </a:solidFill>
            </a:endParaRPr>
          </a:p>
        </p:txBody>
      </p:sp>
      <p:sp>
        <p:nvSpPr>
          <p:cNvPr id="5" name="Title 1"/>
          <p:cNvSpPr>
            <a:spLocks noGrp="1"/>
          </p:cNvSpPr>
          <p:nvPr>
            <p:ph idx="1"/>
          </p:nvPr>
        </p:nvSpPr>
        <p:spPr>
          <a:xfrm>
            <a:off x="649288" y="1319348"/>
            <a:ext cx="10972800" cy="5303701"/>
          </a:xfrm>
        </p:spPr>
        <p:txBody>
          <a:bodyPr/>
          <a:lstStyle/>
          <a:p>
            <a:pPr marL="0" indent="0" algn="just">
              <a:buNone/>
            </a:pPr>
            <a:r>
              <a:rPr lang="en-AU" sz="2400" b="1" dirty="0"/>
              <a:t>5. Email exchanges: </a:t>
            </a:r>
            <a:r>
              <a:rPr lang="en-AU" sz="2400" dirty="0"/>
              <a:t>To define interpersonal communication, we must introduce the term as the exchange of messages between people in a contextual setting. Email exchanges differ from other forms of communication, such as </a:t>
            </a:r>
            <a:r>
              <a:rPr lang="en-AU" sz="2400" dirty="0" smtClean="0"/>
              <a:t>impersonal interactions</a:t>
            </a:r>
            <a:r>
              <a:rPr lang="en-AU" sz="2400" dirty="0"/>
              <a:t>, as they allow us to identify the following techniques for effective communication.</a:t>
            </a:r>
          </a:p>
          <a:p>
            <a:pPr marL="0" indent="0" algn="just">
              <a:buNone/>
            </a:pPr>
            <a:r>
              <a:rPr lang="en-AU" sz="2400" b="1" dirty="0"/>
              <a:t>6. Non-verbal cues such as body language and facial expressions: </a:t>
            </a:r>
            <a:r>
              <a:rPr lang="en-AU" sz="2400" dirty="0"/>
              <a:t>Body language and facial expressions are non-verbal cues that can communicate a lot of information without saying a single word. In fact, research shows that a majority of communication is actually non-verbal. These cues can convey emotions, intentions, and even attitudes. For example, crossed arms may signal defensiveness, while a smile can indicate happiness. It is important to pay attention to these cues in various settings, as they can be just as important as the words we hear.</a:t>
            </a:r>
          </a:p>
          <a:p>
            <a:pPr marL="0" indent="0">
              <a:buNone/>
            </a:pPr>
            <a:endParaRPr lang="en-AU" sz="2400" dirty="0"/>
          </a:p>
        </p:txBody>
      </p:sp>
    </p:spTree>
    <p:extLst>
      <p:ext uri="{BB962C8B-B14F-4D97-AF65-F5344CB8AC3E}">
        <p14:creationId xmlns:p14="http://schemas.microsoft.com/office/powerpoint/2010/main" val="188825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Interpersonal Communication Skills</a:t>
            </a:r>
            <a:endParaRPr lang="en-AU" dirty="0"/>
          </a:p>
        </p:txBody>
      </p:sp>
      <p:sp>
        <p:nvSpPr>
          <p:cNvPr id="3" name="Content Placeholder 2"/>
          <p:cNvSpPr>
            <a:spLocks noGrp="1"/>
          </p:cNvSpPr>
          <p:nvPr>
            <p:ph idx="1"/>
          </p:nvPr>
        </p:nvSpPr>
        <p:spPr/>
        <p:txBody>
          <a:bodyPr/>
          <a:lstStyle/>
          <a:p>
            <a:pPr marL="457200" indent="-457200">
              <a:buAutoNum type="arabicPeriod"/>
            </a:pPr>
            <a:r>
              <a:rPr lang="en-AU" sz="2400" b="1" dirty="0" smtClean="0"/>
              <a:t>Active Listening</a:t>
            </a:r>
          </a:p>
          <a:p>
            <a:pPr marL="457200" indent="-457200">
              <a:buAutoNum type="arabicPeriod"/>
            </a:pPr>
            <a:r>
              <a:rPr lang="en-AU" sz="2400" b="1" dirty="0"/>
              <a:t>Verbal </a:t>
            </a:r>
            <a:r>
              <a:rPr lang="en-AU" sz="2400" b="1" dirty="0" smtClean="0"/>
              <a:t>communication</a:t>
            </a:r>
          </a:p>
          <a:p>
            <a:pPr marL="457200" indent="-457200">
              <a:buAutoNum type="arabicPeriod"/>
            </a:pPr>
            <a:r>
              <a:rPr lang="en-AU" sz="2400" b="1" dirty="0"/>
              <a:t>Nonverbal </a:t>
            </a:r>
            <a:r>
              <a:rPr lang="en-AU" sz="2400" b="1" dirty="0" smtClean="0"/>
              <a:t>communication</a:t>
            </a:r>
          </a:p>
          <a:p>
            <a:pPr marL="457200" indent="-457200">
              <a:buAutoNum type="arabicPeriod"/>
            </a:pPr>
            <a:r>
              <a:rPr lang="en-AU" sz="2400" b="1" dirty="0" smtClean="0"/>
              <a:t>Empathy</a:t>
            </a:r>
          </a:p>
          <a:p>
            <a:pPr marL="457200" indent="-457200">
              <a:buFontTx/>
              <a:buAutoNum type="arabicPeriod"/>
            </a:pPr>
            <a:r>
              <a:rPr lang="en-AU" sz="2400" b="1" dirty="0"/>
              <a:t>Conflict resolution</a:t>
            </a:r>
          </a:p>
          <a:p>
            <a:pPr marL="457200" indent="-457200">
              <a:buFontTx/>
              <a:buAutoNum type="arabicPeriod"/>
            </a:pPr>
            <a:r>
              <a:rPr lang="en-AU" sz="2400" b="1" dirty="0" smtClean="0"/>
              <a:t>Confidence</a:t>
            </a:r>
          </a:p>
          <a:p>
            <a:pPr marL="457200" indent="-457200">
              <a:buFontTx/>
              <a:buAutoNum type="arabicPeriod"/>
            </a:pPr>
            <a:r>
              <a:rPr lang="en-AU" sz="2400" b="1" dirty="0" smtClean="0"/>
              <a:t>Respect</a:t>
            </a:r>
          </a:p>
          <a:p>
            <a:pPr marL="457200" indent="-457200">
              <a:buFontTx/>
              <a:buAutoNum type="arabicPeriod"/>
            </a:pPr>
            <a:r>
              <a:rPr lang="en-AU" sz="2400" b="1" dirty="0"/>
              <a:t>Feedback</a:t>
            </a:r>
          </a:p>
          <a:p>
            <a:pPr marL="0" indent="0">
              <a:buNone/>
            </a:pPr>
            <a:endParaRPr lang="en-AU" sz="2400" b="1" dirty="0"/>
          </a:p>
          <a:p>
            <a:pPr marL="457200" indent="-457200">
              <a:buAutoNum type="arabicPeriod"/>
            </a:pPr>
            <a:endParaRPr lang="en-AU" sz="2400" dirty="0"/>
          </a:p>
          <a:p>
            <a:pPr marL="0" indent="0">
              <a:buNone/>
            </a:pPr>
            <a:endParaRPr lang="en-AU" sz="2400"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8</a:t>
            </a:fld>
            <a:r>
              <a:rPr lang="en-GB" smtClean="0">
                <a:solidFill>
                  <a:srgbClr val="000000"/>
                </a:solidFill>
              </a:rPr>
              <a:t>› of 13</a:t>
            </a:r>
            <a:endParaRPr lang="en-GB" dirty="0">
              <a:solidFill>
                <a:srgbClr val="000000"/>
              </a:solidFill>
            </a:endParaRPr>
          </a:p>
        </p:txBody>
      </p:sp>
    </p:spTree>
    <p:extLst>
      <p:ext uri="{BB962C8B-B14F-4D97-AF65-F5344CB8AC3E}">
        <p14:creationId xmlns:p14="http://schemas.microsoft.com/office/powerpoint/2010/main" val="280662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17" y="554038"/>
            <a:ext cx="9389533" cy="1143000"/>
          </a:xfrm>
        </p:spPr>
        <p:txBody>
          <a:bodyPr/>
          <a:lstStyle/>
          <a:p>
            <a:r>
              <a:rPr lang="en-US" dirty="0"/>
              <a:t>Elements of Interpersonal Communication</a:t>
            </a:r>
            <a:br>
              <a:rPr lang="en-US" dirty="0"/>
            </a:b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GB" smtClean="0">
                <a:solidFill>
                  <a:srgbClr val="000000"/>
                </a:solidFill>
              </a:rPr>
              <a:t>Slide ‹</a:t>
            </a:r>
            <a:fld id="{5CC01D78-CB37-4B54-84B9-23D3999512E2}" type="slidenum">
              <a:rPr lang="en-GB" smtClean="0">
                <a:solidFill>
                  <a:srgbClr val="000000"/>
                </a:solidFill>
              </a:rPr>
              <a:pPr>
                <a:defRPr/>
              </a:pPr>
              <a:t>9</a:t>
            </a:fld>
            <a:r>
              <a:rPr lang="en-GB" smtClean="0">
                <a:solidFill>
                  <a:srgbClr val="000000"/>
                </a:solidFill>
              </a:rPr>
              <a:t>› of 13</a:t>
            </a:r>
            <a:endParaRPr lang="en-GB" dirty="0">
              <a:solidFill>
                <a:srgbClr val="000000"/>
              </a:solidFill>
            </a:endParaRPr>
          </a:p>
        </p:txBody>
      </p:sp>
      <p:pic>
        <p:nvPicPr>
          <p:cNvPr id="1026" name="Picture 2" descr="15.2 Methods of Interpersonal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158" y="1697038"/>
            <a:ext cx="9091749" cy="390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0804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775</TotalTime>
  <Words>1022</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ＭＳ Ｐゴシック</vt:lpstr>
      <vt:lpstr>Arial</vt:lpstr>
      <vt:lpstr>Calibri</vt:lpstr>
      <vt:lpstr>UCTI-Template-foundation-level</vt:lpstr>
      <vt:lpstr>COMMUNICATION AT WORKPLACE 2 -  Interpersonal communication - Barriers to communication</vt:lpstr>
      <vt:lpstr>Interpersonal communication</vt:lpstr>
      <vt:lpstr>Interpersonal communication</vt:lpstr>
      <vt:lpstr>What is Interpersonal Communication?  </vt:lpstr>
      <vt:lpstr>Types of Interpersonal Communication </vt:lpstr>
      <vt:lpstr>PowerPoint Presentation</vt:lpstr>
      <vt:lpstr>PowerPoint Presentation</vt:lpstr>
      <vt:lpstr>Must Have Interpersonal Communication Skills</vt:lpstr>
      <vt:lpstr>Elements of Interpersonal Communication  </vt:lpstr>
      <vt:lpstr>Uses of Interpersonal Communication  </vt:lpstr>
      <vt:lpstr>Barriers to communication</vt:lpstr>
      <vt:lpstr> Barriers To Communication Barriers to communication are obstacles that hinder the effective exchange of ideas, messages, or information between individuals or groups. These barriers can occur at any stage of the communication process and can lead to misunderstandings, confusion, or even conflict. </vt:lpstr>
      <vt:lpstr>Categorization of Barriers to Communication  </vt:lpstr>
      <vt:lpstr>Categorization of Barriers to Communication</vt:lpstr>
      <vt:lpstr>Categorization of Barriers to Communication</vt:lpstr>
      <vt:lpstr>Categorization of Barriers to Communication</vt:lpstr>
      <vt:lpstr>Categorization of Barriers to Communication</vt:lpstr>
      <vt:lpstr>Categorization of Barriers to Communication</vt:lpstr>
      <vt:lpstr>Categorization of Barriers to Communication</vt:lpstr>
      <vt:lpstr>Categorization of Barriers to Communication</vt:lpstr>
      <vt:lpstr>Categorization of Barriers to Communication</vt:lpstr>
      <vt:lpstr>Categorization of Barriers to Communication</vt:lpstr>
      <vt:lpstr>PowerPoint Presentation</vt:lpstr>
      <vt:lpstr>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COMMUNICATION SKILLS Module Code and Version #</dc:title>
  <dc:creator>Munirah Binti Salamat</dc:creator>
  <cp:lastModifiedBy>Tarapati Mahato</cp:lastModifiedBy>
  <cp:revision>37</cp:revision>
  <dcterms:created xsi:type="dcterms:W3CDTF">2018-03-01T07:49:38Z</dcterms:created>
  <dcterms:modified xsi:type="dcterms:W3CDTF">2024-09-10T04:19:50Z</dcterms:modified>
</cp:coreProperties>
</file>