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 r:id="rId2"/>
    <p:sldId id="274" r:id="rId3"/>
    <p:sldId id="275" r:id="rId4"/>
    <p:sldId id="257" r:id="rId5"/>
    <p:sldId id="276" r:id="rId6"/>
    <p:sldId id="277" r:id="rId7"/>
    <p:sldId id="278" r:id="rId8"/>
    <p:sldId id="259" r:id="rId9"/>
    <p:sldId id="279" r:id="rId10"/>
    <p:sldId id="280" r:id="rId11"/>
    <p:sldId id="281" r:id="rId12"/>
    <p:sldId id="282" r:id="rId13"/>
    <p:sldId id="283" r:id="rId14"/>
    <p:sldId id="267" r:id="rId15"/>
    <p:sldId id="290" r:id="rId16"/>
    <p:sldId id="284" r:id="rId17"/>
    <p:sldId id="285" r:id="rId18"/>
    <p:sldId id="286" r:id="rId19"/>
    <p:sldId id="287" r:id="rId20"/>
    <p:sldId id="288" r:id="rId21"/>
    <p:sldId id="289" r:id="rId22"/>
    <p:sldId id="264" r:id="rId23"/>
    <p:sldId id="291" r:id="rId24"/>
    <p:sldId id="292" r:id="rId25"/>
    <p:sldId id="293" r:id="rId26"/>
    <p:sldId id="294" r:id="rId27"/>
    <p:sldId id="295" r:id="rId28"/>
    <p:sldId id="296" r:id="rId29"/>
    <p:sldId id="297" r:id="rId30"/>
    <p:sldId id="298" r:id="rId31"/>
    <p:sldId id="299" r:id="rId32"/>
    <p:sldId id="300" r:id="rId33"/>
    <p:sldId id="301" r:id="rId34"/>
    <p:sldId id="273"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E143D-07F6-4CEA-BAB6-56114DBAD92B}"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4434-97A8-4783-9F74-17892F9B85F8}" type="slidenum">
              <a:rPr lang="en-US" smtClean="0"/>
              <a:t>‹#›</a:t>
            </a:fld>
            <a:endParaRPr lang="en-US"/>
          </a:p>
        </p:txBody>
      </p:sp>
    </p:spTree>
    <p:extLst>
      <p:ext uri="{BB962C8B-B14F-4D97-AF65-F5344CB8AC3E}">
        <p14:creationId xmlns:p14="http://schemas.microsoft.com/office/powerpoint/2010/main" val="30377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749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41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0617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C1FE"/>
          </a:solidFill>
          <a:ln w="9525">
            <a:noFill/>
            <a:miter lim="800000"/>
            <a:headEnd/>
            <a:tailEnd/>
          </a:ln>
          <a:effectLst/>
        </p:spPr>
        <p:txBody>
          <a:bodyPr wrap="none" anchor="ctr"/>
          <a:lstStyle/>
          <a:p>
            <a:pPr algn="ctr" fontAlgn="base">
              <a:spcBef>
                <a:spcPct val="0"/>
              </a:spcBef>
              <a:spcAft>
                <a:spcPct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373968"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72418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77783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0121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79063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98405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4059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66255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7773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98732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85613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80258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4" y="2570164"/>
            <a:ext cx="9609667"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4"/>
            <a:ext cx="12192000" cy="236537"/>
          </a:xfrm>
          <a:prstGeom prst="rect">
            <a:avLst/>
          </a:prstGeom>
          <a:solidFill>
            <a:srgbClr val="A2C1FE"/>
          </a:solidFill>
          <a:ln w="9525">
            <a:noFill/>
            <a:miter lim="800000"/>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fontAlgn="base">
              <a:spcBef>
                <a:spcPct val="0"/>
              </a:spcBef>
              <a:spcAft>
                <a:spcPct val="0"/>
              </a:spcAft>
              <a:defRPr/>
            </a:pPr>
            <a:r>
              <a:rPr lang="en-GB" sz="800" dirty="0">
                <a:solidFill>
                  <a:srgbClr val="000000"/>
                </a:solidFill>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8331200" y="6623050"/>
            <a:ext cx="38608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pPr fontAlgn="base">
              <a:spcBef>
                <a:spcPct val="0"/>
              </a:spcBef>
              <a:spcAft>
                <a:spcPct val="0"/>
              </a:spcAft>
            </a:pPr>
            <a:r>
              <a:rPr lang="en-US" altLang="en-US" smtClean="0">
                <a:solidFill>
                  <a:srgbClr val="000000"/>
                </a:solidFill>
              </a:rPr>
              <a:t>Slide ‹#› of 9</a:t>
            </a:r>
            <a:endParaRPr lang="en-US" altLang="en-US">
              <a:solidFill>
                <a:srgbClr val="000000"/>
              </a:solidFill>
            </a:endParaRP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fontAlgn="base">
              <a:spcBef>
                <a:spcPct val="0"/>
              </a:spcBef>
              <a:spcAft>
                <a:spcPct val="0"/>
              </a:spcAft>
              <a:defRPr/>
            </a:pPr>
            <a:r>
              <a:rPr lang="en-GB" sz="800" dirty="0">
                <a:solidFill>
                  <a:srgbClr val="000000"/>
                </a:solidFill>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13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mployer" TargetMode="External"/><Relationship Id="rId2" Type="http://schemas.openxmlformats.org/officeDocument/2006/relationships/hyperlink" Target="https://en.wikipedia.org/wiki/Intervie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YSKlFusgZzY" TargetMode="External"/><Relationship Id="rId2" Type="http://schemas.openxmlformats.org/officeDocument/2006/relationships/hyperlink" Target="https://www.youtube.com/watch?v=I8emh3KK_B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type="ctrTitle"/>
          </p:nvPr>
        </p:nvSpPr>
        <p:spPr bwMode="auto">
          <a:xfrm>
            <a:off x="3913188" y="1948973"/>
            <a:ext cx="6754812"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smtClean="0"/>
              <a:t>WORKPLACE COMMUNICATION SKILLS</a:t>
            </a:r>
            <a:endParaRPr lang="en-US" sz="3800" dirty="0"/>
          </a:p>
          <a:p>
            <a:pPr eaLnBrk="1" hangingPunct="1"/>
            <a:r>
              <a:rPr lang="en-US" sz="1400" dirty="0"/>
              <a:t>Module Code and Version #</a:t>
            </a:r>
          </a:p>
        </p:txBody>
      </p:sp>
      <p:sp>
        <p:nvSpPr>
          <p:cNvPr id="4" name="Subtitle 2"/>
          <p:cNvSpPr>
            <a:spLocks noGrp="1"/>
          </p:cNvSpPr>
          <p:nvPr>
            <p:ph type="subTitle" idx="1"/>
          </p:nvPr>
        </p:nvSpPr>
        <p:spPr/>
        <p:txBody>
          <a:bodyPr/>
          <a:lstStyle/>
          <a:p>
            <a:r>
              <a:rPr lang="en-US" dirty="0" smtClean="0">
                <a:latin typeface="Arial" charset="0"/>
              </a:rPr>
              <a:t>JOB INTERVIEW</a:t>
            </a:r>
            <a:endParaRPr lang="en-US" dirty="0"/>
          </a:p>
        </p:txBody>
      </p:sp>
    </p:spTree>
    <p:extLst>
      <p:ext uri="{BB962C8B-B14F-4D97-AF65-F5344CB8AC3E}">
        <p14:creationId xmlns:p14="http://schemas.microsoft.com/office/powerpoint/2010/main" val="211032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23851"/>
            <a:ext cx="10972800" cy="4799149"/>
          </a:xfrm>
        </p:spPr>
        <p:txBody>
          <a:bodyPr/>
          <a:lstStyle/>
          <a:p>
            <a:pPr marL="0" lvl="0" indent="0" algn="just">
              <a:buNone/>
            </a:pPr>
            <a:r>
              <a:rPr lang="en-AU" b="1" dirty="0" smtClean="0"/>
              <a:t>5. Practice </a:t>
            </a:r>
            <a:r>
              <a:rPr lang="en-AU" b="1" dirty="0"/>
              <a:t>Good Body Language</a:t>
            </a:r>
            <a:r>
              <a:rPr lang="en-AU" dirty="0"/>
              <a:t>:</a:t>
            </a:r>
            <a:endParaRPr lang="en-AU" sz="4400" dirty="0"/>
          </a:p>
          <a:p>
            <a:pPr lvl="1" algn="just"/>
            <a:r>
              <a:rPr lang="en-AU" dirty="0" smtClean="0"/>
              <a:t>Maintain eye contact, offer a good handshake (nor firm or limp), and sit up straight.</a:t>
            </a:r>
            <a:endParaRPr lang="en-AU" sz="3600" dirty="0" smtClean="0"/>
          </a:p>
          <a:p>
            <a:pPr lvl="1" algn="just"/>
            <a:r>
              <a:rPr lang="en-AU" dirty="0" smtClean="0"/>
              <a:t>Smile </a:t>
            </a:r>
            <a:r>
              <a:rPr lang="en-AU" dirty="0"/>
              <a:t>and show enthusiasm throughout the interview</a:t>
            </a:r>
            <a:r>
              <a:rPr lang="en-AU" dirty="0" smtClean="0"/>
              <a:t>.</a:t>
            </a:r>
          </a:p>
          <a:p>
            <a:pPr marL="457200" lvl="1" indent="0" algn="just">
              <a:buNone/>
            </a:pPr>
            <a:endParaRPr lang="en-AU" sz="3600" dirty="0" smtClean="0"/>
          </a:p>
          <a:p>
            <a:pPr marL="0" lvl="0" indent="0" algn="just">
              <a:buNone/>
            </a:pPr>
            <a:r>
              <a:rPr lang="en-AU" b="1" dirty="0" smtClean="0"/>
              <a:t>6. Be </a:t>
            </a:r>
            <a:r>
              <a:rPr lang="en-AU" b="1" dirty="0"/>
              <a:t>Clear and Concise</a:t>
            </a:r>
            <a:r>
              <a:rPr lang="en-AU" dirty="0"/>
              <a:t>:</a:t>
            </a:r>
            <a:endParaRPr lang="en-AU" sz="4400" dirty="0"/>
          </a:p>
          <a:p>
            <a:pPr lvl="1" algn="just"/>
            <a:r>
              <a:rPr lang="en-AU" dirty="0"/>
              <a:t>Answer questions directly and avoid rambling.</a:t>
            </a:r>
            <a:endParaRPr lang="en-AU" sz="3600" dirty="0"/>
          </a:p>
          <a:p>
            <a:pPr lvl="1" algn="just"/>
            <a:r>
              <a:rPr lang="en-AU" dirty="0"/>
              <a:t>Use examples to illustrate your skills and experience.</a:t>
            </a:r>
            <a:endParaRPr lang="en-AU" sz="36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402772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927463"/>
            <a:ext cx="10972800" cy="5295537"/>
          </a:xfrm>
        </p:spPr>
        <p:txBody>
          <a:bodyPr/>
          <a:lstStyle/>
          <a:p>
            <a:pPr marL="0" lvl="0" indent="0" algn="just">
              <a:buNone/>
            </a:pPr>
            <a:r>
              <a:rPr lang="en-AU" b="1" dirty="0" smtClean="0"/>
              <a:t>7. </a:t>
            </a:r>
            <a:r>
              <a:rPr lang="en-AU" sz="2800" b="1" dirty="0" smtClean="0"/>
              <a:t>Ask </a:t>
            </a:r>
            <a:r>
              <a:rPr lang="en-AU" sz="2800" b="1" dirty="0"/>
              <a:t>Thoughtful Questions</a:t>
            </a:r>
            <a:r>
              <a:rPr lang="en-AU" sz="2800" dirty="0"/>
              <a:t>:</a:t>
            </a:r>
          </a:p>
          <a:p>
            <a:pPr lvl="1" algn="just"/>
            <a:r>
              <a:rPr lang="en-AU" dirty="0"/>
              <a:t>Prepare questions that show your interest in the role and the company.</a:t>
            </a:r>
          </a:p>
          <a:p>
            <a:pPr lvl="1" algn="just"/>
            <a:r>
              <a:rPr lang="en-AU" dirty="0"/>
              <a:t>Ask about the team, company culture, and expectations for the position</a:t>
            </a:r>
            <a:r>
              <a:rPr lang="en-AU" dirty="0" smtClean="0"/>
              <a:t>.</a:t>
            </a:r>
          </a:p>
          <a:p>
            <a:pPr marL="457200" lvl="1" indent="0" algn="just">
              <a:buNone/>
            </a:pPr>
            <a:endParaRPr lang="en-AU" dirty="0"/>
          </a:p>
          <a:p>
            <a:pPr marL="0" lvl="0" indent="0" algn="just">
              <a:buNone/>
            </a:pPr>
            <a:r>
              <a:rPr lang="en-AU" sz="2800" b="1" dirty="0" smtClean="0"/>
              <a:t>8. Show </a:t>
            </a:r>
            <a:r>
              <a:rPr lang="en-AU" sz="2800" b="1" dirty="0"/>
              <a:t>Confidence</a:t>
            </a:r>
            <a:r>
              <a:rPr lang="en-AU" sz="2800" dirty="0"/>
              <a:t>:</a:t>
            </a:r>
          </a:p>
          <a:p>
            <a:pPr lvl="1" algn="just"/>
            <a:r>
              <a:rPr lang="en-AU" dirty="0"/>
              <a:t>Believe in your abilities and convey that confidence in your responses.</a:t>
            </a:r>
          </a:p>
          <a:p>
            <a:pPr lvl="1" algn="just"/>
            <a:r>
              <a:rPr lang="en-AU" dirty="0"/>
              <a:t>If you don’t know the answer to a question, it’s okay to admit it and express a willingness to learn.</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1312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084217"/>
            <a:ext cx="10972800" cy="5138783"/>
          </a:xfrm>
        </p:spPr>
        <p:txBody>
          <a:bodyPr/>
          <a:lstStyle/>
          <a:p>
            <a:pPr marL="0" lvl="0" indent="0" algn="just">
              <a:buNone/>
            </a:pPr>
            <a:r>
              <a:rPr lang="en-AU" sz="2800" b="1" dirty="0" smtClean="0"/>
              <a:t>9. Be </a:t>
            </a:r>
            <a:r>
              <a:rPr lang="en-AU" sz="2800" b="1" dirty="0"/>
              <a:t>Honest About Your Strengths and Weaknesses</a:t>
            </a:r>
            <a:r>
              <a:rPr lang="en-AU" sz="2800" dirty="0"/>
              <a:t>:</a:t>
            </a:r>
          </a:p>
          <a:p>
            <a:pPr lvl="1" algn="just"/>
            <a:r>
              <a:rPr lang="en-AU" dirty="0"/>
              <a:t>When discussing strengths, focus on those that align with the job.</a:t>
            </a:r>
          </a:p>
          <a:p>
            <a:pPr lvl="1" algn="just"/>
            <a:r>
              <a:rPr lang="en-AU" dirty="0"/>
              <a:t>When discussing weaknesses, mention steps you’re taking to improve</a:t>
            </a:r>
            <a:r>
              <a:rPr lang="en-AU" dirty="0" smtClean="0"/>
              <a:t>.</a:t>
            </a:r>
          </a:p>
          <a:p>
            <a:pPr marL="457200" lvl="1" indent="0" algn="just">
              <a:buNone/>
            </a:pPr>
            <a:endParaRPr lang="en-AU" dirty="0"/>
          </a:p>
          <a:p>
            <a:pPr marL="0" lvl="0" indent="0" algn="just">
              <a:buNone/>
            </a:pPr>
            <a:r>
              <a:rPr lang="en-AU" sz="2800" b="1" dirty="0" smtClean="0"/>
              <a:t>10. Listen </a:t>
            </a:r>
            <a:r>
              <a:rPr lang="en-AU" sz="2800" b="1" dirty="0"/>
              <a:t>Actively</a:t>
            </a:r>
            <a:r>
              <a:rPr lang="en-AU" sz="2800" dirty="0"/>
              <a:t>:</a:t>
            </a:r>
          </a:p>
          <a:p>
            <a:pPr lvl="1" algn="just"/>
            <a:r>
              <a:rPr lang="en-AU" dirty="0"/>
              <a:t>Pay close attention to the interviewer’s questions and comments.</a:t>
            </a:r>
          </a:p>
          <a:p>
            <a:pPr lvl="1" algn="just"/>
            <a:r>
              <a:rPr lang="en-AU" dirty="0"/>
              <a:t>Nod to show you’re engaged and provide thoughtful responses.</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08723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175657"/>
            <a:ext cx="10972800" cy="5047343"/>
          </a:xfrm>
        </p:spPr>
        <p:txBody>
          <a:bodyPr/>
          <a:lstStyle/>
          <a:p>
            <a:pPr marL="0" lvl="0" indent="0" algn="just">
              <a:buNone/>
            </a:pPr>
            <a:r>
              <a:rPr lang="en-AU" b="1" dirty="0" smtClean="0"/>
              <a:t>11. Stay </a:t>
            </a:r>
            <a:r>
              <a:rPr lang="en-AU" b="1" dirty="0"/>
              <a:t>Positive Throughout</a:t>
            </a:r>
            <a:r>
              <a:rPr lang="en-AU" dirty="0"/>
              <a:t>:</a:t>
            </a:r>
            <a:endParaRPr lang="en-AU" sz="4400" dirty="0"/>
          </a:p>
          <a:p>
            <a:pPr lvl="1" algn="just"/>
            <a:r>
              <a:rPr lang="en-AU" dirty="0"/>
              <a:t>Maintain a positive attitude, even when discussing challenges or setbacks.</a:t>
            </a:r>
            <a:endParaRPr lang="en-AU" sz="3600" dirty="0"/>
          </a:p>
          <a:p>
            <a:pPr lvl="1" algn="just"/>
            <a:r>
              <a:rPr lang="en-AU" dirty="0"/>
              <a:t>Frame any negative experiences as learning opportunities</a:t>
            </a:r>
            <a:r>
              <a:rPr lang="en-AU" dirty="0" smtClean="0"/>
              <a:t>.</a:t>
            </a:r>
          </a:p>
          <a:p>
            <a:pPr marL="457200" lvl="1" indent="0" algn="just">
              <a:buNone/>
            </a:pPr>
            <a:endParaRPr lang="en-AU" sz="3600" dirty="0"/>
          </a:p>
          <a:p>
            <a:pPr marL="0" lvl="0" indent="0" algn="just">
              <a:buNone/>
            </a:pPr>
            <a:r>
              <a:rPr lang="en-AU" b="1" dirty="0" smtClean="0"/>
              <a:t>12. </a:t>
            </a:r>
            <a:r>
              <a:rPr lang="en-AU" b="1" dirty="0"/>
              <a:t>Express Your Long-Term Interest</a:t>
            </a:r>
            <a:r>
              <a:rPr lang="en-AU" dirty="0"/>
              <a:t>:</a:t>
            </a:r>
            <a:endParaRPr lang="en-AU" sz="4400" dirty="0"/>
          </a:p>
          <a:p>
            <a:pPr lvl="1" algn="just"/>
            <a:r>
              <a:rPr lang="en-AU" dirty="0"/>
              <a:t>Share your career goals and how they align with the company’s </a:t>
            </a:r>
            <a:r>
              <a:rPr lang="en-AU" dirty="0" smtClean="0"/>
              <a:t>future.</a:t>
            </a:r>
            <a:endParaRPr lang="en-AU" sz="3600" dirty="0"/>
          </a:p>
          <a:p>
            <a:pPr lvl="1" algn="just"/>
            <a:r>
              <a:rPr lang="en-AU" dirty="0" smtClean="0"/>
              <a:t>Show </a:t>
            </a:r>
            <a:r>
              <a:rPr lang="en-AU" dirty="0"/>
              <a:t>that you’re looking for a long-term opportunity</a:t>
            </a:r>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58106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653143"/>
            <a:ext cx="9389533" cy="809898"/>
          </a:xfrm>
        </p:spPr>
        <p:txBody>
          <a:bodyPr/>
          <a:lstStyle/>
          <a:p>
            <a:r>
              <a:rPr lang="en-AU" b="1" dirty="0"/>
              <a:t/>
            </a:r>
            <a:br>
              <a:rPr lang="en-AU" b="1" dirty="0"/>
            </a:br>
            <a:r>
              <a:rPr lang="en-AU" b="1" dirty="0" smtClean="0"/>
              <a:t>Don’ts </a:t>
            </a:r>
            <a:r>
              <a:rPr lang="en-AU" b="1" dirty="0"/>
              <a:t>of Job Interview</a:t>
            </a:r>
            <a:r>
              <a:rPr lang="en-AU" dirty="0"/>
              <a:t/>
            </a:r>
            <a:br>
              <a:rPr lang="en-AU" dirty="0"/>
            </a:br>
            <a:r>
              <a:rPr lang="en-AU" dirty="0"/>
              <a:t/>
            </a:r>
            <a:br>
              <a:rPr lang="en-AU" dirty="0"/>
            </a:br>
            <a:endParaRPr lang="en-US" dirty="0"/>
          </a:p>
        </p:txBody>
      </p:sp>
      <p:sp>
        <p:nvSpPr>
          <p:cNvPr id="3" name="Content Placeholder 2"/>
          <p:cNvSpPr>
            <a:spLocks noGrp="1"/>
          </p:cNvSpPr>
          <p:nvPr>
            <p:ph idx="1"/>
          </p:nvPr>
        </p:nvSpPr>
        <p:spPr>
          <a:xfrm>
            <a:off x="649816" y="1685109"/>
            <a:ext cx="11172069" cy="4794067"/>
          </a:xfrm>
        </p:spPr>
        <p:txBody>
          <a:bodyPr/>
          <a:lstStyle/>
          <a:p>
            <a:pPr marL="0" lvl="0" indent="0" algn="just">
              <a:buNone/>
            </a:pPr>
            <a:r>
              <a:rPr lang="en-AU" sz="2400" b="1" dirty="0" smtClean="0"/>
              <a:t>1. </a:t>
            </a:r>
            <a:r>
              <a:rPr lang="en-AU" sz="2800" b="1" dirty="0" smtClean="0"/>
              <a:t>Don’t </a:t>
            </a:r>
            <a:r>
              <a:rPr lang="en-AU" sz="2800" b="1" dirty="0"/>
              <a:t>Be Late</a:t>
            </a:r>
            <a:r>
              <a:rPr lang="en-AU" sz="2800" dirty="0"/>
              <a:t>:</a:t>
            </a:r>
          </a:p>
          <a:p>
            <a:pPr lvl="1" algn="just"/>
            <a:r>
              <a:rPr lang="en-AU" dirty="0"/>
              <a:t>Arriving late can create a negative first impression and suggest poor time management</a:t>
            </a:r>
            <a:r>
              <a:rPr lang="en-AU" dirty="0" smtClean="0"/>
              <a:t>.</a:t>
            </a:r>
          </a:p>
          <a:p>
            <a:pPr marL="457200" lvl="1" indent="0" algn="just">
              <a:buNone/>
            </a:pPr>
            <a:endParaRPr lang="en-AU" dirty="0"/>
          </a:p>
          <a:p>
            <a:pPr marL="0" lvl="0" indent="0" algn="just">
              <a:buNone/>
            </a:pPr>
            <a:r>
              <a:rPr lang="en-AU" sz="2800" b="1" dirty="0" smtClean="0"/>
              <a:t>2. Don’t </a:t>
            </a:r>
            <a:r>
              <a:rPr lang="en-US" sz="2800" b="1" dirty="0" smtClean="0"/>
              <a:t>Dress Inappropriately</a:t>
            </a:r>
          </a:p>
          <a:p>
            <a:pPr lvl="1" algn="just"/>
            <a:r>
              <a:rPr lang="en-AU" dirty="0" smtClean="0"/>
              <a:t>Arrive at</a:t>
            </a:r>
            <a:r>
              <a:rPr lang="en-US" dirty="0" smtClean="0"/>
              <a:t> job interview dressing professionally.</a:t>
            </a:r>
          </a:p>
          <a:p>
            <a:pPr lvl="1" algn="just"/>
            <a:r>
              <a:rPr lang="en-US" dirty="0" smtClean="0"/>
              <a:t>No large jewelry, loud colors or too much make up.</a:t>
            </a:r>
          </a:p>
          <a:p>
            <a:pPr lvl="1" algn="just"/>
            <a:r>
              <a:rPr lang="en-US" dirty="0"/>
              <a:t>Don’t wear too much cologne or perfume.</a:t>
            </a:r>
          </a:p>
          <a:p>
            <a:pPr lvl="1" algn="just"/>
            <a:endParaRPr lang="en-US" sz="2400" dirty="0" smtClean="0"/>
          </a:p>
          <a:p>
            <a:pPr lvl="1" algn="just"/>
            <a:endParaRPr lang="en-US" sz="2400" dirty="0" smtClean="0"/>
          </a:p>
          <a:p>
            <a:pPr marL="0" lvl="0" indent="0" algn="just">
              <a:buNone/>
            </a:pPr>
            <a:endParaRPr lang="en-US" sz="2400" b="1" dirty="0" smtClean="0"/>
          </a:p>
          <a:p>
            <a:pPr lvl="1" algn="just"/>
            <a:endParaRPr lang="en-AU" sz="2400" dirty="0"/>
          </a:p>
          <a:p>
            <a:pPr marL="457200" lvl="1" indent="0" algn="just">
              <a:buNone/>
            </a:pPr>
            <a:endParaRPr lang="en-AU" sz="2400" dirty="0"/>
          </a:p>
          <a:p>
            <a:pPr marL="0" indent="0" algn="just">
              <a:buNone/>
            </a:pPr>
            <a:endParaRPr lang="en-US" sz="2400" b="1"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94683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49977"/>
            <a:ext cx="10972800" cy="4773023"/>
          </a:xfrm>
        </p:spPr>
        <p:txBody>
          <a:bodyPr/>
          <a:lstStyle/>
          <a:p>
            <a:pPr marL="0" indent="0">
              <a:buNone/>
            </a:pPr>
            <a:r>
              <a:rPr lang="en-US" sz="2800" b="1" dirty="0" smtClean="0"/>
              <a:t>3.  </a:t>
            </a:r>
            <a:r>
              <a:rPr lang="en-US" sz="2800" b="1" dirty="0"/>
              <a:t>Don’t Speak Negatively About Previous Employers</a:t>
            </a:r>
            <a:r>
              <a:rPr lang="en-US" sz="2800" dirty="0"/>
              <a:t>:</a:t>
            </a:r>
          </a:p>
          <a:p>
            <a:r>
              <a:rPr lang="en-US" sz="2800" dirty="0"/>
              <a:t>Avoid criticizing former employers or colleagues, as it can make you appear unprofessional.</a:t>
            </a:r>
          </a:p>
          <a:p>
            <a:r>
              <a:rPr lang="en-US" sz="2800" dirty="0"/>
              <a:t>Focus on what you learned from past experiences instead.</a:t>
            </a:r>
          </a:p>
          <a:p>
            <a:endParaRPr lang="en-US" sz="2800" dirty="0"/>
          </a:p>
          <a:p>
            <a:pPr marL="0" indent="0">
              <a:buNone/>
            </a:pPr>
            <a:r>
              <a:rPr lang="en-US" sz="2800" b="1" dirty="0" smtClean="0"/>
              <a:t>4. Don’t </a:t>
            </a:r>
            <a:r>
              <a:rPr lang="en-US" sz="2800" b="1" dirty="0"/>
              <a:t>Interrupt the Interviewer:</a:t>
            </a:r>
          </a:p>
          <a:p>
            <a:r>
              <a:rPr lang="en-US" sz="2800" dirty="0"/>
              <a:t>Allow the interviewer to finish their questions and comments before responding.</a:t>
            </a:r>
          </a:p>
          <a:p>
            <a:r>
              <a:rPr lang="en-US" sz="2800" dirty="0"/>
              <a:t>Listen carefully and engage in a respectful dialogue.</a:t>
            </a:r>
          </a:p>
          <a:p>
            <a:endParaRPr lang="en-US" sz="2800" dirty="0"/>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65484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097280"/>
            <a:ext cx="10972800" cy="5125720"/>
          </a:xfrm>
        </p:spPr>
        <p:txBody>
          <a:bodyPr/>
          <a:lstStyle/>
          <a:p>
            <a:pPr marL="0" lvl="0" indent="0" algn="just">
              <a:buNone/>
            </a:pPr>
            <a:r>
              <a:rPr lang="en-AU" sz="2800" b="1" dirty="0" smtClean="0"/>
              <a:t>5. Don’t </a:t>
            </a:r>
            <a:r>
              <a:rPr lang="en-AU" sz="2800" b="1" dirty="0"/>
              <a:t>Lie or Exaggerate</a:t>
            </a:r>
            <a:r>
              <a:rPr lang="en-AU" sz="2800" dirty="0"/>
              <a:t>:</a:t>
            </a:r>
          </a:p>
          <a:p>
            <a:pPr lvl="1" algn="just"/>
            <a:r>
              <a:rPr lang="en-AU" dirty="0"/>
              <a:t>Be honest about your experience, skills, and qualifications.</a:t>
            </a:r>
          </a:p>
          <a:p>
            <a:pPr lvl="1" algn="just"/>
            <a:r>
              <a:rPr lang="en-AU" dirty="0"/>
              <a:t>Fabrications can be easily uncovered and damage your credibility</a:t>
            </a:r>
            <a:r>
              <a:rPr lang="en-AU" dirty="0" smtClean="0"/>
              <a:t>.</a:t>
            </a:r>
          </a:p>
          <a:p>
            <a:pPr marL="0" lvl="0" indent="0" algn="just">
              <a:buNone/>
            </a:pPr>
            <a:endParaRPr lang="en-AU" sz="2800" b="1" dirty="0"/>
          </a:p>
          <a:p>
            <a:pPr marL="0" lvl="0" indent="0" algn="just">
              <a:buNone/>
            </a:pPr>
            <a:r>
              <a:rPr lang="en-AU" sz="2800" b="1" dirty="0"/>
              <a:t>6</a:t>
            </a:r>
            <a:r>
              <a:rPr lang="en-AU" sz="2800" b="1" dirty="0" smtClean="0"/>
              <a:t>. Don’t </a:t>
            </a:r>
            <a:r>
              <a:rPr lang="en-AU" sz="2800" b="1" dirty="0"/>
              <a:t>Bring Up Salary or Benefits Too Early</a:t>
            </a:r>
            <a:r>
              <a:rPr lang="en-AU" sz="2800" dirty="0"/>
              <a:t>:</a:t>
            </a:r>
          </a:p>
          <a:p>
            <a:pPr lvl="1" algn="just"/>
            <a:r>
              <a:rPr lang="en-AU" dirty="0"/>
              <a:t>Avoid discussing compensation until the interviewer brings it up, usually after an offer is made.</a:t>
            </a:r>
          </a:p>
          <a:p>
            <a:pPr lvl="1" algn="just"/>
            <a:r>
              <a:rPr lang="en-AU" dirty="0"/>
              <a:t>Focus on the role and how you can contribute to the company.</a:t>
            </a:r>
          </a:p>
          <a:p>
            <a:pPr marL="0" indent="0">
              <a:buNone/>
            </a:pPr>
            <a:endParaRPr lang="en-AU" sz="28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61269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
        <p:nvSpPr>
          <p:cNvPr id="6" name="Title 1"/>
          <p:cNvSpPr>
            <a:spLocks noGrp="1"/>
          </p:cNvSpPr>
          <p:nvPr>
            <p:ph idx="1"/>
          </p:nvPr>
        </p:nvSpPr>
        <p:spPr>
          <a:xfrm>
            <a:off x="649817" y="1449977"/>
            <a:ext cx="10972800" cy="4773023"/>
          </a:xfrm>
        </p:spPr>
        <p:txBody>
          <a:bodyPr/>
          <a:lstStyle/>
          <a:p>
            <a:pPr marL="0" lvl="0" indent="0" algn="just">
              <a:buNone/>
            </a:pPr>
            <a:r>
              <a:rPr lang="en-AU" b="1" dirty="0"/>
              <a:t>7</a:t>
            </a:r>
            <a:r>
              <a:rPr lang="en-AU" sz="2800" b="1" dirty="0" smtClean="0"/>
              <a:t>. Don’t </a:t>
            </a:r>
            <a:r>
              <a:rPr lang="en-AU" sz="2800" b="1" dirty="0"/>
              <a:t>Use Your Phone</a:t>
            </a:r>
            <a:r>
              <a:rPr lang="en-AU" sz="2800" dirty="0"/>
              <a:t>:</a:t>
            </a:r>
          </a:p>
          <a:p>
            <a:pPr lvl="1" algn="just"/>
            <a:r>
              <a:rPr lang="en-AU" dirty="0"/>
              <a:t>Silence your phone and avoid checking it during the interview.</a:t>
            </a:r>
          </a:p>
          <a:p>
            <a:pPr lvl="1" algn="just"/>
            <a:r>
              <a:rPr lang="en-AU" dirty="0"/>
              <a:t>Give your full attention to the interviewer</a:t>
            </a:r>
            <a:r>
              <a:rPr lang="en-AU" dirty="0" smtClean="0"/>
              <a:t>.</a:t>
            </a:r>
          </a:p>
          <a:p>
            <a:pPr marL="457200" lvl="1" indent="0" algn="just">
              <a:buNone/>
            </a:pPr>
            <a:endParaRPr lang="en-AU" dirty="0"/>
          </a:p>
          <a:p>
            <a:pPr marL="0" lvl="0" indent="0" algn="just">
              <a:buNone/>
            </a:pPr>
            <a:r>
              <a:rPr lang="en-AU" sz="2800" b="1" dirty="0"/>
              <a:t>8</a:t>
            </a:r>
            <a:r>
              <a:rPr lang="en-AU" sz="2800" b="1" dirty="0" smtClean="0"/>
              <a:t>. Don’t </a:t>
            </a:r>
            <a:r>
              <a:rPr lang="en-AU" sz="2800" b="1" dirty="0"/>
              <a:t>Overuse Jargon or Buzzwords</a:t>
            </a:r>
            <a:r>
              <a:rPr lang="en-AU" sz="2800" dirty="0"/>
              <a:t>:</a:t>
            </a:r>
          </a:p>
          <a:p>
            <a:pPr lvl="1" algn="just"/>
            <a:r>
              <a:rPr lang="en-AU" dirty="0"/>
              <a:t>Speak clearly and avoid relying on industry jargon that may not be understood.</a:t>
            </a:r>
          </a:p>
          <a:p>
            <a:pPr lvl="1" algn="just"/>
            <a:r>
              <a:rPr lang="en-AU" dirty="0"/>
              <a:t>Use plain language to communicate your ideas effectively.</a:t>
            </a:r>
          </a:p>
        </p:txBody>
      </p:sp>
    </p:spTree>
    <p:extLst>
      <p:ext uri="{BB962C8B-B14F-4D97-AF65-F5344CB8AC3E}">
        <p14:creationId xmlns:p14="http://schemas.microsoft.com/office/powerpoint/2010/main" val="262002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10789"/>
            <a:ext cx="10972800" cy="4812211"/>
          </a:xfrm>
        </p:spPr>
        <p:txBody>
          <a:bodyPr/>
          <a:lstStyle/>
          <a:p>
            <a:pPr marL="0" lvl="0" indent="0" algn="just">
              <a:buNone/>
            </a:pPr>
            <a:r>
              <a:rPr lang="en-AU" b="1" dirty="0"/>
              <a:t>9</a:t>
            </a:r>
            <a:r>
              <a:rPr lang="en-AU" b="1" dirty="0" smtClean="0"/>
              <a:t>. </a:t>
            </a:r>
            <a:r>
              <a:rPr lang="en-AU" sz="2800" b="1" dirty="0" smtClean="0"/>
              <a:t>Don’t </a:t>
            </a:r>
            <a:r>
              <a:rPr lang="en-AU" sz="2800" b="1" dirty="0"/>
              <a:t>Appear Disinterested</a:t>
            </a:r>
            <a:r>
              <a:rPr lang="en-AU" sz="2800" dirty="0"/>
              <a:t>:</a:t>
            </a:r>
          </a:p>
          <a:p>
            <a:pPr lvl="1" algn="just"/>
            <a:r>
              <a:rPr lang="en-AU" dirty="0"/>
              <a:t>Show enthusiasm for the role and the company.</a:t>
            </a:r>
          </a:p>
          <a:p>
            <a:pPr lvl="1" algn="just"/>
            <a:r>
              <a:rPr lang="en-AU" dirty="0"/>
              <a:t>Avoid slouching, crossing your arms, or displaying disinterest</a:t>
            </a:r>
            <a:r>
              <a:rPr lang="en-AU" dirty="0" smtClean="0"/>
              <a:t>.</a:t>
            </a:r>
          </a:p>
          <a:p>
            <a:pPr marL="457200" lvl="1" indent="0" algn="just">
              <a:buNone/>
            </a:pPr>
            <a:endParaRPr lang="en-AU" dirty="0"/>
          </a:p>
          <a:p>
            <a:pPr marL="0" lvl="0" indent="0" algn="just">
              <a:buNone/>
            </a:pPr>
            <a:r>
              <a:rPr lang="en-AU" sz="2800" b="1" dirty="0" smtClean="0"/>
              <a:t>10. Don’t </a:t>
            </a:r>
            <a:r>
              <a:rPr lang="en-AU" sz="2800" b="1" dirty="0"/>
              <a:t>Forget to Prepare</a:t>
            </a:r>
            <a:r>
              <a:rPr lang="en-AU" sz="2800" dirty="0"/>
              <a:t>:</a:t>
            </a:r>
          </a:p>
          <a:p>
            <a:pPr lvl="1" algn="just"/>
            <a:r>
              <a:rPr lang="en-AU" dirty="0"/>
              <a:t>Failing to prepare can lead to poor performance in the </a:t>
            </a:r>
            <a:r>
              <a:rPr lang="en-AU" dirty="0" smtClean="0"/>
              <a:t>interview.</a:t>
            </a:r>
            <a:endParaRPr lang="en-AU" dirty="0"/>
          </a:p>
          <a:p>
            <a:pPr lvl="1" algn="just"/>
            <a:r>
              <a:rPr lang="en-AU" dirty="0" smtClean="0"/>
              <a:t>Review </a:t>
            </a:r>
            <a:r>
              <a:rPr lang="en-AU" dirty="0"/>
              <a:t>common interview questions and practice your responses</a:t>
            </a:r>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84120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397726"/>
            <a:ext cx="10972800" cy="4825274"/>
          </a:xfrm>
        </p:spPr>
        <p:txBody>
          <a:bodyPr/>
          <a:lstStyle/>
          <a:p>
            <a:pPr marL="0" lvl="0" indent="0" algn="just">
              <a:buNone/>
            </a:pPr>
            <a:r>
              <a:rPr lang="en-AU" sz="2800" b="1" dirty="0" smtClean="0"/>
              <a:t>11. Don’t </a:t>
            </a:r>
            <a:r>
              <a:rPr lang="en-AU" sz="2800" b="1" dirty="0"/>
              <a:t>Overshare Personal Information</a:t>
            </a:r>
            <a:r>
              <a:rPr lang="en-AU" sz="2800" dirty="0"/>
              <a:t>:</a:t>
            </a:r>
          </a:p>
          <a:p>
            <a:pPr lvl="1" algn="just"/>
            <a:r>
              <a:rPr lang="en-AU" dirty="0"/>
              <a:t>Keep the conversation professional and focused on your qualifications.</a:t>
            </a:r>
          </a:p>
          <a:p>
            <a:pPr lvl="1" algn="just"/>
            <a:r>
              <a:rPr lang="en-AU" dirty="0"/>
              <a:t>Avoid discussing personal issues or unrelated topics</a:t>
            </a:r>
            <a:r>
              <a:rPr lang="en-AU" dirty="0" smtClean="0"/>
              <a:t>.</a:t>
            </a:r>
          </a:p>
          <a:p>
            <a:pPr lvl="1" algn="just"/>
            <a:endParaRPr lang="en-AU" dirty="0"/>
          </a:p>
          <a:p>
            <a:pPr marL="0" lvl="0" indent="0" algn="just">
              <a:buNone/>
            </a:pPr>
            <a:r>
              <a:rPr lang="en-AU" sz="2800" b="1" dirty="0" smtClean="0"/>
              <a:t>12. Don’t </a:t>
            </a:r>
            <a:r>
              <a:rPr lang="en-AU" sz="2800" b="1" dirty="0"/>
              <a:t>Give Vague Answers</a:t>
            </a:r>
            <a:r>
              <a:rPr lang="en-AU" sz="2800" dirty="0"/>
              <a:t>:</a:t>
            </a:r>
          </a:p>
          <a:p>
            <a:pPr lvl="1" algn="just"/>
            <a:r>
              <a:rPr lang="en-AU" dirty="0"/>
              <a:t>Be specific in your responses and provide concrete examples.</a:t>
            </a:r>
          </a:p>
          <a:p>
            <a:pPr lvl="1" algn="just"/>
            <a:r>
              <a:rPr lang="en-AU" dirty="0"/>
              <a:t>Avoid generic statements that don’t add value to your answers.</a:t>
            </a:r>
          </a:p>
          <a:p>
            <a:pPr algn="just"/>
            <a:endParaRPr lang="en-AU" sz="28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57111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227909"/>
            <a:ext cx="10972800" cy="4995091"/>
          </a:xfrm>
        </p:spPr>
        <p:txBody>
          <a:bodyPr/>
          <a:lstStyle/>
          <a:p>
            <a:pPr marL="0" indent="0" algn="just">
              <a:buNone/>
            </a:pPr>
            <a:r>
              <a:rPr lang="en-US" sz="2400" dirty="0"/>
              <a:t>A </a:t>
            </a:r>
            <a:r>
              <a:rPr lang="en-US" sz="2400" b="1" dirty="0"/>
              <a:t>job interview</a:t>
            </a:r>
            <a:r>
              <a:rPr lang="en-US" sz="2400" dirty="0"/>
              <a:t> is an </a:t>
            </a:r>
            <a:r>
              <a:rPr lang="en-US" sz="2400" dirty="0">
                <a:hlinkClick r:id="rId2" tooltip="Interview"/>
              </a:rPr>
              <a:t>interview</a:t>
            </a:r>
            <a:r>
              <a:rPr lang="en-US" sz="2400" dirty="0"/>
              <a:t> consisting of a conversation between a job applicant and a representative of an </a:t>
            </a:r>
            <a:r>
              <a:rPr lang="en-US" sz="2400" dirty="0">
                <a:hlinkClick r:id="rId3" tooltip="Employer"/>
              </a:rPr>
              <a:t>employer</a:t>
            </a:r>
            <a:r>
              <a:rPr lang="en-US" sz="2400" dirty="0"/>
              <a:t> which is conducted to assess whether the </a:t>
            </a:r>
            <a:r>
              <a:rPr lang="en-US" sz="2400" dirty="0" smtClean="0"/>
              <a:t>applicant </a:t>
            </a:r>
            <a:r>
              <a:rPr lang="en-US" sz="2400" dirty="0"/>
              <a:t>should be hired</a:t>
            </a:r>
            <a:r>
              <a:rPr lang="en-US" sz="2400" dirty="0" smtClean="0"/>
              <a:t>.</a:t>
            </a:r>
          </a:p>
          <a:p>
            <a:pPr marL="0" indent="0" algn="just">
              <a:buNone/>
            </a:pPr>
            <a:endParaRPr lang="en-US" sz="2400" dirty="0"/>
          </a:p>
          <a:p>
            <a:pPr marL="0" indent="0" algn="just">
              <a:buNone/>
            </a:pPr>
            <a:r>
              <a:rPr lang="en-US" sz="2400" dirty="0" smtClean="0"/>
              <a:t>A </a:t>
            </a:r>
            <a:r>
              <a:rPr lang="en-US" sz="2400" b="1" dirty="0"/>
              <a:t>job interview </a:t>
            </a:r>
            <a:r>
              <a:rPr lang="en-US" sz="2400" dirty="0"/>
              <a:t>is a formal conversation between a job applicant and one or more representatives of an employer, typically conducted to assess the applicant's suitability for a specific role within the organization. The primary purpose of a job interview is to evaluate the candidate's qualifications, skills, experience, and overall fit for the position and company culture. It is also an opportunity for the candidate to learn more about the role, the company, and whether it aligns with their career goals and values.</a:t>
            </a: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539206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
        <p:nvSpPr>
          <p:cNvPr id="5" name="Title 1"/>
          <p:cNvSpPr>
            <a:spLocks noGrp="1"/>
          </p:cNvSpPr>
          <p:nvPr>
            <p:ph idx="1"/>
          </p:nvPr>
        </p:nvSpPr>
        <p:spPr>
          <a:xfrm>
            <a:off x="649817" y="1423851"/>
            <a:ext cx="10972800" cy="4799149"/>
          </a:xfrm>
        </p:spPr>
        <p:txBody>
          <a:bodyPr/>
          <a:lstStyle/>
          <a:p>
            <a:pPr marL="0" lvl="0" indent="0" algn="just">
              <a:buNone/>
            </a:pPr>
            <a:r>
              <a:rPr lang="en-AU" sz="2800" b="1" dirty="0" smtClean="0"/>
              <a:t>13. Don’t </a:t>
            </a:r>
            <a:r>
              <a:rPr lang="en-AU" sz="2800" b="1" dirty="0"/>
              <a:t>Ignore Non-Verbal Cues</a:t>
            </a:r>
            <a:r>
              <a:rPr lang="en-AU" sz="2800" dirty="0"/>
              <a:t>:</a:t>
            </a:r>
          </a:p>
          <a:p>
            <a:pPr lvl="1" algn="just"/>
            <a:r>
              <a:rPr lang="en-AU" dirty="0"/>
              <a:t>Pay attention to the interviewer’s body language and adjust your approach if needed.</a:t>
            </a:r>
          </a:p>
          <a:p>
            <a:pPr lvl="1" algn="just"/>
            <a:r>
              <a:rPr lang="en-AU" dirty="0"/>
              <a:t>If they seem disengaged, try to re-engage them with more compelling examples</a:t>
            </a:r>
            <a:r>
              <a:rPr lang="en-AU" dirty="0" smtClean="0"/>
              <a:t>.</a:t>
            </a:r>
          </a:p>
          <a:p>
            <a:pPr marL="457200" lvl="1" indent="0" algn="just">
              <a:buNone/>
            </a:pPr>
            <a:endParaRPr lang="en-AU" dirty="0"/>
          </a:p>
          <a:p>
            <a:pPr marL="0" lvl="0" indent="0" algn="just">
              <a:buNone/>
            </a:pPr>
            <a:r>
              <a:rPr lang="en-AU" sz="2800" b="1" dirty="0" smtClean="0"/>
              <a:t>14. Don’t </a:t>
            </a:r>
            <a:r>
              <a:rPr lang="en-AU" sz="2800" b="1" dirty="0"/>
              <a:t>Dominate the Conversation</a:t>
            </a:r>
            <a:r>
              <a:rPr lang="en-AU" sz="2800" dirty="0"/>
              <a:t>:</a:t>
            </a:r>
          </a:p>
          <a:p>
            <a:pPr lvl="1" algn="just"/>
            <a:r>
              <a:rPr lang="en-AU" dirty="0"/>
              <a:t>Ensure the interview is a two-way conversation.</a:t>
            </a:r>
          </a:p>
          <a:p>
            <a:pPr lvl="1" algn="just"/>
            <a:r>
              <a:rPr lang="en-AU" dirty="0"/>
              <a:t>Give the interviewer a chance to speak and ask follow-up questions.</a:t>
            </a:r>
          </a:p>
          <a:p>
            <a:endParaRPr lang="en-AU" dirty="0"/>
          </a:p>
        </p:txBody>
      </p:sp>
    </p:spTree>
    <p:extLst>
      <p:ext uri="{BB962C8B-B14F-4D97-AF65-F5344CB8AC3E}">
        <p14:creationId xmlns:p14="http://schemas.microsoft.com/office/powerpoint/2010/main" val="85257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293223"/>
            <a:ext cx="10972800" cy="4929777"/>
          </a:xfrm>
        </p:spPr>
        <p:txBody>
          <a:bodyPr/>
          <a:lstStyle/>
          <a:p>
            <a:pPr marL="0" lvl="0" indent="0" algn="just">
              <a:buNone/>
            </a:pPr>
            <a:r>
              <a:rPr lang="en-AU" sz="2800" b="1" dirty="0" smtClean="0"/>
              <a:t>15. Don’t </a:t>
            </a:r>
            <a:r>
              <a:rPr lang="en-AU" sz="2800" b="1" dirty="0"/>
              <a:t>Rush Your Answers</a:t>
            </a:r>
            <a:r>
              <a:rPr lang="en-AU" sz="2800" dirty="0"/>
              <a:t>:</a:t>
            </a:r>
          </a:p>
          <a:p>
            <a:pPr lvl="1" algn="just"/>
            <a:r>
              <a:rPr lang="en-AU" dirty="0"/>
              <a:t>Take a moment to think before responding, especially to complex questions.</a:t>
            </a:r>
          </a:p>
          <a:p>
            <a:pPr lvl="1" algn="just"/>
            <a:r>
              <a:rPr lang="en-AU" dirty="0"/>
              <a:t>It’s okay to pause briefly to collect your thoughts</a:t>
            </a:r>
            <a:r>
              <a:rPr lang="en-AU" dirty="0" smtClean="0"/>
              <a:t>.</a:t>
            </a:r>
          </a:p>
          <a:p>
            <a:pPr marL="457200" lvl="1" indent="0" algn="just">
              <a:buNone/>
            </a:pPr>
            <a:endParaRPr lang="en-AU" dirty="0"/>
          </a:p>
          <a:p>
            <a:pPr marL="0" lvl="0" indent="0" algn="just">
              <a:buNone/>
            </a:pPr>
            <a:r>
              <a:rPr lang="en-AU" sz="2800" b="1" dirty="0" smtClean="0"/>
              <a:t>16. Don’t </a:t>
            </a:r>
            <a:r>
              <a:rPr lang="en-AU" sz="2800" b="1" dirty="0"/>
              <a:t>Bring Up Personal Problems</a:t>
            </a:r>
            <a:r>
              <a:rPr lang="en-AU" sz="2800" dirty="0"/>
              <a:t>:</a:t>
            </a:r>
          </a:p>
          <a:p>
            <a:pPr lvl="1" algn="just"/>
            <a:r>
              <a:rPr lang="en-AU" dirty="0"/>
              <a:t>Keep the conversation focused on your professional qualifications.</a:t>
            </a:r>
          </a:p>
          <a:p>
            <a:pPr lvl="1" algn="just"/>
            <a:r>
              <a:rPr lang="en-AU" dirty="0"/>
              <a:t>Avoid discussing personal issues or challenges unless directly relevant to the job.</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404797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89" y="274638"/>
            <a:ext cx="9389533" cy="1143000"/>
          </a:xfrm>
        </p:spPr>
        <p:txBody>
          <a:bodyPr/>
          <a:lstStyle/>
          <a:p>
            <a:r>
              <a:rPr lang="en-US" dirty="0"/>
              <a:t>Do’s and </a:t>
            </a:r>
            <a:r>
              <a:rPr lang="en-US" dirty="0" err="1" smtClean="0"/>
              <a:t>dont’s</a:t>
            </a:r>
            <a:r>
              <a:rPr lang="en-US" dirty="0" smtClean="0"/>
              <a:t> </a:t>
            </a:r>
            <a:r>
              <a:rPr lang="en-US" dirty="0"/>
              <a:t>during interview</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Information follows YouTube </a:t>
            </a:r>
            <a:r>
              <a:rPr lang="en-US" dirty="0" smtClean="0"/>
              <a:t>Video:</a:t>
            </a:r>
            <a:endParaRPr lang="en-US" dirty="0" smtClean="0">
              <a:hlinkClick r:id="rId2"/>
            </a:endParaRPr>
          </a:p>
          <a:p>
            <a:pPr marL="0" indent="0">
              <a:buNone/>
            </a:pPr>
            <a:r>
              <a:rPr lang="en-US" dirty="0" smtClean="0">
                <a:hlinkClick r:id="rId2"/>
              </a:rPr>
              <a:t>https</a:t>
            </a:r>
            <a:r>
              <a:rPr lang="en-US" dirty="0">
                <a:hlinkClick r:id="rId2"/>
              </a:rPr>
              <a:t>://</a:t>
            </a:r>
            <a:r>
              <a:rPr lang="en-US" dirty="0" smtClean="0">
                <a:hlinkClick r:id="rId2"/>
              </a:rPr>
              <a:t>www.youtube.com/watch?v=I8emh3KK_Bg</a:t>
            </a:r>
            <a:endParaRPr lang="en-US" dirty="0" smtClean="0"/>
          </a:p>
          <a:p>
            <a:pPr marL="0" indent="0">
              <a:buNone/>
            </a:pPr>
            <a:endParaRPr lang="en-US" dirty="0"/>
          </a:p>
          <a:p>
            <a:pPr marL="0" indent="0">
              <a:buNone/>
            </a:pPr>
            <a:r>
              <a:rPr lang="en-US" dirty="0">
                <a:hlinkClick r:id="rId3"/>
              </a:rPr>
              <a:t>https://</a:t>
            </a:r>
            <a:r>
              <a:rPr lang="en-US" dirty="0" smtClean="0">
                <a:hlinkClick r:id="rId3"/>
              </a:rPr>
              <a:t>www.youtube.com/watch?v=YSKlFusgZzY</a:t>
            </a:r>
            <a:endParaRPr lang="en-US"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70400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Interview Questions</a:t>
            </a:r>
            <a:endParaRPr lang="en-AU" dirty="0"/>
          </a:p>
        </p:txBody>
      </p:sp>
      <p:sp>
        <p:nvSpPr>
          <p:cNvPr id="3" name="Content Placeholder 2"/>
          <p:cNvSpPr>
            <a:spLocks noGrp="1"/>
          </p:cNvSpPr>
          <p:nvPr>
            <p:ph idx="1"/>
          </p:nvPr>
        </p:nvSpPr>
        <p:spPr/>
        <p:txBody>
          <a:bodyPr/>
          <a:lstStyle/>
          <a:p>
            <a:pPr marL="0" indent="0">
              <a:buNone/>
            </a:pPr>
            <a:r>
              <a:rPr lang="en-AU" sz="1800" b="1" dirty="0"/>
              <a:t>1</a:t>
            </a:r>
            <a:r>
              <a:rPr lang="en-AU" sz="2400" b="1" dirty="0"/>
              <a:t>. General Questions</a:t>
            </a:r>
            <a:endParaRPr lang="en-AU" sz="2400" dirty="0"/>
          </a:p>
          <a:p>
            <a:pPr lvl="0"/>
            <a:r>
              <a:rPr lang="en-AU" sz="2400" b="1" dirty="0"/>
              <a:t>Tell me about yourself.</a:t>
            </a:r>
            <a:endParaRPr lang="en-AU" sz="2400" dirty="0"/>
          </a:p>
          <a:p>
            <a:pPr lvl="0"/>
            <a:r>
              <a:rPr lang="en-AU" sz="2400" b="1" dirty="0"/>
              <a:t>Why are you interested in this position?</a:t>
            </a:r>
            <a:endParaRPr lang="en-AU" sz="2400" dirty="0"/>
          </a:p>
          <a:p>
            <a:pPr lvl="0"/>
            <a:r>
              <a:rPr lang="en-AU" sz="2400" b="1" dirty="0"/>
              <a:t>What do you know about our company?</a:t>
            </a:r>
            <a:endParaRPr lang="en-AU" sz="2400" dirty="0"/>
          </a:p>
          <a:p>
            <a:pPr lvl="0"/>
            <a:r>
              <a:rPr lang="en-AU" sz="2400" b="1" dirty="0"/>
              <a:t>Why are you leaving your current job?</a:t>
            </a:r>
            <a:endParaRPr lang="en-AU" sz="2400" dirty="0"/>
          </a:p>
          <a:p>
            <a:pPr lvl="0"/>
            <a:r>
              <a:rPr lang="en-AU" sz="2400" b="1" dirty="0"/>
              <a:t>What are your career goals?</a:t>
            </a:r>
            <a:endParaRPr lang="en-AU" sz="2400" dirty="0"/>
          </a:p>
          <a:p>
            <a:pPr lvl="0"/>
            <a:r>
              <a:rPr lang="en-AU" sz="2400" b="1" dirty="0"/>
              <a:t>What motivates you?</a:t>
            </a:r>
            <a:endParaRPr lang="en-AU" sz="24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21183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b="1" dirty="0" smtClean="0"/>
              <a:t>2</a:t>
            </a:r>
            <a:r>
              <a:rPr lang="en-AU" sz="2400" b="1" dirty="0" smtClean="0"/>
              <a:t>. </a:t>
            </a:r>
            <a:r>
              <a:rPr lang="en-AU" sz="2400" b="1" dirty="0" err="1" smtClean="0"/>
              <a:t>Behavioral</a:t>
            </a:r>
            <a:r>
              <a:rPr lang="en-AU" sz="2400" b="1" dirty="0" smtClean="0"/>
              <a:t> </a:t>
            </a:r>
            <a:r>
              <a:rPr lang="en-AU" sz="2400" b="1" dirty="0"/>
              <a:t>Questions</a:t>
            </a:r>
            <a:endParaRPr lang="en-AU" sz="2400" dirty="0"/>
          </a:p>
          <a:p>
            <a:pPr lvl="0"/>
            <a:r>
              <a:rPr lang="en-AU" sz="2400" b="1" dirty="0"/>
              <a:t>Can you describe a time when you faced a challenge at work and how you handled it?</a:t>
            </a:r>
            <a:endParaRPr lang="en-AU" sz="2400" dirty="0"/>
          </a:p>
          <a:p>
            <a:pPr lvl="0"/>
            <a:r>
              <a:rPr lang="en-AU" sz="2400" b="1" dirty="0"/>
              <a:t>Give an example of a time when you worked effectively under pressure.</a:t>
            </a:r>
            <a:endParaRPr lang="en-AU" sz="2400" dirty="0"/>
          </a:p>
          <a:p>
            <a:pPr lvl="0"/>
            <a:r>
              <a:rPr lang="en-AU" sz="2400" b="1" dirty="0"/>
              <a:t>Tell me about a time when you had to work as part of a team. What was your role?</a:t>
            </a:r>
            <a:endParaRPr lang="en-AU" sz="2400" dirty="0"/>
          </a:p>
          <a:p>
            <a:pPr lvl="0"/>
            <a:r>
              <a:rPr lang="en-AU" sz="2400" b="1" dirty="0"/>
              <a:t>Describe a situation where you had to resolve a conflict at work.</a:t>
            </a:r>
            <a:endParaRPr lang="en-AU" sz="2400" dirty="0"/>
          </a:p>
          <a:p>
            <a:pPr lvl="0"/>
            <a:r>
              <a:rPr lang="en-AU" sz="2400" b="1" dirty="0"/>
              <a:t>Have you ever had to meet a tight deadline? How did you manage it?</a:t>
            </a:r>
            <a:endParaRPr lang="en-AU" sz="2400" dirty="0"/>
          </a:p>
          <a:p>
            <a:r>
              <a:rPr lang="en-AU" sz="2400" b="1" dirty="0"/>
              <a:t>Tell me about a time you made a mistake at work. How did you handle </a:t>
            </a: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17881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3. Technical or Role-Specific Questions</a:t>
            </a:r>
            <a:endParaRPr lang="en-AU" sz="2400" dirty="0"/>
          </a:p>
          <a:p>
            <a:pPr lvl="0"/>
            <a:r>
              <a:rPr lang="en-AU" sz="2400" b="1" dirty="0"/>
              <a:t>What are the most important skills required for this job?</a:t>
            </a:r>
            <a:endParaRPr lang="en-AU" sz="2400" dirty="0"/>
          </a:p>
          <a:p>
            <a:pPr lvl="0"/>
            <a:r>
              <a:rPr lang="en-AU" sz="2400" b="1" dirty="0"/>
              <a:t>Can you explain how you have used [specific software/technology] in your previous roles?</a:t>
            </a:r>
            <a:endParaRPr lang="en-AU" sz="2400" dirty="0"/>
          </a:p>
          <a:p>
            <a:pPr lvl="0"/>
            <a:r>
              <a:rPr lang="en-AU" sz="2400" b="1" dirty="0"/>
              <a:t>How do you stay current with industry trends?</a:t>
            </a:r>
            <a:endParaRPr lang="en-AU" sz="2400" dirty="0"/>
          </a:p>
          <a:p>
            <a:pPr lvl="0"/>
            <a:r>
              <a:rPr lang="en-AU" sz="2400" b="1" dirty="0"/>
              <a:t>Describe a complex project you’ve worked on and how you managed it.</a:t>
            </a:r>
            <a:endParaRPr lang="en-AU" sz="2400" dirty="0"/>
          </a:p>
          <a:p>
            <a:pPr lvl="0"/>
            <a:r>
              <a:rPr lang="en-AU" sz="2400" b="1" dirty="0"/>
              <a:t>How do you ensure the quality of your work?</a:t>
            </a:r>
            <a:endParaRPr lang="en-AU" sz="2400" dirty="0"/>
          </a:p>
          <a:p>
            <a:pPr lvl="0"/>
            <a:r>
              <a:rPr lang="en-AU" sz="2400" b="1" dirty="0"/>
              <a:t>What’s your experience with [specific job-related task or responsibility]?</a:t>
            </a:r>
            <a:endParaRPr lang="en-AU" sz="24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26660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4. Situational Questions</a:t>
            </a:r>
            <a:endParaRPr lang="en-AU" sz="2400" dirty="0"/>
          </a:p>
          <a:p>
            <a:pPr lvl="0"/>
            <a:r>
              <a:rPr lang="en-AU" sz="2400" b="1" dirty="0"/>
              <a:t>If you were given a new project to manage, how would you approach it?</a:t>
            </a:r>
            <a:endParaRPr lang="en-AU" sz="2400" dirty="0"/>
          </a:p>
          <a:p>
            <a:pPr lvl="0"/>
            <a:r>
              <a:rPr lang="en-AU" sz="2400" b="1" dirty="0"/>
              <a:t>How would you handle a difficult client or customer?</a:t>
            </a:r>
            <a:endParaRPr lang="en-AU" sz="2400" dirty="0"/>
          </a:p>
          <a:p>
            <a:pPr lvl="0"/>
            <a:r>
              <a:rPr lang="en-AU" sz="2400" b="1" dirty="0"/>
              <a:t>What would you do if you disagreed with your supervisor’s decision?</a:t>
            </a:r>
            <a:endParaRPr lang="en-AU" sz="2400" dirty="0"/>
          </a:p>
          <a:p>
            <a:pPr lvl="0"/>
            <a:r>
              <a:rPr lang="en-AU" sz="2400" b="1" dirty="0"/>
              <a:t>How would you prioritize multiple tasks with tight deadlines?</a:t>
            </a:r>
            <a:endParaRPr lang="en-AU" sz="2400" dirty="0"/>
          </a:p>
          <a:p>
            <a:pPr lvl="0"/>
            <a:r>
              <a:rPr lang="en-AU" sz="2400" b="1" dirty="0"/>
              <a:t>Imagine a key team member is unavailable, and you have a critical deadline to meet. How would you handle the situation?</a:t>
            </a:r>
            <a:endParaRPr lang="en-AU" sz="24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74260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5. Cultural Fit and Personality Questions</a:t>
            </a:r>
            <a:endParaRPr lang="en-AU" sz="2400" dirty="0"/>
          </a:p>
          <a:p>
            <a:pPr lvl="0"/>
            <a:r>
              <a:rPr lang="en-AU" sz="2400" b="1" dirty="0"/>
              <a:t>What type of work environment do you thrive in?</a:t>
            </a:r>
            <a:endParaRPr lang="en-AU" sz="2400" dirty="0"/>
          </a:p>
          <a:p>
            <a:pPr lvl="0"/>
            <a:r>
              <a:rPr lang="en-AU" sz="2400" b="1" dirty="0"/>
              <a:t>How do you handle stress and pressure?</a:t>
            </a:r>
            <a:endParaRPr lang="en-AU" sz="2400" dirty="0"/>
          </a:p>
          <a:p>
            <a:pPr lvl="0"/>
            <a:r>
              <a:rPr lang="en-AU" sz="2400" b="1" dirty="0"/>
              <a:t>How do you maintain a work-life balance?</a:t>
            </a:r>
            <a:endParaRPr lang="en-AU" sz="2400" dirty="0"/>
          </a:p>
          <a:p>
            <a:pPr lvl="0"/>
            <a:r>
              <a:rPr lang="en-AU" sz="2400" b="1" dirty="0"/>
              <a:t>What are your hobbies or interests outside of work?</a:t>
            </a:r>
            <a:endParaRPr lang="en-AU" sz="2400" dirty="0"/>
          </a:p>
          <a:p>
            <a:pPr lvl="0"/>
            <a:r>
              <a:rPr lang="en-AU" sz="2400" b="1" dirty="0"/>
              <a:t>Describe your ideal manager or supervisor.</a:t>
            </a:r>
            <a:endParaRPr lang="en-AU" sz="2400" dirty="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44476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6. Questions About Strengths and Weaknesses</a:t>
            </a:r>
            <a:endParaRPr lang="en-AU" sz="2400" dirty="0"/>
          </a:p>
          <a:p>
            <a:pPr lvl="0"/>
            <a:r>
              <a:rPr lang="en-AU" sz="2400" b="1" dirty="0"/>
              <a:t>What are your greatest strengths?</a:t>
            </a:r>
            <a:endParaRPr lang="en-AU" sz="2400" dirty="0"/>
          </a:p>
          <a:p>
            <a:pPr lvl="0"/>
            <a:r>
              <a:rPr lang="en-AU" sz="2400" b="1" dirty="0"/>
              <a:t>What is your biggest weakness?</a:t>
            </a:r>
            <a:endParaRPr lang="en-AU" sz="2400" dirty="0"/>
          </a:p>
          <a:p>
            <a:pPr lvl="0"/>
            <a:r>
              <a:rPr lang="en-AU" sz="2400" b="1" dirty="0"/>
              <a:t>How do you handle criticism?</a:t>
            </a:r>
            <a:endParaRPr lang="en-AU" sz="2400" dirty="0"/>
          </a:p>
          <a:p>
            <a:pPr lvl="0"/>
            <a:r>
              <a:rPr lang="en-AU" sz="2400" b="1" dirty="0"/>
              <a:t>What skill would you like to improve, and how are you working on it?</a:t>
            </a:r>
            <a:endParaRPr lang="en-AU" sz="2400" dirty="0"/>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422980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7. Questions About Work Experience</a:t>
            </a:r>
            <a:endParaRPr lang="en-AU" sz="2400" dirty="0"/>
          </a:p>
          <a:p>
            <a:pPr lvl="0"/>
            <a:r>
              <a:rPr lang="en-AU" sz="2400" b="1" dirty="0"/>
              <a:t>Can you walk me through your resume?</a:t>
            </a:r>
            <a:endParaRPr lang="en-AU" sz="2400" dirty="0"/>
          </a:p>
          <a:p>
            <a:pPr lvl="0"/>
            <a:r>
              <a:rPr lang="en-AU" sz="2400" b="1" dirty="0"/>
              <a:t>What accomplishments are you most proud of?</a:t>
            </a:r>
            <a:endParaRPr lang="en-AU" sz="2400" dirty="0"/>
          </a:p>
          <a:p>
            <a:pPr lvl="0"/>
            <a:r>
              <a:rPr lang="en-AU" sz="2400" b="1" dirty="0"/>
              <a:t>What did you learn from your previous job?</a:t>
            </a:r>
            <a:endParaRPr lang="en-AU" sz="2400" dirty="0"/>
          </a:p>
          <a:p>
            <a:pPr lvl="0"/>
            <a:r>
              <a:rPr lang="en-AU" sz="2400" b="1" dirty="0"/>
              <a:t>Can you describe a typical workday at your last job?</a:t>
            </a:r>
            <a:endParaRPr lang="en-AU" sz="2400" dirty="0"/>
          </a:p>
          <a:p>
            <a:pPr lvl="0"/>
            <a:r>
              <a:rPr lang="en-AU" sz="2400" b="1" dirty="0"/>
              <a:t>How do you handle repetitive tasks?</a:t>
            </a:r>
            <a:endParaRPr lang="en-AU" sz="2400" dirty="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34002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9389533" cy="1143000"/>
          </a:xfrm>
        </p:spPr>
        <p:txBody>
          <a:bodyPr/>
          <a:lstStyle/>
          <a:p>
            <a:r>
              <a:rPr lang="en-US" dirty="0" smtClean="0"/>
              <a:t>Types of Job Interview</a:t>
            </a:r>
            <a:endParaRPr lang="en-AU" dirty="0"/>
          </a:p>
        </p:txBody>
      </p:sp>
      <p:sp>
        <p:nvSpPr>
          <p:cNvPr id="3" name="Content Placeholder 2"/>
          <p:cNvSpPr>
            <a:spLocks noGrp="1"/>
          </p:cNvSpPr>
          <p:nvPr>
            <p:ph idx="1"/>
          </p:nvPr>
        </p:nvSpPr>
        <p:spPr>
          <a:xfrm>
            <a:off x="649817" y="1417638"/>
            <a:ext cx="10972800" cy="4805362"/>
          </a:xfrm>
        </p:spPr>
        <p:txBody>
          <a:bodyPr/>
          <a:lstStyle/>
          <a:p>
            <a:pPr marL="0" lvl="0" indent="0" algn="just">
              <a:buNone/>
            </a:pPr>
            <a:r>
              <a:rPr lang="en-AU" sz="2400" b="1" dirty="0" smtClean="0"/>
              <a:t>1. Structured </a:t>
            </a:r>
            <a:r>
              <a:rPr lang="en-AU" sz="2400" b="1" dirty="0"/>
              <a:t>Interview</a:t>
            </a:r>
            <a:r>
              <a:rPr lang="en-AU" sz="2400" dirty="0"/>
              <a:t>:</a:t>
            </a:r>
          </a:p>
          <a:p>
            <a:pPr lvl="1" algn="just"/>
            <a:r>
              <a:rPr lang="en-AU" sz="2400" b="1" dirty="0"/>
              <a:t>Format</a:t>
            </a:r>
            <a:r>
              <a:rPr lang="en-AU" sz="2400" dirty="0"/>
              <a:t>: The interviewer asks a set of predetermined questions.</a:t>
            </a:r>
          </a:p>
          <a:p>
            <a:pPr lvl="1" algn="just"/>
            <a:r>
              <a:rPr lang="en-AU" sz="2400" b="1" dirty="0"/>
              <a:t>Purpose</a:t>
            </a:r>
            <a:r>
              <a:rPr lang="en-AU" sz="2400" dirty="0"/>
              <a:t>: Ensures consistency and fairness by asking all candidates the same questions.</a:t>
            </a:r>
          </a:p>
          <a:p>
            <a:pPr lvl="1" algn="just"/>
            <a:r>
              <a:rPr lang="en-AU" sz="2400" b="1" dirty="0"/>
              <a:t>Focus</a:t>
            </a:r>
            <a:r>
              <a:rPr lang="en-AU" sz="2400" dirty="0"/>
              <a:t>: Competencies, skills, and qualifications</a:t>
            </a:r>
            <a:r>
              <a:rPr lang="en-AU" sz="2400" dirty="0" smtClean="0"/>
              <a:t>.</a:t>
            </a:r>
          </a:p>
          <a:p>
            <a:pPr marL="457200" lvl="1" indent="0" algn="just">
              <a:buNone/>
            </a:pPr>
            <a:endParaRPr lang="en-AU" sz="2400" dirty="0"/>
          </a:p>
          <a:p>
            <a:pPr marL="0" lvl="0" indent="0" algn="just">
              <a:buNone/>
            </a:pPr>
            <a:r>
              <a:rPr lang="en-AU" sz="2400" b="1" dirty="0" smtClean="0"/>
              <a:t>2. Unstructured </a:t>
            </a:r>
            <a:r>
              <a:rPr lang="en-AU" sz="2400" b="1" dirty="0"/>
              <a:t>Interview</a:t>
            </a:r>
            <a:r>
              <a:rPr lang="en-AU" sz="2400" dirty="0"/>
              <a:t>:</a:t>
            </a:r>
          </a:p>
          <a:p>
            <a:pPr lvl="1" algn="just"/>
            <a:r>
              <a:rPr lang="en-AU" sz="2400" b="1" dirty="0"/>
              <a:t>Format</a:t>
            </a:r>
            <a:r>
              <a:rPr lang="en-AU" sz="2400" dirty="0"/>
              <a:t>: The interviewer asks open-ended, spontaneous questions.</a:t>
            </a:r>
          </a:p>
          <a:p>
            <a:pPr lvl="1" algn="just"/>
            <a:r>
              <a:rPr lang="en-AU" sz="2400" b="1" dirty="0"/>
              <a:t>Purpose</a:t>
            </a:r>
            <a:r>
              <a:rPr lang="en-AU" sz="2400" dirty="0"/>
              <a:t>: Allows for a more natural conversation to assess personality and cultural fit.</a:t>
            </a:r>
          </a:p>
          <a:p>
            <a:pPr lvl="1" algn="just"/>
            <a:r>
              <a:rPr lang="en-AU" sz="2400" b="1" dirty="0"/>
              <a:t>Focus</a:t>
            </a:r>
            <a:r>
              <a:rPr lang="en-AU" sz="2400" dirty="0"/>
              <a:t>: General compatibility, creativity, and problem-solving abilities.</a:t>
            </a:r>
          </a:p>
          <a:p>
            <a:pPr marL="0" indent="0" algn="just">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753984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8. Leadership and Teamwork Questions</a:t>
            </a:r>
            <a:endParaRPr lang="en-AU" sz="2400" dirty="0"/>
          </a:p>
          <a:p>
            <a:pPr lvl="0"/>
            <a:r>
              <a:rPr lang="en-AU" sz="2400" b="1" dirty="0"/>
              <a:t>Have you ever led a team? What was the outcome?</a:t>
            </a:r>
            <a:endParaRPr lang="en-AU" sz="2400" dirty="0"/>
          </a:p>
          <a:p>
            <a:pPr lvl="0"/>
            <a:r>
              <a:rPr lang="en-AU" sz="2400" b="1" dirty="0"/>
              <a:t>How do you motivate others?</a:t>
            </a:r>
            <a:endParaRPr lang="en-AU" sz="2400" dirty="0"/>
          </a:p>
          <a:p>
            <a:pPr lvl="0"/>
            <a:r>
              <a:rPr lang="en-AU" sz="2400" b="1" dirty="0"/>
              <a:t>Describe a time when you had to give constructive feedback.</a:t>
            </a:r>
            <a:endParaRPr lang="en-AU" sz="2400" dirty="0"/>
          </a:p>
          <a:p>
            <a:pPr lvl="0"/>
            <a:r>
              <a:rPr lang="en-AU" sz="2400" b="1" dirty="0"/>
              <a:t>How do you handle team disagreements?</a:t>
            </a:r>
            <a:endParaRPr lang="en-AU" sz="2400" dirty="0"/>
          </a:p>
          <a:p>
            <a:pPr lvl="0"/>
            <a:r>
              <a:rPr lang="en-AU" sz="2400" b="1" dirty="0"/>
              <a:t>What role do you typically take in a team setting?</a:t>
            </a:r>
            <a:endParaRPr lang="en-AU" sz="24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202466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9. Company and Industry-Specific Questions</a:t>
            </a:r>
            <a:endParaRPr lang="en-AU" sz="2400" dirty="0"/>
          </a:p>
          <a:p>
            <a:pPr lvl="0"/>
            <a:r>
              <a:rPr lang="en-AU" sz="2400" b="1" dirty="0"/>
              <a:t>Why do you want to work for our company?</a:t>
            </a:r>
            <a:endParaRPr lang="en-AU" sz="2400" dirty="0"/>
          </a:p>
          <a:p>
            <a:pPr lvl="0"/>
            <a:r>
              <a:rPr lang="en-AU" sz="2400" b="1" dirty="0"/>
              <a:t>How do you see yourself contributing to our team?</a:t>
            </a:r>
            <a:endParaRPr lang="en-AU" sz="2400" dirty="0"/>
          </a:p>
          <a:p>
            <a:pPr lvl="0"/>
            <a:r>
              <a:rPr lang="en-AU" sz="2400" b="1" dirty="0"/>
              <a:t>What do you think are the biggest challenges facing our industry?</a:t>
            </a:r>
            <a:endParaRPr lang="en-AU" sz="2400" dirty="0"/>
          </a:p>
          <a:p>
            <a:pPr lvl="0"/>
            <a:r>
              <a:rPr lang="en-AU" sz="2400" b="1" dirty="0"/>
              <a:t>How do you think this company could improve?</a:t>
            </a:r>
            <a:endParaRPr lang="en-AU" sz="2400" dirty="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74072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Interview Questions</a:t>
            </a:r>
            <a:endParaRPr lang="en-AU" dirty="0"/>
          </a:p>
        </p:txBody>
      </p:sp>
      <p:sp>
        <p:nvSpPr>
          <p:cNvPr id="3" name="Content Placeholder 2"/>
          <p:cNvSpPr>
            <a:spLocks noGrp="1"/>
          </p:cNvSpPr>
          <p:nvPr>
            <p:ph idx="1"/>
          </p:nvPr>
        </p:nvSpPr>
        <p:spPr/>
        <p:txBody>
          <a:bodyPr/>
          <a:lstStyle/>
          <a:p>
            <a:pPr marL="0" indent="0">
              <a:buNone/>
            </a:pPr>
            <a:r>
              <a:rPr lang="en-AU" sz="2400" b="1" dirty="0"/>
              <a:t>10. Closing Questions</a:t>
            </a:r>
            <a:endParaRPr lang="en-AU" sz="2400" dirty="0"/>
          </a:p>
          <a:p>
            <a:pPr lvl="0"/>
            <a:r>
              <a:rPr lang="en-AU" sz="2400" b="1" dirty="0"/>
              <a:t>Do you have any questions for us?</a:t>
            </a:r>
            <a:endParaRPr lang="en-AU" sz="2400" dirty="0"/>
          </a:p>
          <a:p>
            <a:pPr lvl="0"/>
            <a:r>
              <a:rPr lang="en-AU" sz="2400" b="1" dirty="0"/>
              <a:t>What are your salary expectations?</a:t>
            </a:r>
            <a:endParaRPr lang="en-AU" sz="2400" dirty="0"/>
          </a:p>
          <a:p>
            <a:pPr lvl="0"/>
            <a:r>
              <a:rPr lang="en-AU" sz="2400" b="1" dirty="0"/>
              <a:t>When would you be able to start?</a:t>
            </a:r>
            <a:endParaRPr lang="en-AU" sz="2400" dirty="0"/>
          </a:p>
          <a:p>
            <a:pPr lvl="0"/>
            <a:r>
              <a:rPr lang="en-AU" sz="2400" b="1" dirty="0"/>
              <a:t>Is there anything else you’d like us to know about you?</a:t>
            </a:r>
            <a:endParaRPr lang="en-AU" sz="2400" dirty="0"/>
          </a:p>
          <a:p>
            <a:pPr lvl="0"/>
            <a:r>
              <a:rPr lang="en-AU" sz="2400" b="1" dirty="0"/>
              <a:t>Where do you see yourself in five years?</a:t>
            </a:r>
            <a:endParaRPr lang="en-AU" sz="24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711695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Job Interview</a:t>
            </a:r>
            <a:endParaRPr lang="en-AU" dirty="0"/>
          </a:p>
        </p:txBody>
      </p:sp>
      <p:sp>
        <p:nvSpPr>
          <p:cNvPr id="3" name="Content Placeholder 2"/>
          <p:cNvSpPr>
            <a:spLocks noGrp="1"/>
          </p:cNvSpPr>
          <p:nvPr>
            <p:ph idx="1"/>
          </p:nvPr>
        </p:nvSpPr>
        <p:spPr/>
        <p:txBody>
          <a:bodyPr/>
          <a:lstStyle/>
          <a:p>
            <a:pPr marL="457200" indent="-457200">
              <a:buAutoNum type="arabicPeriod"/>
            </a:pPr>
            <a:r>
              <a:rPr lang="en-AU" sz="2400" b="1" dirty="0" smtClean="0"/>
              <a:t>Assessing </a:t>
            </a:r>
            <a:r>
              <a:rPr lang="en-AU" sz="2400" b="1" dirty="0"/>
              <a:t>Qualifications and </a:t>
            </a:r>
            <a:r>
              <a:rPr lang="en-AU" sz="2400" b="1" dirty="0" smtClean="0"/>
              <a:t>Skills</a:t>
            </a:r>
          </a:p>
          <a:p>
            <a:pPr marL="457200" indent="-457200">
              <a:buFontTx/>
              <a:buAutoNum type="arabicPeriod"/>
            </a:pPr>
            <a:r>
              <a:rPr lang="en-AU" sz="2400" b="1" dirty="0"/>
              <a:t>Evaluating Cultural Fit</a:t>
            </a:r>
            <a:endParaRPr lang="en-AU" sz="2400" dirty="0"/>
          </a:p>
          <a:p>
            <a:pPr marL="457200" indent="-457200">
              <a:buFontTx/>
              <a:buAutoNum type="arabicPeriod"/>
            </a:pPr>
            <a:r>
              <a:rPr lang="en-AU" sz="2400" b="1" dirty="0"/>
              <a:t>Understanding Communication and Interpersonal Skills</a:t>
            </a:r>
            <a:endParaRPr lang="en-AU" sz="2400" dirty="0"/>
          </a:p>
          <a:p>
            <a:pPr marL="457200" indent="-457200">
              <a:buFontTx/>
              <a:buAutoNum type="arabicPeriod"/>
            </a:pPr>
            <a:r>
              <a:rPr lang="en-AU" sz="2400" b="1" dirty="0"/>
              <a:t>. Clarifying Expectations and Job Role</a:t>
            </a:r>
            <a:endParaRPr lang="en-AU" sz="2400" dirty="0"/>
          </a:p>
          <a:p>
            <a:pPr marL="457200" indent="-457200">
              <a:buAutoNum type="arabicPeriod"/>
            </a:pPr>
            <a:r>
              <a:rPr lang="en-AU" sz="2400" b="1" dirty="0"/>
              <a:t>Building a </a:t>
            </a:r>
            <a:r>
              <a:rPr lang="en-AU" sz="2400" b="1" dirty="0" smtClean="0"/>
              <a:t>Relationship</a:t>
            </a:r>
          </a:p>
          <a:p>
            <a:pPr marL="457200" indent="-457200">
              <a:buAutoNum type="arabicPeriod"/>
            </a:pPr>
            <a:r>
              <a:rPr lang="en-AU" sz="2400" b="1" dirty="0"/>
              <a:t>Making </a:t>
            </a:r>
            <a:r>
              <a:rPr lang="en-AU" sz="2400" b="1" dirty="0" smtClean="0"/>
              <a:t>Proper </a:t>
            </a:r>
            <a:r>
              <a:rPr lang="en-AU" sz="2400" b="1" dirty="0"/>
              <a:t>Hiring </a:t>
            </a:r>
            <a:r>
              <a:rPr lang="en-AU" sz="2400" b="1" dirty="0" smtClean="0"/>
              <a:t>Decisions</a:t>
            </a:r>
          </a:p>
          <a:p>
            <a:pPr marL="457200" indent="-457200">
              <a:buAutoNum type="arabicPeriod"/>
            </a:pPr>
            <a:r>
              <a:rPr lang="en-AU" sz="2400" b="1" dirty="0"/>
              <a:t>Opportunity for </a:t>
            </a:r>
            <a:r>
              <a:rPr lang="en-AU" sz="2400" b="1" dirty="0" smtClean="0"/>
              <a:t>Negotiation</a:t>
            </a:r>
          </a:p>
          <a:p>
            <a:pPr marL="457200" indent="-457200">
              <a:buFontTx/>
              <a:buAutoNum type="arabicPeriod"/>
            </a:pPr>
            <a:r>
              <a:rPr lang="en-AU" sz="2400" b="1" dirty="0"/>
              <a:t>Assessing Problem-Solving and Critical Thinking</a:t>
            </a:r>
            <a:endParaRPr lang="en-AU" sz="2400" dirty="0"/>
          </a:p>
          <a:p>
            <a:pPr marL="457200" indent="-457200">
              <a:buAutoNum type="arabicPeriod"/>
            </a:pPr>
            <a:r>
              <a:rPr lang="en-AU" sz="2400" b="1"/>
              <a:t>First Impression and Professionalism</a:t>
            </a:r>
            <a:endParaRPr lang="en-AU" sz="240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20066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PRACTICAL JOB INTERVIEW SESSION</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547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pic>
        <p:nvPicPr>
          <p:cNvPr id="5" name="Picture 4"/>
          <p:cNvPicPr>
            <a:picLocks noChangeAspect="1"/>
          </p:cNvPicPr>
          <p:nvPr/>
        </p:nvPicPr>
        <p:blipFill>
          <a:blip r:embed="rId2"/>
          <a:stretch>
            <a:fillRect/>
          </a:stretch>
        </p:blipFill>
        <p:spPr>
          <a:xfrm>
            <a:off x="3603620" y="2245279"/>
            <a:ext cx="4572638" cy="3429479"/>
          </a:xfrm>
          <a:prstGeom prst="rect">
            <a:avLst/>
          </a:prstGeom>
        </p:spPr>
      </p:pic>
    </p:spTree>
    <p:extLst>
      <p:ext uri="{BB962C8B-B14F-4D97-AF65-F5344CB8AC3E}">
        <p14:creationId xmlns:p14="http://schemas.microsoft.com/office/powerpoint/2010/main" val="13298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888275"/>
            <a:ext cx="10411097" cy="5460274"/>
          </a:xfrm>
        </p:spPr>
        <p:txBody>
          <a:bodyPr/>
          <a:lstStyle/>
          <a:p>
            <a:pPr marL="0" lvl="0" indent="0">
              <a:buNone/>
            </a:pPr>
            <a:r>
              <a:rPr lang="en-AU" sz="2400" b="1" dirty="0" smtClean="0"/>
              <a:t>3. Behavioural </a:t>
            </a:r>
            <a:r>
              <a:rPr lang="en-AU" sz="2400" b="1" dirty="0"/>
              <a:t>Interview</a:t>
            </a:r>
            <a:r>
              <a:rPr lang="en-AU" sz="2400" dirty="0"/>
              <a:t>:</a:t>
            </a:r>
          </a:p>
          <a:p>
            <a:pPr lvl="1"/>
            <a:r>
              <a:rPr lang="en-AU" sz="2400" b="1" dirty="0"/>
              <a:t>Format</a:t>
            </a:r>
            <a:r>
              <a:rPr lang="en-AU" sz="2400" dirty="0"/>
              <a:t>: Candidates are asked to provide examples from past experiences that demonstrate specific skills.</a:t>
            </a:r>
          </a:p>
          <a:p>
            <a:pPr lvl="1"/>
            <a:r>
              <a:rPr lang="en-AU" sz="2400" b="1" dirty="0"/>
              <a:t>Purpose</a:t>
            </a:r>
            <a:r>
              <a:rPr lang="en-AU" sz="2400" dirty="0"/>
              <a:t>: Evaluates how a candidate has handled situations in the past to predict future performance.</a:t>
            </a:r>
          </a:p>
          <a:p>
            <a:pPr lvl="1"/>
            <a:r>
              <a:rPr lang="en-AU" sz="2400" b="1" dirty="0"/>
              <a:t>Focus</a:t>
            </a:r>
            <a:r>
              <a:rPr lang="en-AU" sz="2400" dirty="0"/>
              <a:t>: Problem-solving, leadership, teamwork, and adaptability</a:t>
            </a:r>
            <a:r>
              <a:rPr lang="en-AU" sz="2400" dirty="0" smtClean="0"/>
              <a:t>.</a:t>
            </a:r>
          </a:p>
          <a:p>
            <a:pPr marL="457200" lvl="1" indent="0">
              <a:buNone/>
            </a:pPr>
            <a:endParaRPr lang="en-AU" sz="2400" dirty="0"/>
          </a:p>
          <a:p>
            <a:pPr marL="0" lvl="0" indent="0">
              <a:buNone/>
            </a:pPr>
            <a:r>
              <a:rPr lang="en-AU" sz="2400" b="1" dirty="0" smtClean="0"/>
              <a:t>4. Situational </a:t>
            </a:r>
            <a:r>
              <a:rPr lang="en-AU" sz="2400" b="1" dirty="0"/>
              <a:t>Interview</a:t>
            </a:r>
            <a:r>
              <a:rPr lang="en-AU" sz="2400" dirty="0"/>
              <a:t>:</a:t>
            </a:r>
          </a:p>
          <a:p>
            <a:pPr lvl="1"/>
            <a:r>
              <a:rPr lang="en-AU" sz="2400" b="1" dirty="0"/>
              <a:t>Format</a:t>
            </a:r>
            <a:r>
              <a:rPr lang="en-AU" sz="2400" dirty="0"/>
              <a:t>: Candidates are given hypothetical scenarios and asked how they would handle them.</a:t>
            </a:r>
          </a:p>
          <a:p>
            <a:pPr lvl="1"/>
            <a:r>
              <a:rPr lang="en-AU" sz="2400" b="1" dirty="0"/>
              <a:t>Purpose</a:t>
            </a:r>
            <a:r>
              <a:rPr lang="en-AU" sz="2400" dirty="0"/>
              <a:t>: Assesses how a candidate might behave in specific situations relevant to the job.</a:t>
            </a:r>
          </a:p>
          <a:p>
            <a:pPr lvl="1"/>
            <a:r>
              <a:rPr lang="en-AU" sz="2400" b="1" dirty="0"/>
              <a:t>Focus</a:t>
            </a:r>
            <a:r>
              <a:rPr lang="en-AU" sz="2400" dirty="0"/>
              <a:t>: Decision-making, problem-solving, and conflict resolution</a:t>
            </a:r>
            <a:r>
              <a:rPr lang="en-AU" sz="2400" dirty="0" smtClean="0"/>
              <a:t>.</a:t>
            </a:r>
            <a:endParaRPr lang="en-AU" sz="4000" dirty="0"/>
          </a:p>
          <a:p>
            <a:pPr marL="0" indent="0">
              <a:buNone/>
            </a:pPr>
            <a:endParaRPr lang="en-US" dirty="0">
              <a:solidFill>
                <a:srgbClr val="FF0000"/>
              </a:solidFill>
            </a:endParaRPr>
          </a:p>
        </p:txBody>
      </p:sp>
      <p:sp>
        <p:nvSpPr>
          <p:cNvPr id="4" name="Footer Placeholder 3"/>
          <p:cNvSpPr>
            <a:spLocks noGrp="1"/>
          </p:cNvSpPr>
          <p:nvPr>
            <p:ph type="ftr" sz="quarter" idx="10"/>
          </p:nvPr>
        </p:nvSpPr>
        <p:spPr/>
        <p:txBody>
          <a:bodyPr/>
          <a:lstStyle/>
          <a:p>
            <a:pPr>
              <a:defRPr/>
            </a:pPr>
            <a:r>
              <a:rPr lang="en-GB" dirty="0" smtClean="0">
                <a:solidFill>
                  <a:srgbClr val="000000"/>
                </a:solidFill>
              </a:rPr>
              <a:t>Slide ‹</a:t>
            </a:r>
            <a:fld id="{D5FD16A9-8C6A-4461-8C10-119E4B147955}" type="slidenum">
              <a:rPr lang="en-GB" smtClean="0">
                <a:solidFill>
                  <a:srgbClr val="000000"/>
                </a:solidFill>
              </a:rPr>
              <a:pPr>
                <a:defRPr/>
              </a:pPr>
              <a:t>4</a:t>
            </a:fld>
            <a:r>
              <a:rPr lang="en-GB" dirty="0" smtClean="0">
                <a:solidFill>
                  <a:srgbClr val="000000"/>
                </a:solidFill>
              </a:rPr>
              <a:t>› of 9</a:t>
            </a:r>
            <a:endParaRPr lang="en-GB" dirty="0">
              <a:solidFill>
                <a:srgbClr val="000000"/>
              </a:solidFill>
            </a:endParaRPr>
          </a:p>
        </p:txBody>
      </p:sp>
    </p:spTree>
    <p:extLst>
      <p:ext uri="{BB962C8B-B14F-4D97-AF65-F5344CB8AC3E}">
        <p14:creationId xmlns:p14="http://schemas.microsoft.com/office/powerpoint/2010/main" val="201426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10" y="718457"/>
            <a:ext cx="10149840" cy="5504543"/>
          </a:xfrm>
        </p:spPr>
        <p:txBody>
          <a:bodyPr/>
          <a:lstStyle/>
          <a:p>
            <a:pPr marL="0" lvl="0" indent="0" algn="just">
              <a:buNone/>
            </a:pPr>
            <a:r>
              <a:rPr lang="en-AU" sz="2400" b="1" dirty="0" smtClean="0"/>
              <a:t>5. Panel </a:t>
            </a:r>
            <a:r>
              <a:rPr lang="en-AU" sz="2400" b="1" dirty="0"/>
              <a:t>Interview</a:t>
            </a:r>
            <a:r>
              <a:rPr lang="en-AU" sz="2400" dirty="0"/>
              <a:t>:</a:t>
            </a:r>
          </a:p>
          <a:p>
            <a:pPr lvl="1" algn="just"/>
            <a:r>
              <a:rPr lang="en-AU" sz="2400" b="1" dirty="0"/>
              <a:t>Format</a:t>
            </a:r>
            <a:r>
              <a:rPr lang="en-AU" sz="2400" dirty="0"/>
              <a:t>: Multiple interviewers (a panel) interview a candidate simultaneously.</a:t>
            </a:r>
          </a:p>
          <a:p>
            <a:pPr lvl="1" algn="just"/>
            <a:r>
              <a:rPr lang="en-AU" sz="2400" b="1" dirty="0"/>
              <a:t>Purpose</a:t>
            </a:r>
            <a:r>
              <a:rPr lang="en-AU" sz="2400" dirty="0"/>
              <a:t>: Allows different perspectives to evaluate the candidate's responses.</a:t>
            </a:r>
          </a:p>
          <a:p>
            <a:pPr lvl="1" algn="just"/>
            <a:r>
              <a:rPr lang="en-AU" sz="2400" b="1" dirty="0"/>
              <a:t>Focus</a:t>
            </a:r>
            <a:r>
              <a:rPr lang="en-AU" sz="2400" dirty="0"/>
              <a:t>: Comprehensive assessment from various angles, including technical skills and cultural fit.</a:t>
            </a:r>
          </a:p>
          <a:p>
            <a:pPr marL="0" lvl="0" indent="0" algn="just">
              <a:buNone/>
            </a:pPr>
            <a:r>
              <a:rPr lang="en-AU" sz="2400" b="1" dirty="0" smtClean="0"/>
              <a:t>6. Group </a:t>
            </a:r>
            <a:r>
              <a:rPr lang="en-AU" sz="2400" b="1" dirty="0"/>
              <a:t>Interview</a:t>
            </a:r>
            <a:r>
              <a:rPr lang="en-AU" sz="2400" dirty="0"/>
              <a:t>:</a:t>
            </a:r>
          </a:p>
          <a:p>
            <a:pPr lvl="1" algn="just"/>
            <a:r>
              <a:rPr lang="en-AU" sz="2400" b="1" dirty="0"/>
              <a:t>Format</a:t>
            </a:r>
            <a:r>
              <a:rPr lang="en-AU" sz="2400" dirty="0"/>
              <a:t>: Multiple candidates are interviewed together, often involving group tasks or discussions.</a:t>
            </a:r>
          </a:p>
          <a:p>
            <a:pPr lvl="1" algn="just"/>
            <a:r>
              <a:rPr lang="en-AU" sz="2400" b="1" dirty="0"/>
              <a:t>Purpose</a:t>
            </a:r>
            <a:r>
              <a:rPr lang="en-AU" sz="2400" dirty="0"/>
              <a:t>: Evaluates teamwork, communication skills, and leadership potential.</a:t>
            </a:r>
          </a:p>
          <a:p>
            <a:pPr algn="just"/>
            <a:r>
              <a:rPr lang="en-AU" sz="2400" b="1" dirty="0"/>
              <a:t>Focus</a:t>
            </a:r>
            <a:r>
              <a:rPr lang="en-AU" sz="2400" dirty="0"/>
              <a:t>: Interaction, collaboration, and competition among candidates</a:t>
            </a:r>
            <a:endParaRPr lang="en-US" sz="2400" dirty="0">
              <a:solidFill>
                <a:srgbClr val="FF0000"/>
              </a:solidFill>
            </a:endParaRPr>
          </a:p>
        </p:txBody>
      </p:sp>
      <p:sp>
        <p:nvSpPr>
          <p:cNvPr id="4" name="Footer Placeholder 3"/>
          <p:cNvSpPr>
            <a:spLocks noGrp="1"/>
          </p:cNvSpPr>
          <p:nvPr>
            <p:ph type="ftr" sz="quarter" idx="10"/>
          </p:nvPr>
        </p:nvSpPr>
        <p:spPr/>
        <p:txBody>
          <a:bodyPr/>
          <a:lstStyle/>
          <a:p>
            <a:pPr>
              <a:defRPr/>
            </a:pPr>
            <a:r>
              <a:rPr lang="en-GB" dirty="0" smtClean="0">
                <a:solidFill>
                  <a:srgbClr val="000000"/>
                </a:solidFill>
              </a:rPr>
              <a:t>Slide ‹</a:t>
            </a:r>
            <a:fld id="{D5FD16A9-8C6A-4461-8C10-119E4B147955}" type="slidenum">
              <a:rPr lang="en-GB" smtClean="0">
                <a:solidFill>
                  <a:srgbClr val="000000"/>
                </a:solidFill>
              </a:rPr>
              <a:pPr>
                <a:defRPr/>
              </a:pPr>
              <a:t>5</a:t>
            </a:fld>
            <a:r>
              <a:rPr lang="en-GB" dirty="0" smtClean="0">
                <a:solidFill>
                  <a:srgbClr val="000000"/>
                </a:solidFill>
              </a:rPr>
              <a:t>› of 9</a:t>
            </a:r>
            <a:endParaRPr lang="en-GB" dirty="0">
              <a:solidFill>
                <a:srgbClr val="000000"/>
              </a:solidFill>
            </a:endParaRPr>
          </a:p>
        </p:txBody>
      </p:sp>
    </p:spTree>
    <p:extLst>
      <p:ext uri="{BB962C8B-B14F-4D97-AF65-F5344CB8AC3E}">
        <p14:creationId xmlns:p14="http://schemas.microsoft.com/office/powerpoint/2010/main" val="2927172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583" y="627017"/>
            <a:ext cx="10515599" cy="5595983"/>
          </a:xfrm>
        </p:spPr>
        <p:txBody>
          <a:bodyPr/>
          <a:lstStyle/>
          <a:p>
            <a:pPr marL="0" lvl="0" indent="0" algn="just">
              <a:buNone/>
            </a:pPr>
            <a:r>
              <a:rPr lang="en-AU" sz="2400" b="1" dirty="0" smtClean="0"/>
              <a:t>7. Telephone/Video </a:t>
            </a:r>
            <a:r>
              <a:rPr lang="en-AU" sz="2400" b="1" dirty="0"/>
              <a:t>Interview</a:t>
            </a:r>
            <a:r>
              <a:rPr lang="en-AU" sz="2400" dirty="0"/>
              <a:t>:</a:t>
            </a:r>
          </a:p>
          <a:p>
            <a:pPr lvl="1" algn="just"/>
            <a:r>
              <a:rPr lang="en-AU" sz="2400" b="1" dirty="0"/>
              <a:t>Format</a:t>
            </a:r>
            <a:r>
              <a:rPr lang="en-AU" sz="2400" dirty="0"/>
              <a:t>: Conducted remotely via phone or video conferencing.</a:t>
            </a:r>
          </a:p>
          <a:p>
            <a:pPr lvl="1" algn="just"/>
            <a:r>
              <a:rPr lang="en-AU" sz="2400" b="1" dirty="0"/>
              <a:t>Purpose</a:t>
            </a:r>
            <a:r>
              <a:rPr lang="en-AU" sz="2400" dirty="0"/>
              <a:t>: Often used as a preliminary interview to screen candidates before an in-person interview.</a:t>
            </a:r>
          </a:p>
          <a:p>
            <a:pPr lvl="1" algn="just"/>
            <a:r>
              <a:rPr lang="en-AU" sz="2400" b="1" dirty="0"/>
              <a:t>Focus</a:t>
            </a:r>
            <a:r>
              <a:rPr lang="en-AU" sz="2400" dirty="0"/>
              <a:t>: Basic qualifications, communication skills, and initial cultural fit.</a:t>
            </a:r>
          </a:p>
          <a:p>
            <a:pPr marL="0" lvl="0" indent="0" algn="just">
              <a:buNone/>
            </a:pPr>
            <a:endParaRPr lang="en-AU" sz="2400" b="1" dirty="0" smtClean="0"/>
          </a:p>
          <a:p>
            <a:pPr marL="0" lvl="0" indent="0" algn="just">
              <a:buNone/>
            </a:pPr>
            <a:r>
              <a:rPr lang="en-AU" sz="2400" b="1" dirty="0" smtClean="0"/>
              <a:t>8. Technical </a:t>
            </a:r>
            <a:r>
              <a:rPr lang="en-AU" sz="2400" b="1" dirty="0"/>
              <a:t>Interview</a:t>
            </a:r>
            <a:r>
              <a:rPr lang="en-AU" sz="2400" dirty="0"/>
              <a:t>:</a:t>
            </a:r>
          </a:p>
          <a:p>
            <a:pPr lvl="1" algn="just"/>
            <a:r>
              <a:rPr lang="en-AU" sz="2400" b="1" dirty="0"/>
              <a:t>Format</a:t>
            </a:r>
            <a:r>
              <a:rPr lang="en-AU" sz="2400" dirty="0"/>
              <a:t>: Involves specific technical questions, problems, or tasks relevant to the role.</a:t>
            </a:r>
          </a:p>
          <a:p>
            <a:pPr lvl="1" algn="just"/>
            <a:r>
              <a:rPr lang="en-AU" sz="2400" b="1" dirty="0"/>
              <a:t>Purpose</a:t>
            </a:r>
            <a:r>
              <a:rPr lang="en-AU" sz="2400" dirty="0"/>
              <a:t>: Assesses the candidate's technical knowledge and problem-solving abilities.</a:t>
            </a:r>
          </a:p>
          <a:p>
            <a:pPr lvl="1" algn="just"/>
            <a:r>
              <a:rPr lang="en-AU" sz="2400" b="1" dirty="0"/>
              <a:t>Focus</a:t>
            </a:r>
            <a:r>
              <a:rPr lang="en-AU" sz="2400" dirty="0"/>
              <a:t>: Job-specific skills, coding, engineering, or other technical proficiencies.</a:t>
            </a:r>
          </a:p>
          <a:p>
            <a:pPr marL="0" indent="0">
              <a:buNone/>
            </a:pPr>
            <a:endParaRPr lang="en-US" dirty="0">
              <a:solidFill>
                <a:srgbClr val="FF0000"/>
              </a:solidFill>
            </a:endParaRPr>
          </a:p>
        </p:txBody>
      </p:sp>
      <p:sp>
        <p:nvSpPr>
          <p:cNvPr id="4" name="Footer Placeholder 3"/>
          <p:cNvSpPr>
            <a:spLocks noGrp="1"/>
          </p:cNvSpPr>
          <p:nvPr>
            <p:ph type="ftr" sz="quarter" idx="10"/>
          </p:nvPr>
        </p:nvSpPr>
        <p:spPr/>
        <p:txBody>
          <a:bodyPr/>
          <a:lstStyle/>
          <a:p>
            <a:pPr>
              <a:defRPr/>
            </a:pPr>
            <a:r>
              <a:rPr lang="en-GB" dirty="0" smtClean="0">
                <a:solidFill>
                  <a:srgbClr val="000000"/>
                </a:solidFill>
              </a:rPr>
              <a:t>Slide ‹</a:t>
            </a:r>
            <a:fld id="{D5FD16A9-8C6A-4461-8C10-119E4B147955}" type="slidenum">
              <a:rPr lang="en-GB" smtClean="0">
                <a:solidFill>
                  <a:srgbClr val="000000"/>
                </a:solidFill>
              </a:rPr>
              <a:pPr>
                <a:defRPr/>
              </a:pPr>
              <a:t>6</a:t>
            </a:fld>
            <a:r>
              <a:rPr lang="en-GB" dirty="0" smtClean="0">
                <a:solidFill>
                  <a:srgbClr val="000000"/>
                </a:solidFill>
              </a:rPr>
              <a:t>› of 9</a:t>
            </a:r>
            <a:endParaRPr lang="en-GB" dirty="0">
              <a:solidFill>
                <a:srgbClr val="000000"/>
              </a:solidFill>
            </a:endParaRPr>
          </a:p>
        </p:txBody>
      </p:sp>
    </p:spTree>
    <p:extLst>
      <p:ext uri="{BB962C8B-B14F-4D97-AF65-F5344CB8AC3E}">
        <p14:creationId xmlns:p14="http://schemas.microsoft.com/office/powerpoint/2010/main" val="3612442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AU" sz="4000" b="1" dirty="0" smtClean="0"/>
          </a:p>
          <a:p>
            <a:pPr marL="0" indent="0" algn="ctr">
              <a:buNone/>
            </a:pPr>
            <a:endParaRPr lang="en-AU" sz="4000" b="1" dirty="0"/>
          </a:p>
          <a:p>
            <a:pPr marL="0" indent="0" algn="ctr">
              <a:buNone/>
            </a:pPr>
            <a:r>
              <a:rPr lang="en-AU" sz="4000" b="1" dirty="0" smtClean="0"/>
              <a:t>Do’s </a:t>
            </a:r>
            <a:r>
              <a:rPr lang="en-AU" sz="4000" b="1" dirty="0"/>
              <a:t>and Don’ts of Job Interview</a:t>
            </a:r>
            <a:r>
              <a:rPr lang="en-AU" sz="4000" dirty="0"/>
              <a:t/>
            </a:r>
            <a:br>
              <a:rPr lang="en-AU" sz="4000" dirty="0"/>
            </a:br>
            <a:endParaRPr lang="en-AU" sz="40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92741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Do’s </a:t>
            </a:r>
            <a:r>
              <a:rPr lang="en-AU" b="1" dirty="0"/>
              <a:t>of Job Interview</a:t>
            </a:r>
            <a:r>
              <a:rPr lang="en-AU" dirty="0"/>
              <a:t/>
            </a:r>
            <a:br>
              <a:rPr lang="en-AU" dirty="0"/>
            </a:br>
            <a:endParaRPr lang="en-US" dirty="0"/>
          </a:p>
        </p:txBody>
      </p:sp>
      <p:sp>
        <p:nvSpPr>
          <p:cNvPr id="3" name="Content Placeholder 2"/>
          <p:cNvSpPr>
            <a:spLocks noGrp="1"/>
          </p:cNvSpPr>
          <p:nvPr>
            <p:ph idx="1"/>
          </p:nvPr>
        </p:nvSpPr>
        <p:spPr>
          <a:xfrm>
            <a:off x="649817" y="1306286"/>
            <a:ext cx="10972800" cy="4916715"/>
          </a:xfrm>
        </p:spPr>
        <p:txBody>
          <a:bodyPr/>
          <a:lstStyle/>
          <a:p>
            <a:pPr marL="0" lvl="0" indent="0" algn="just">
              <a:buNone/>
            </a:pPr>
            <a:r>
              <a:rPr lang="en-AU" sz="2800" b="1" dirty="0" smtClean="0"/>
              <a:t>1. Research </a:t>
            </a:r>
            <a:r>
              <a:rPr lang="en-AU" sz="2800" b="1" dirty="0"/>
              <a:t>the Company</a:t>
            </a:r>
            <a:r>
              <a:rPr lang="en-AU" sz="2800" dirty="0"/>
              <a:t>:</a:t>
            </a:r>
          </a:p>
          <a:p>
            <a:pPr lvl="1" algn="just"/>
            <a:r>
              <a:rPr lang="en-AU" dirty="0"/>
              <a:t>Understand the company’s mission, values, products, and recent news.</a:t>
            </a:r>
          </a:p>
          <a:p>
            <a:pPr lvl="1" algn="just"/>
            <a:r>
              <a:rPr lang="en-AU" dirty="0"/>
              <a:t>Tailor your answers to show how you align with the company’s goals and culture</a:t>
            </a:r>
            <a:r>
              <a:rPr lang="en-AU" dirty="0" smtClean="0"/>
              <a:t>.</a:t>
            </a:r>
          </a:p>
          <a:p>
            <a:pPr marL="457200" lvl="1" indent="0" algn="just">
              <a:buNone/>
            </a:pPr>
            <a:endParaRPr lang="en-AU" dirty="0"/>
          </a:p>
          <a:p>
            <a:pPr marL="0" lvl="0" indent="0" algn="just">
              <a:buNone/>
            </a:pPr>
            <a:r>
              <a:rPr lang="en-AU" sz="2800" b="1" dirty="0" smtClean="0"/>
              <a:t>2. Dress </a:t>
            </a:r>
            <a:r>
              <a:rPr lang="en-AU" sz="2800" b="1" dirty="0"/>
              <a:t>Appropriately</a:t>
            </a:r>
            <a:r>
              <a:rPr lang="en-AU" sz="2800" dirty="0"/>
              <a:t>:</a:t>
            </a:r>
          </a:p>
          <a:p>
            <a:pPr lvl="1" algn="just"/>
            <a:r>
              <a:rPr lang="en-AU" dirty="0"/>
              <a:t>Wear professional attire suitable for the company’s environment.</a:t>
            </a:r>
          </a:p>
          <a:p>
            <a:pPr lvl="1" algn="just"/>
            <a:r>
              <a:rPr lang="en-AU" dirty="0"/>
              <a:t>Ensure your clothing is clean, pressed, and fits well.</a:t>
            </a:r>
          </a:p>
          <a:p>
            <a:pPr marL="0" indent="0">
              <a:buNone/>
            </a:pPr>
            <a:endParaRPr lang="en-AU" dirty="0"/>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213614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345474"/>
            <a:ext cx="10972800" cy="4877526"/>
          </a:xfrm>
        </p:spPr>
        <p:txBody>
          <a:bodyPr/>
          <a:lstStyle/>
          <a:p>
            <a:pPr marL="0" lvl="0" indent="0" algn="just">
              <a:buNone/>
            </a:pPr>
            <a:r>
              <a:rPr lang="en-AU" b="1" dirty="0" smtClean="0"/>
              <a:t>3. Arrive </a:t>
            </a:r>
            <a:r>
              <a:rPr lang="en-AU" b="1" dirty="0"/>
              <a:t>Early</a:t>
            </a:r>
            <a:r>
              <a:rPr lang="en-AU" dirty="0"/>
              <a:t>:</a:t>
            </a:r>
            <a:endParaRPr lang="en-AU" sz="4400" dirty="0"/>
          </a:p>
          <a:p>
            <a:pPr lvl="1" algn="just"/>
            <a:r>
              <a:rPr lang="en-AU" dirty="0"/>
              <a:t>Aim to arrive 10-15 minutes before the scheduled interview time.</a:t>
            </a:r>
            <a:endParaRPr lang="en-AU" sz="3600" dirty="0"/>
          </a:p>
          <a:p>
            <a:pPr lvl="1" algn="just"/>
            <a:r>
              <a:rPr lang="en-AU" dirty="0"/>
              <a:t>Plan for potential delays, such as traffic or finding parking</a:t>
            </a:r>
            <a:r>
              <a:rPr lang="en-AU" dirty="0" smtClean="0"/>
              <a:t>.</a:t>
            </a:r>
          </a:p>
          <a:p>
            <a:pPr marL="457200" lvl="1" indent="0" algn="just">
              <a:buNone/>
            </a:pPr>
            <a:endParaRPr lang="en-AU" sz="3600" dirty="0"/>
          </a:p>
          <a:p>
            <a:pPr marL="0" lvl="0" indent="0" algn="just">
              <a:buNone/>
            </a:pPr>
            <a:r>
              <a:rPr lang="en-AU" b="1" dirty="0" smtClean="0"/>
              <a:t>4. Bring </a:t>
            </a:r>
            <a:r>
              <a:rPr lang="en-AU" b="1" dirty="0"/>
              <a:t>Necessary Documents</a:t>
            </a:r>
            <a:r>
              <a:rPr lang="en-AU" dirty="0"/>
              <a:t>:</a:t>
            </a:r>
            <a:endParaRPr lang="en-AU" sz="4400" dirty="0"/>
          </a:p>
          <a:p>
            <a:pPr lvl="1" algn="just"/>
            <a:r>
              <a:rPr lang="en-AU" dirty="0"/>
              <a:t>Bring multiple copies of your resume, a list of references, and any work samples or portfolios.</a:t>
            </a:r>
            <a:endParaRPr lang="en-AU" sz="3600" dirty="0"/>
          </a:p>
          <a:p>
            <a:pPr lvl="1" algn="just"/>
            <a:r>
              <a:rPr lang="en-AU" dirty="0"/>
              <a:t>Have a notepad and pen for taking notes if needed.</a:t>
            </a:r>
            <a:endParaRPr lang="en-AU" sz="3600"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416356370"/>
      </p:ext>
    </p:extLst>
  </p:cSld>
  <p:clrMapOvr>
    <a:masterClrMapping/>
  </p:clrMapOvr>
</p:sld>
</file>

<file path=ppt/theme/theme1.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2027</Words>
  <Application>Microsoft Office PowerPoint</Application>
  <PresentationFormat>Widescreen</PresentationFormat>
  <Paragraphs>275</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ＭＳ Ｐゴシック</vt:lpstr>
      <vt:lpstr>Arial</vt:lpstr>
      <vt:lpstr>Calibri</vt:lpstr>
      <vt:lpstr>1_UCTI-Template-foundation-level</vt:lpstr>
      <vt:lpstr>WORKPLACE COMMUNICATION SKILLS Module Code and Version #</vt:lpstr>
      <vt:lpstr>PowerPoint Presentation</vt:lpstr>
      <vt:lpstr>Types of Job Interview</vt:lpstr>
      <vt:lpstr>PowerPoint Presentation</vt:lpstr>
      <vt:lpstr>PowerPoint Presentation</vt:lpstr>
      <vt:lpstr>PowerPoint Presentation</vt:lpstr>
      <vt:lpstr>PowerPoint Presentation</vt:lpstr>
      <vt:lpstr>Do’s of Job Interview </vt:lpstr>
      <vt:lpstr>PowerPoint Presentation</vt:lpstr>
      <vt:lpstr>PowerPoint Presentation</vt:lpstr>
      <vt:lpstr>PowerPoint Presentation</vt:lpstr>
      <vt:lpstr>PowerPoint Presentation</vt:lpstr>
      <vt:lpstr>PowerPoint Presentation</vt:lpstr>
      <vt:lpstr> Don’ts of Job Interview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Do’s and dont’s during interview </vt:lpstr>
      <vt:lpstr>Job Interview Questions</vt:lpstr>
      <vt:lpstr>Job Interview Questions</vt:lpstr>
      <vt:lpstr>Job Interview Questions</vt:lpstr>
      <vt:lpstr>Job Interview Questions</vt:lpstr>
      <vt:lpstr>Job Interview Questions</vt:lpstr>
      <vt:lpstr>Job Interview Questions</vt:lpstr>
      <vt:lpstr>Job Interview Questions</vt:lpstr>
      <vt:lpstr>Job Interview Questions</vt:lpstr>
      <vt:lpstr>Job Interview Questions</vt:lpstr>
      <vt:lpstr>Job Interview Questions</vt:lpstr>
      <vt:lpstr>Importance of Job Interview</vt:lpstr>
      <vt:lpstr>ACTIVITY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COMMUNICATION SKILLS Module Code and Version #</dc:title>
  <dc:creator>Munirah Binti Salamat</dc:creator>
  <cp:lastModifiedBy>Tarapati Mahato</cp:lastModifiedBy>
  <cp:revision>33</cp:revision>
  <dcterms:created xsi:type="dcterms:W3CDTF">2018-04-03T07:10:35Z</dcterms:created>
  <dcterms:modified xsi:type="dcterms:W3CDTF">2024-09-13T08:12:30Z</dcterms:modified>
</cp:coreProperties>
</file>