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>
      <p:cViewPr varScale="1">
        <p:scale>
          <a:sx n="93" d="100"/>
          <a:sy n="93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B10C-8F08-49DF-94B4-E9552862B832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BF47E-8BF5-45A1-885E-5AF526B5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5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BF47E-8BF5-45A1-885E-5AF526B59A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247037-88E5-4351-94BF-801FDE636151}" type="datetimeFigureOut">
              <a:rPr lang="en-US" smtClean="0"/>
              <a:t>9/6/18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4FC6FF6-F026-41CC-8301-AAAAB7D1AA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7037-88E5-4351-94BF-801FDE636151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6FF6-F026-41CC-8301-AAAAB7D1A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7037-88E5-4351-94BF-801FDE636151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6FF6-F026-41CC-8301-AAAAB7D1A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247037-88E5-4351-94BF-801FDE636151}" type="datetimeFigureOut">
              <a:rPr lang="en-US" smtClean="0"/>
              <a:t>9/6/18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4FC6FF6-F026-41CC-8301-AAAAB7D1AA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247037-88E5-4351-94BF-801FDE636151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4FC6FF6-F026-41CC-8301-AAAAB7D1AA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7037-88E5-4351-94BF-801FDE636151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6FF6-F026-41CC-8301-AAAAB7D1A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7037-88E5-4351-94BF-801FDE636151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6FF6-F026-41CC-8301-AAAAB7D1AA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247037-88E5-4351-94BF-801FDE636151}" type="datetimeFigureOut">
              <a:rPr lang="en-US" smtClean="0"/>
              <a:t>9/6/18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4FC6FF6-F026-41CC-8301-AAAAB7D1AA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7037-88E5-4351-94BF-801FDE636151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6FF6-F026-41CC-8301-AAAAB7D1AA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247037-88E5-4351-94BF-801FDE636151}" type="datetimeFigureOut">
              <a:rPr lang="en-US" smtClean="0"/>
              <a:t>9/6/18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4FC6FF6-F026-41CC-8301-AAAAB7D1AA5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247037-88E5-4351-94BF-801FDE636151}" type="datetimeFigureOut">
              <a:rPr lang="en-US" smtClean="0"/>
              <a:t>9/6/18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4FC6FF6-F026-41CC-8301-AAAAB7D1AA5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247037-88E5-4351-94BF-801FDE636151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4FC6FF6-F026-41CC-8301-AAAAB7D1AA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GRE\Desktop\ca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6200"/>
            <a:ext cx="3962400" cy="3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Policy Workshop on ICT-based Innovative 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Industries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Case Study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400" i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3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City Profile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12848"/>
            <a:ext cx="8229600" cy="4264152"/>
          </a:xfrm>
        </p:spPr>
        <p:txBody>
          <a:bodyPr/>
          <a:lstStyle/>
          <a:p>
            <a:r>
              <a:rPr lang="en-US" dirty="0" smtClean="0"/>
              <a:t>Name of City: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Dhulikhel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i="1" dirty="0"/>
              <a:t>District</a:t>
            </a:r>
            <a:r>
              <a:rPr lang="en-US" dirty="0"/>
              <a:t> - </a:t>
            </a:r>
            <a:r>
              <a:rPr lang="en-US" b="1" dirty="0" err="1"/>
              <a:t>Kavre</a:t>
            </a:r>
            <a:endParaRPr lang="en-US" b="1" dirty="0"/>
          </a:p>
          <a:p>
            <a:pPr lvl="1"/>
            <a:r>
              <a:rPr lang="en-US" i="1" dirty="0"/>
              <a:t>Province </a:t>
            </a:r>
            <a:r>
              <a:rPr lang="en-US" i="1" dirty="0" smtClean="0"/>
              <a:t>No</a:t>
            </a:r>
            <a:r>
              <a:rPr lang="en-US" dirty="0" smtClean="0"/>
              <a:t>. - </a:t>
            </a:r>
            <a:r>
              <a:rPr lang="en-US" b="1" dirty="0"/>
              <a:t>3</a:t>
            </a:r>
          </a:p>
          <a:p>
            <a:pPr lvl="1"/>
            <a:r>
              <a:rPr lang="en-US" i="1" dirty="0"/>
              <a:t>Country</a:t>
            </a:r>
            <a:r>
              <a:rPr lang="en-US" dirty="0"/>
              <a:t> – </a:t>
            </a:r>
            <a:r>
              <a:rPr lang="en-US" b="1" dirty="0" smtClean="0"/>
              <a:t>Nepal</a:t>
            </a:r>
            <a:endParaRPr lang="en-US" b="1" dirty="0"/>
          </a:p>
          <a:p>
            <a:r>
              <a:rPr lang="en-US" dirty="0" smtClean="0"/>
              <a:t>Nominated for the Capital City of Province 3</a:t>
            </a:r>
          </a:p>
          <a:p>
            <a:r>
              <a:rPr lang="en-US" dirty="0" smtClean="0"/>
              <a:t>Population - </a:t>
            </a:r>
            <a:r>
              <a:rPr lang="en-US" dirty="0"/>
              <a:t>16,263 </a:t>
            </a:r>
            <a:r>
              <a:rPr lang="en-US" dirty="0" smtClean="0"/>
              <a:t>(</a:t>
            </a:r>
            <a:r>
              <a:rPr lang="en-US" sz="2000" i="1" dirty="0" smtClean="0"/>
              <a:t>Population Census 2011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Around 1550m above Sea </a:t>
            </a:r>
            <a:r>
              <a:rPr lang="en-US" dirty="0"/>
              <a:t>L</a:t>
            </a:r>
            <a:r>
              <a:rPr lang="en-US" dirty="0" smtClean="0"/>
              <a:t>evel </a:t>
            </a:r>
          </a:p>
          <a:p>
            <a:r>
              <a:rPr lang="en-US" dirty="0"/>
              <a:t>S</a:t>
            </a:r>
            <a:r>
              <a:rPr lang="en-US" dirty="0" smtClean="0"/>
              <a:t>ituated </a:t>
            </a:r>
            <a:r>
              <a:rPr lang="en-US" dirty="0"/>
              <a:t>30 km </a:t>
            </a:r>
            <a:r>
              <a:rPr lang="en-US" dirty="0" smtClean="0"/>
              <a:t>South-East of Kathmandu (</a:t>
            </a:r>
            <a:r>
              <a:rPr lang="en-US" sz="2000" i="1" dirty="0" smtClean="0"/>
              <a:t>Capital city</a:t>
            </a:r>
            <a:r>
              <a:rPr lang="en-US" dirty="0" smtClean="0"/>
              <a:t>)</a:t>
            </a:r>
          </a:p>
          <a:p>
            <a:r>
              <a:rPr lang="en-US" dirty="0"/>
              <a:t>Popular Tourist destination near </a:t>
            </a:r>
            <a:r>
              <a:rPr lang="en-US" dirty="0" smtClean="0"/>
              <a:t>the Capital</a:t>
            </a:r>
          </a:p>
          <a:p>
            <a:r>
              <a:rPr lang="en-US" dirty="0" smtClean="0"/>
              <a:t>The only IT Park is situated close to the city</a:t>
            </a:r>
            <a:endParaRPr lang="en-US" dirty="0"/>
          </a:p>
        </p:txBody>
      </p:sp>
      <p:pic>
        <p:nvPicPr>
          <p:cNvPr id="1026" name="Picture 2" descr="C:\Users\eGRE\Desktop\dhulikh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52400"/>
            <a:ext cx="52387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7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884238"/>
          </a:xfrm>
        </p:spPr>
        <p:txBody>
          <a:bodyPr/>
          <a:lstStyle/>
          <a:p>
            <a:r>
              <a:rPr lang="en-US" b="1" dirty="0" smtClean="0"/>
              <a:t>SWOT Analysis</a:t>
            </a:r>
            <a:br>
              <a:rPr lang="en-US" b="1" dirty="0" smtClean="0"/>
            </a:br>
            <a:r>
              <a:rPr lang="en-US" sz="1800" b="1" i="1" dirty="0" smtClean="0"/>
              <a:t>Effectiveness of Government ICT Policy</a:t>
            </a:r>
            <a:endParaRPr lang="en-US" sz="1800" b="1" i="1" dirty="0"/>
          </a:p>
        </p:txBody>
      </p:sp>
      <p:pic>
        <p:nvPicPr>
          <p:cNvPr id="2050" name="Picture 2" descr="C:\Users\eGRE\Desktop\SWOTAnalysis-300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49780"/>
              </p:ext>
            </p:extLst>
          </p:nvPr>
        </p:nvGraphicFramePr>
        <p:xfrm>
          <a:off x="609600" y="1676398"/>
          <a:ext cx="7353300" cy="47244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76650"/>
                <a:gridCol w="3676650"/>
              </a:tblGrid>
              <a:tr h="2045234">
                <a:tc>
                  <a:txBody>
                    <a:bodyPr/>
                    <a:lstStyle/>
                    <a:p>
                      <a:pPr marL="117475" indent="-117475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/>
                        <a:t>Recently updated IT Policy</a:t>
                      </a:r>
                      <a:r>
                        <a:rPr lang="en-US" sz="1600" b="0" baseline="0" dirty="0" smtClean="0"/>
                        <a:t> ( August 2015)</a:t>
                      </a:r>
                    </a:p>
                    <a:p>
                      <a:pPr marL="117475" indent="-117475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/>
                        <a:t>Aimed at securing the SD goals and economic growth</a:t>
                      </a:r>
                    </a:p>
                    <a:p>
                      <a:pPr marL="117475" indent="-117475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/>
                        <a:t>Focus on e-Governance</a:t>
                      </a:r>
                    </a:p>
                    <a:p>
                      <a:pPr marL="117475" indent="-117475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 smtClean="0"/>
                        <a:t>Relevance in various fields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7475" indent="-117475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Lack of adequate IT Infrastructure</a:t>
                      </a:r>
                    </a:p>
                    <a:p>
                      <a:pPr marL="117475" indent="-117475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Lack of enough IT Trained human resources</a:t>
                      </a:r>
                    </a:p>
                    <a:p>
                      <a:pPr marL="117475" indent="-117475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 effectiveness of proper regulatory and monitoring body</a:t>
                      </a:r>
                    </a:p>
                    <a:p>
                      <a:pPr marL="117475" indent="-117475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Resistance to change</a:t>
                      </a:r>
                      <a:endParaRPr kumimoji="0" lang="en-US" sz="16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3313">
                <a:tc>
                  <a:txBody>
                    <a:bodyPr/>
                    <a:lstStyle/>
                    <a:p>
                      <a:pPr algn="r"/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Strength</a:t>
                      </a:r>
                      <a:endParaRPr kumimoji="0" lang="en-US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Weakness</a:t>
                      </a:r>
                      <a:endParaRPr kumimoji="0" lang="en-US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3313">
                <a:tc>
                  <a:txBody>
                    <a:bodyPr/>
                    <a:lstStyle/>
                    <a:p>
                      <a:pPr algn="r"/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Opportunity</a:t>
                      </a:r>
                      <a:endParaRPr kumimoji="0" lang="en-US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  <a:endParaRPr kumimoji="0" lang="en-US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812542">
                <a:tc>
                  <a:txBody>
                    <a:bodyPr/>
                    <a:lstStyle/>
                    <a:p>
                      <a:pPr marL="117475" indent="-117475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Bridging the digital divide and quality of education</a:t>
                      </a:r>
                    </a:p>
                    <a:p>
                      <a:pPr marL="117475" indent="-117475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Employment creation opportunities</a:t>
                      </a:r>
                    </a:p>
                    <a:p>
                      <a:pPr marL="117475" indent="-117475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 growing telecommunication and ubiquity of mobile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devices</a:t>
                      </a:r>
                      <a:endParaRPr kumimoji="0"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7475" indent="-117475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and service to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all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indent="-117475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Cyber Security, data protection and Privacy</a:t>
                      </a:r>
                    </a:p>
                    <a:p>
                      <a:pPr marL="117475" indent="-117475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Negligence of Intellectual Property Rights</a:t>
                      </a:r>
                    </a:p>
                    <a:p>
                      <a:pPr marL="117475" indent="-117475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Brain drain related to ICT</a:t>
                      </a:r>
                    </a:p>
                    <a:p>
                      <a:pPr marL="117475" indent="-117475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Misuse of technology</a:t>
                      </a:r>
                      <a:endParaRPr kumimoji="0"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9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4962"/>
            <a:ext cx="7467600" cy="9604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National/Local </a:t>
            </a:r>
            <a:r>
              <a:rPr lang="en-US" b="1" dirty="0"/>
              <a:t>plan in ICT innovation and development </a:t>
            </a:r>
            <a:r>
              <a:rPr lang="en-US" b="1" dirty="0" smtClean="0"/>
              <a:t>for industries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924800" cy="4797552"/>
          </a:xfrm>
        </p:spPr>
        <p:txBody>
          <a:bodyPr/>
          <a:lstStyle/>
          <a:p>
            <a:r>
              <a:rPr lang="en-US" b="1" dirty="0" smtClean="0"/>
              <a:t>e-Government Master Plan (</a:t>
            </a:r>
            <a:r>
              <a:rPr lang="en-US" b="1" dirty="0" err="1" smtClean="0"/>
              <a:t>eGMP</a:t>
            </a:r>
            <a:r>
              <a:rPr lang="en-US" b="1" dirty="0" smtClean="0"/>
              <a:t>) 2015</a:t>
            </a:r>
          </a:p>
          <a:p>
            <a:pPr lvl="1"/>
            <a:r>
              <a:rPr lang="en-US" dirty="0" smtClean="0"/>
              <a:t>Shaping of the </a:t>
            </a:r>
            <a:r>
              <a:rPr lang="en-US" dirty="0"/>
              <a:t>progressive e-Governance strategy based on </a:t>
            </a:r>
            <a:r>
              <a:rPr lang="en-US" dirty="0" smtClean="0"/>
              <a:t>lessons </a:t>
            </a:r>
            <a:r>
              <a:rPr lang="en-US" dirty="0"/>
              <a:t>from previous e-Governance </a:t>
            </a:r>
            <a:r>
              <a:rPr lang="en-US" dirty="0" smtClean="0"/>
              <a:t>initiatives</a:t>
            </a:r>
          </a:p>
          <a:p>
            <a:pPr lvl="1"/>
            <a:r>
              <a:rPr lang="en-US" dirty="0" smtClean="0"/>
              <a:t>Concept of speeding </a:t>
            </a:r>
            <a:r>
              <a:rPr lang="en-US" dirty="0"/>
              <a:t>up e-Governance </a:t>
            </a:r>
            <a:r>
              <a:rPr lang="en-US" dirty="0" smtClean="0"/>
              <a:t>implementation nation-wide</a:t>
            </a:r>
          </a:p>
          <a:p>
            <a:pPr lvl="1"/>
            <a:r>
              <a:rPr lang="en-US" dirty="0" smtClean="0"/>
              <a:t>Objective of bring </a:t>
            </a:r>
            <a:r>
              <a:rPr lang="en-US" dirty="0"/>
              <a:t>public services closer </a:t>
            </a:r>
            <a:r>
              <a:rPr lang="en-US" dirty="0" smtClean="0"/>
              <a:t>to citizens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efficiency, </a:t>
            </a:r>
            <a:r>
              <a:rPr lang="en-US" dirty="0" smtClean="0"/>
              <a:t>transparency, </a:t>
            </a:r>
            <a:r>
              <a:rPr lang="en-US" dirty="0"/>
              <a:t>r</a:t>
            </a:r>
            <a:r>
              <a:rPr lang="en-US" dirty="0" smtClean="0"/>
              <a:t>eliability, interoperability and cost saving/affordability</a:t>
            </a:r>
          </a:p>
          <a:p>
            <a:pPr lvl="1"/>
            <a:r>
              <a:rPr lang="en-US" dirty="0" smtClean="0"/>
              <a:t>Priority Streams : </a:t>
            </a:r>
            <a:r>
              <a:rPr lang="en-US" i="1" dirty="0" smtClean="0"/>
              <a:t>e‐Agriculture</a:t>
            </a:r>
            <a:r>
              <a:rPr lang="en-US" i="1" dirty="0"/>
              <a:t>, e‐Education, e‐Health and </a:t>
            </a:r>
            <a:r>
              <a:rPr lang="en-US" i="1" dirty="0" smtClean="0"/>
              <a:t>e‐Tourism</a:t>
            </a:r>
          </a:p>
          <a:p>
            <a:pPr lvl="1"/>
            <a:r>
              <a:rPr lang="en-US" dirty="0" smtClean="0"/>
              <a:t>Requirements for successful implementation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C:\Users\eGRE\Desktop\pl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704" y="762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0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838200"/>
          </a:xfrm>
        </p:spPr>
        <p:txBody>
          <a:bodyPr/>
          <a:lstStyle/>
          <a:p>
            <a:r>
              <a:rPr lang="en-US" b="1" dirty="0" smtClean="0"/>
              <a:t>Participation of Stakeholders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598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Ministry of Information and Communication (MOIC)</a:t>
            </a:r>
          </a:p>
          <a:p>
            <a:pPr lvl="1"/>
            <a:r>
              <a:rPr lang="en-US" dirty="0" smtClean="0"/>
              <a:t>Develop &amp; </a:t>
            </a:r>
            <a:r>
              <a:rPr lang="en-US" dirty="0"/>
              <a:t>expand the information &amp; communication </a:t>
            </a:r>
            <a:r>
              <a:rPr lang="en-US" dirty="0" smtClean="0"/>
              <a:t>technology sector</a:t>
            </a:r>
          </a:p>
          <a:p>
            <a:r>
              <a:rPr lang="en-US" dirty="0" smtClean="0"/>
              <a:t>National Information and Technology Center (NITC)</a:t>
            </a:r>
          </a:p>
          <a:p>
            <a:pPr lvl="1"/>
            <a:r>
              <a:rPr lang="en-US" dirty="0" smtClean="0"/>
              <a:t>Government of Nepal’s central ISP, responsible for e-Governance </a:t>
            </a:r>
          </a:p>
          <a:p>
            <a:r>
              <a:rPr lang="en-US" dirty="0" smtClean="0"/>
              <a:t>High Level Commission for Information Technology (HLCIT)</a:t>
            </a:r>
          </a:p>
          <a:p>
            <a:pPr lvl="1"/>
            <a:r>
              <a:rPr lang="en-US" dirty="0" smtClean="0"/>
              <a:t>Organizes Tech events, overseas implementation of National IT Policy and Strategy</a:t>
            </a:r>
          </a:p>
          <a:p>
            <a:r>
              <a:rPr lang="en-US" dirty="0" smtClean="0"/>
              <a:t>Department of Information Technology (DOIT)</a:t>
            </a:r>
          </a:p>
          <a:p>
            <a:pPr lvl="1"/>
            <a:r>
              <a:rPr lang="en-US" dirty="0" smtClean="0"/>
              <a:t>Department of MOIC focused on e-Governance 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all government services through automated system by maximizing the use of IT</a:t>
            </a:r>
            <a:endParaRPr lang="en-US" dirty="0" smtClean="0"/>
          </a:p>
          <a:p>
            <a:r>
              <a:rPr lang="en-US" dirty="0"/>
              <a:t>Computer  Association of Nepal (CAN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Helps in development of strategies for development of literacy and skills regarding Computer Science</a:t>
            </a:r>
          </a:p>
          <a:p>
            <a:pPr lvl="1"/>
            <a:r>
              <a:rPr lang="en-US" dirty="0" smtClean="0"/>
              <a:t>Organizes CAN Infotech and </a:t>
            </a:r>
            <a:r>
              <a:rPr lang="en-US" dirty="0" err="1" smtClean="0"/>
              <a:t>SoftTech</a:t>
            </a:r>
            <a:r>
              <a:rPr lang="en-US" dirty="0" smtClean="0"/>
              <a:t> annually</a:t>
            </a:r>
          </a:p>
          <a:p>
            <a:r>
              <a:rPr lang="en-US" dirty="0" smtClean="0"/>
              <a:t>Information technology Society Nepal (ITS- Nepal)</a:t>
            </a:r>
          </a:p>
          <a:p>
            <a:pPr lvl="1"/>
            <a:r>
              <a:rPr lang="en-US" dirty="0" smtClean="0"/>
              <a:t>Forum for all ICT related activities aimed at students, youths and entrepreneurs</a:t>
            </a:r>
          </a:p>
          <a:p>
            <a:r>
              <a:rPr lang="en-US" dirty="0" smtClean="0"/>
              <a:t>ICT Association of Nepal</a:t>
            </a:r>
          </a:p>
          <a:p>
            <a:pPr lvl="1"/>
            <a:r>
              <a:rPr lang="en-US" dirty="0" smtClean="0"/>
              <a:t>Umbrella organization of ICT Product importers, distributers, dealers and professionals</a:t>
            </a:r>
          </a:p>
          <a:p>
            <a:pPr lvl="1"/>
            <a:r>
              <a:rPr lang="en-US" dirty="0" smtClean="0"/>
              <a:t>Raises voice for getting protection of compliance with Government Acts</a:t>
            </a:r>
          </a:p>
        </p:txBody>
      </p:sp>
      <p:pic>
        <p:nvPicPr>
          <p:cNvPr id="5122" name="Picture 2" descr="C:\Users\eGRE\Desktop\volunte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760" y="76200"/>
            <a:ext cx="155103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5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1143000"/>
          </a:xfrm>
        </p:spPr>
        <p:txBody>
          <a:bodyPr/>
          <a:lstStyle/>
          <a:p>
            <a:r>
              <a:rPr lang="en-US" b="1" dirty="0"/>
              <a:t>I</a:t>
            </a:r>
            <a:r>
              <a:rPr lang="en-US" b="1" dirty="0" smtClean="0"/>
              <a:t>ndicators </a:t>
            </a:r>
            <a:r>
              <a:rPr lang="en-US" b="1" dirty="0"/>
              <a:t>and </a:t>
            </a:r>
            <a:r>
              <a:rPr lang="en-US" b="1" dirty="0" smtClean="0"/>
              <a:t>Measures </a:t>
            </a:r>
            <a:r>
              <a:rPr lang="en-US" b="1" dirty="0"/>
              <a:t>of successful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ICT Initiative of LGCDP / </a:t>
            </a:r>
            <a:r>
              <a:rPr lang="en-US" sz="2300" dirty="0" err="1" smtClean="0"/>
              <a:t>MoFALD</a:t>
            </a:r>
            <a:r>
              <a:rPr lang="en-US" sz="2300" dirty="0" smtClean="0"/>
              <a:t> for Local Level Units</a:t>
            </a:r>
          </a:p>
          <a:p>
            <a:pPr lvl="1"/>
            <a:r>
              <a:rPr lang="en-US" dirty="0" smtClean="0"/>
              <a:t>Official Website for all Local Levels</a:t>
            </a:r>
          </a:p>
          <a:p>
            <a:pPr lvl="1"/>
            <a:r>
              <a:rPr lang="en-US" dirty="0" smtClean="0"/>
              <a:t>Technical support through team of ICT Experts</a:t>
            </a:r>
          </a:p>
          <a:p>
            <a:pPr lvl="1"/>
            <a:r>
              <a:rPr lang="en-US" dirty="0" smtClean="0"/>
              <a:t>Funds for IT infrastructure development for each local level units</a:t>
            </a:r>
          </a:p>
          <a:p>
            <a:pPr lvl="1"/>
            <a:r>
              <a:rPr lang="en-US" dirty="0"/>
              <a:t>Internet Connectivity / </a:t>
            </a:r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Recruitment and training of IT Officers in each local level units</a:t>
            </a:r>
          </a:p>
          <a:p>
            <a:pPr lvl="1"/>
            <a:r>
              <a:rPr lang="en-US" dirty="0" smtClean="0"/>
              <a:t>Initiation and funding for development of IT tools and software as per the needs of Local Level Units</a:t>
            </a:r>
          </a:p>
          <a:p>
            <a:pPr lvl="1"/>
            <a:r>
              <a:rPr lang="en-US" dirty="0" smtClean="0"/>
              <a:t>Piloting of integrated systems for recording, reporting and service delivery processes to implement all over the country</a:t>
            </a:r>
          </a:p>
          <a:p>
            <a:pPr lvl="1"/>
            <a:r>
              <a:rPr lang="en-US" dirty="0" smtClean="0"/>
              <a:t>Capacity development for local government staffs regarding IT</a:t>
            </a:r>
          </a:p>
          <a:p>
            <a:pPr lvl="1"/>
            <a:endParaRPr lang="en-US" dirty="0"/>
          </a:p>
        </p:txBody>
      </p:sp>
      <p:pic>
        <p:nvPicPr>
          <p:cNvPr id="6146" name="Picture 2" descr="C:\Users\eGRE\Desktop\tre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25" y="33020"/>
            <a:ext cx="1387475" cy="110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eGRE\Desktop\ic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14300"/>
            <a:ext cx="15748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467600" cy="712788"/>
          </a:xfrm>
        </p:spPr>
        <p:txBody>
          <a:bodyPr/>
          <a:lstStyle/>
          <a:p>
            <a:r>
              <a:rPr lang="en-US" b="1" dirty="0"/>
              <a:t>ICT-based Innovative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057400"/>
            <a:ext cx="7467600" cy="4419600"/>
          </a:xfrm>
        </p:spPr>
        <p:txBody>
          <a:bodyPr>
            <a:normAutofit/>
          </a:bodyPr>
          <a:lstStyle/>
          <a:p>
            <a:r>
              <a:rPr lang="pt-BR" dirty="0"/>
              <a:t>ISPs and Data </a:t>
            </a:r>
            <a:r>
              <a:rPr lang="pt-BR" dirty="0" smtClean="0"/>
              <a:t>Centers</a:t>
            </a:r>
          </a:p>
          <a:p>
            <a:r>
              <a:rPr lang="pt-BR" dirty="0" smtClean="0"/>
              <a:t>Software </a:t>
            </a:r>
            <a:r>
              <a:rPr lang="pt-BR" dirty="0"/>
              <a:t>Development </a:t>
            </a:r>
            <a:r>
              <a:rPr lang="pt-BR" dirty="0" smtClean="0"/>
              <a:t>Companies</a:t>
            </a:r>
          </a:p>
          <a:p>
            <a:r>
              <a:rPr lang="pt-BR" dirty="0" smtClean="0"/>
              <a:t>Apps Development</a:t>
            </a:r>
          </a:p>
          <a:p>
            <a:r>
              <a:rPr lang="pt-BR" dirty="0" smtClean="0"/>
              <a:t>IT Colleges</a:t>
            </a:r>
          </a:p>
          <a:p>
            <a:r>
              <a:rPr lang="pt-BR" dirty="0" smtClean="0"/>
              <a:t>Offshore Outsourcing</a:t>
            </a:r>
          </a:p>
          <a:p>
            <a:r>
              <a:rPr lang="pt-BR" dirty="0" smtClean="0"/>
              <a:t>e-Payment</a:t>
            </a:r>
          </a:p>
          <a:p>
            <a:r>
              <a:rPr lang="pt-BR" dirty="0" smtClean="0"/>
              <a:t>e-Commerce</a:t>
            </a:r>
          </a:p>
          <a:p>
            <a:r>
              <a:rPr lang="pt-BR" dirty="0" smtClean="0"/>
              <a:t>Online Shopping</a:t>
            </a:r>
          </a:p>
          <a:p>
            <a:r>
              <a:rPr lang="pt-BR" dirty="0" smtClean="0"/>
              <a:t>Online Ticketing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400" y="1447800"/>
            <a:ext cx="8763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Overall T</a:t>
            </a:r>
            <a:r>
              <a:rPr lang="en-US" sz="2100" b="1" dirty="0" smtClean="0">
                <a:solidFill>
                  <a:schemeClr val="accent2">
                    <a:lumMod val="75000"/>
                  </a:schemeClr>
                </a:solidFill>
              </a:rPr>
              <a:t>rends  |  Good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100" b="1" dirty="0" smtClean="0">
                <a:solidFill>
                  <a:schemeClr val="accent2">
                    <a:lumMod val="75000"/>
                  </a:schemeClr>
                </a:solidFill>
              </a:rPr>
              <a:t>ractices  | 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100" b="1" dirty="0" smtClean="0">
                <a:solidFill>
                  <a:schemeClr val="accent2">
                    <a:lumMod val="75000"/>
                  </a:schemeClr>
                </a:solidFill>
              </a:rPr>
              <a:t>hallenges  |  Prospects</a:t>
            </a:r>
            <a:endParaRPr lang="en-US" sz="21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505200"/>
            <a:ext cx="24384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pic>
        <p:nvPicPr>
          <p:cNvPr id="7170" name="Picture 2" descr="C:\Users\eGRE\Desktop\namask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31" y="1998663"/>
            <a:ext cx="1658937" cy="165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2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309</TotalTime>
  <Words>503</Words>
  <Application>Microsoft Macintosh PowerPoint</Application>
  <PresentationFormat>On-screen Show (4:3)</PresentationFormat>
  <Paragraphs>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Wingdings</vt:lpstr>
      <vt:lpstr>Wingdings 2</vt:lpstr>
      <vt:lpstr>Oriel</vt:lpstr>
      <vt:lpstr>Policy Workshop on ICT-based Innovative Industries Case Study</vt:lpstr>
      <vt:lpstr>City Profile</vt:lpstr>
      <vt:lpstr>SWOT Analysis Effectiveness of Government ICT Policy</vt:lpstr>
      <vt:lpstr>National/Local plan in ICT innovation and development for industries</vt:lpstr>
      <vt:lpstr>Participation of Stakeholders</vt:lpstr>
      <vt:lpstr>Indicators and Measures of successful implementation</vt:lpstr>
      <vt:lpstr>ICT-based Innovative Industries</vt:lpstr>
      <vt:lpstr>Thank You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eGRE</dc:creator>
  <cp:lastModifiedBy>Microsoft Office User</cp:lastModifiedBy>
  <cp:revision>113</cp:revision>
  <dcterms:created xsi:type="dcterms:W3CDTF">2018-04-27T05:33:59Z</dcterms:created>
  <dcterms:modified xsi:type="dcterms:W3CDTF">2018-09-06T01:40:22Z</dcterms:modified>
</cp:coreProperties>
</file>