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66" r:id="rId5"/>
    <p:sldId id="257" r:id="rId6"/>
    <p:sldId id="258" r:id="rId7"/>
    <p:sldId id="273" r:id="rId8"/>
    <p:sldId id="260" r:id="rId9"/>
    <p:sldId id="259" r:id="rId10"/>
    <p:sldId id="274" r:id="rId11"/>
    <p:sldId id="269"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274" autoAdjust="0"/>
  </p:normalViewPr>
  <p:slideViewPr>
    <p:cSldViewPr snapToGrid="0" showGuides="1">
      <p:cViewPr varScale="1">
        <p:scale>
          <a:sx n="46" d="100"/>
          <a:sy n="46" d="100"/>
        </p:scale>
        <p:origin x="780" y="42"/>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2"/>
      </c:doughnutChart>
      <c:spPr>
        <a:noFill/>
        <a:ln w="25400">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ne-N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19.12.2023</a:t>
            </a:fld>
            <a:endParaRPr lang="ru-RU"/>
          </a:p>
        </p:txBody>
      </p:sp>
      <p:sp>
        <p:nvSpPr>
          <p:cNvPr id="4" name="Footer Placeholder 3">
            <a:extLst>
              <a:ext uri="{FF2B5EF4-FFF2-40B4-BE49-F238E27FC236}">
                <a16:creationId xmlns=""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19.12.2023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smtClean="0"/>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smtClean="0"/>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24" name="Graphic 22">
            <a:extLst>
              <a:ext uri="{FF2B5EF4-FFF2-40B4-BE49-F238E27FC236}">
                <a16:creationId xmlns=""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Content Placeholder 3">
            <a:extLst>
              <a:ext uri="{FF2B5EF4-FFF2-40B4-BE49-F238E27FC236}">
                <a16:creationId xmlns=""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4">
            <a:extLst>
              <a:ext uri="{FF2B5EF4-FFF2-40B4-BE49-F238E27FC236}">
                <a16:creationId xmlns=""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5">
            <a:extLst>
              <a:ext uri="{FF2B5EF4-FFF2-40B4-BE49-F238E27FC236}">
                <a16:creationId xmlns=""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35" name="Oval 34">
            <a:extLst>
              <a:ext uri="{FF2B5EF4-FFF2-40B4-BE49-F238E27FC236}">
                <a16:creationId xmlns=""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Content Placeholder 2">
            <a:extLst>
              <a:ext uri="{FF2B5EF4-FFF2-40B4-BE49-F238E27FC236}">
                <a16:creationId xmlns=""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4" name="Oval 33">
            <a:extLst>
              <a:ext uri="{FF2B5EF4-FFF2-40B4-BE49-F238E27FC236}">
                <a16:creationId xmlns=""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4" name="Date Placeholder 3">
            <a:extLst>
              <a:ext uri="{FF2B5EF4-FFF2-40B4-BE49-F238E27FC236}">
                <a16:creationId xmlns=""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4" name="Oval 23">
            <a:extLst>
              <a:ext uri="{FF2B5EF4-FFF2-40B4-BE49-F238E27FC236}">
                <a16:creationId xmlns=""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smtClean="0"/>
              <a:t>Click to edit Master text styles</a:t>
            </a:r>
          </a:p>
        </p:txBody>
      </p:sp>
      <p:sp>
        <p:nvSpPr>
          <p:cNvPr id="17" name="Text Placeholder 14">
            <a:extLst>
              <a:ext uri="{FF2B5EF4-FFF2-40B4-BE49-F238E27FC236}">
                <a16:creationId xmlns=""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 name="Graphic 22">
            <a:extLst>
              <a:ext uri="{FF2B5EF4-FFF2-40B4-BE49-F238E27FC236}">
                <a16:creationId xmlns=""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5" name="Oval 34">
            <a:extLst>
              <a:ext uri="{FF2B5EF4-FFF2-40B4-BE49-F238E27FC236}">
                <a16:creationId xmlns=""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8" name="Freeform: Shape 37">
            <a:extLst>
              <a:ext uri="{FF2B5EF4-FFF2-40B4-BE49-F238E27FC236}">
                <a16:creationId xmlns=""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31" name="Text Placeholder 29">
            <a:extLst>
              <a:ext uri="{FF2B5EF4-FFF2-40B4-BE49-F238E27FC236}">
                <a16:creationId xmlns=""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smtClean="0"/>
              <a:t>Click to edit Master text styles</a:t>
            </a:r>
          </a:p>
        </p:txBody>
      </p:sp>
      <p:sp>
        <p:nvSpPr>
          <p:cNvPr id="3" name="Graphic 33">
            <a:extLst>
              <a:ext uri="{FF2B5EF4-FFF2-40B4-BE49-F238E27FC236}">
                <a16:creationId xmlns=""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2" name="Graphic 19">
            <a:extLst>
              <a:ext uri="{FF2B5EF4-FFF2-40B4-BE49-F238E27FC236}">
                <a16:creationId xmlns=""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30" name="Text Placeholder 26">
            <a:extLst>
              <a:ext uri="{FF2B5EF4-FFF2-40B4-BE49-F238E27FC236}">
                <a16:creationId xmlns=""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grpSp>
        <p:nvGrpSpPr>
          <p:cNvPr id="41" name="Graphic 39">
            <a:extLst>
              <a:ext uri="{FF2B5EF4-FFF2-40B4-BE49-F238E27FC236}">
                <a16:creationId xmlns=""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4" name="Text Placeholder 2">
            <a:extLst>
              <a:ext uri="{FF2B5EF4-FFF2-40B4-BE49-F238E27FC236}">
                <a16:creationId xmlns=""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grpSp>
        <p:nvGrpSpPr>
          <p:cNvPr id="41" name="Graphic 39">
            <a:extLst>
              <a:ext uri="{FF2B5EF4-FFF2-40B4-BE49-F238E27FC236}">
                <a16:creationId xmlns=""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18" name="Table Placeholder 17">
            <a:extLst>
              <a:ext uri="{FF2B5EF4-FFF2-40B4-BE49-F238E27FC236}">
                <a16:creationId xmlns=""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grpSp>
        <p:nvGrpSpPr>
          <p:cNvPr id="45" name="Graphic 39">
            <a:extLst>
              <a:ext uri="{FF2B5EF4-FFF2-40B4-BE49-F238E27FC236}">
                <a16:creationId xmlns=""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46" name="Freeform: Shape 45">
            <a:extLst>
              <a:ext uri="{FF2B5EF4-FFF2-40B4-BE49-F238E27FC236}">
                <a16:creationId xmlns=""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pic>
        <p:nvPicPr>
          <p:cNvPr id="22" name="Graphic 21">
            <a:extLst>
              <a:ext uri="{FF2B5EF4-FFF2-40B4-BE49-F238E27FC236}">
                <a16:creationId xmlns="" xmlns:a16="http://schemas.microsoft.com/office/drawing/2014/main" id="{B091E01B-B80B-4194-AC2B-41043EC597D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media</a:t>
            </a:r>
            <a:endParaRPr lang="ru-RU" dirty="0"/>
          </a:p>
        </p:txBody>
      </p:sp>
      <p:sp>
        <p:nvSpPr>
          <p:cNvPr id="6" name="Footer Placeholder 5">
            <a:extLst>
              <a:ext uri="{FF2B5EF4-FFF2-40B4-BE49-F238E27FC236}">
                <a16:creationId xmlns=""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smtClean="0"/>
              <a:t>Click to edit Master title style</a:t>
            </a:r>
            <a:endParaRPr lang="ru-RU"/>
          </a:p>
        </p:txBody>
      </p:sp>
      <p:grpSp>
        <p:nvGrpSpPr>
          <p:cNvPr id="10" name="Group 9">
            <a:extLst>
              <a:ext uri="{FF2B5EF4-FFF2-40B4-BE49-F238E27FC236}">
                <a16:creationId xmlns=""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64C9CC-E38A-467A-8F1C-459375F5EDFF}"/>
              </a:ext>
            </a:extLst>
          </p:cNvPr>
          <p:cNvSpPr>
            <a:spLocks noGrp="1"/>
          </p:cNvSpPr>
          <p:nvPr>
            <p:ph type="title"/>
          </p:nvPr>
        </p:nvSpPr>
        <p:spPr/>
        <p:txBody>
          <a:bodyPr/>
          <a:lstStyle/>
          <a:p>
            <a:pPr lvl="0"/>
            <a:r>
              <a:rPr lang="en-US" dirty="0"/>
              <a:t>Foreign Employment </a:t>
            </a:r>
          </a:p>
        </p:txBody>
      </p:sp>
      <p:sp>
        <p:nvSpPr>
          <p:cNvPr id="6" name="Text Placeholder 5">
            <a:extLst>
              <a:ext uri="{FF2B5EF4-FFF2-40B4-BE49-F238E27FC236}">
                <a16:creationId xmlns="" xmlns:a16="http://schemas.microsoft.com/office/drawing/2014/main" id="{CDD6760C-D868-43F4-99FB-1B78C91F8FE1}"/>
              </a:ext>
            </a:extLst>
          </p:cNvPr>
          <p:cNvSpPr>
            <a:spLocks noGrp="1"/>
          </p:cNvSpPr>
          <p:nvPr>
            <p:ph type="body" sz="quarter" idx="13"/>
          </p:nvPr>
        </p:nvSpPr>
        <p:spPr/>
        <p:txBody>
          <a:bodyPr/>
          <a:lstStyle/>
          <a:p>
            <a:r>
              <a:rPr lang="en-US" dirty="0" smtClean="0"/>
              <a:t>Nepal </a:t>
            </a:r>
            <a:r>
              <a:rPr lang="en-US" dirty="0" err="1" smtClean="0"/>
              <a:t>Parichaya</a:t>
            </a:r>
            <a:endParaRPr lang="ru-RU" dirty="0"/>
          </a:p>
        </p:txBody>
      </p:sp>
      <p:sp>
        <p:nvSpPr>
          <p:cNvPr id="3" name="Text Placeholder 2">
            <a:extLst>
              <a:ext uri="{FF2B5EF4-FFF2-40B4-BE49-F238E27FC236}">
                <a16:creationId xmlns="" xmlns:a16="http://schemas.microsoft.com/office/drawing/2014/main" id="{5ECCBAE3-CEA3-4EE0-83F6-41CFC54D2B4A}"/>
              </a:ext>
            </a:extLst>
          </p:cNvPr>
          <p:cNvSpPr>
            <a:spLocks noGrp="1"/>
          </p:cNvSpPr>
          <p:nvPr>
            <p:ph type="body" sz="quarter" idx="20"/>
          </p:nvPr>
        </p:nvSpPr>
        <p:spPr/>
        <p:txBody>
          <a:bodyPr/>
          <a:lstStyle/>
          <a:p>
            <a:r>
              <a:rPr lang="en-US" dirty="0" smtClean="0"/>
              <a:t>Dec-</a:t>
            </a:r>
            <a:r>
              <a:rPr lang="en-US" dirty="0"/>
              <a:t/>
            </a:r>
            <a:br>
              <a:rPr lang="en-US" dirty="0"/>
            </a:br>
            <a:r>
              <a:rPr lang="en-US" dirty="0" smtClean="0"/>
              <a:t>2023</a:t>
            </a:r>
            <a:endParaRPr lang="ru-RU" dirty="0"/>
          </a:p>
        </p:txBody>
      </p:sp>
      <p:pic>
        <p:nvPicPr>
          <p:cNvPr id="12" name="Picture Placeholder 11" descr="Beautiful cliff sea town on sunset">
            <a:extLst>
              <a:ext uri="{FF2B5EF4-FFF2-40B4-BE49-F238E27FC236}">
                <a16:creationId xmlns=""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06076" y="0"/>
            <a:ext cx="7585924" cy="5949573"/>
          </a:xfrm>
        </p:spPr>
      </p:pic>
    </p:spTree>
    <p:extLst>
      <p:ext uri="{BB962C8B-B14F-4D97-AF65-F5344CB8AC3E}">
        <p14:creationId xmlns:p14="http://schemas.microsoft.com/office/powerpoint/2010/main" val="1650012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8EE8B-1608-4FFC-96B5-595AB97B845A}"/>
              </a:ext>
            </a:extLst>
          </p:cNvPr>
          <p:cNvSpPr>
            <a:spLocks noGrp="1"/>
          </p:cNvSpPr>
          <p:nvPr>
            <p:ph type="title"/>
          </p:nvPr>
        </p:nvSpPr>
        <p:spPr/>
        <p:txBody>
          <a:bodyPr>
            <a:normAutofit fontScale="90000"/>
          </a:bodyPr>
          <a:lstStyle/>
          <a:p>
            <a:r>
              <a:rPr lang="en-US" dirty="0" smtClean="0"/>
              <a:t>Foreign Employment</a:t>
            </a:r>
            <a:endParaRPr lang="ru-RU" dirty="0"/>
          </a:p>
        </p:txBody>
      </p:sp>
      <p:sp>
        <p:nvSpPr>
          <p:cNvPr id="3" name="Text Placeholder 2">
            <a:extLst>
              <a:ext uri="{FF2B5EF4-FFF2-40B4-BE49-F238E27FC236}">
                <a16:creationId xmlns="" xmlns:a16="http://schemas.microsoft.com/office/drawing/2014/main" id="{C11093FF-1360-4523-8547-5192EDA8BBF9}"/>
              </a:ext>
            </a:extLst>
          </p:cNvPr>
          <p:cNvSpPr>
            <a:spLocks noGrp="1"/>
          </p:cNvSpPr>
          <p:nvPr>
            <p:ph type="body" sz="quarter" idx="13"/>
          </p:nvPr>
        </p:nvSpPr>
        <p:spPr/>
        <p:txBody>
          <a:bodyPr/>
          <a:lstStyle/>
          <a:p>
            <a:r>
              <a:rPr lang="en-US" dirty="0" smtClean="0"/>
              <a:t>Definition of </a:t>
            </a:r>
            <a:r>
              <a:rPr lang="en-US" dirty="0"/>
              <a:t>Foreign Employment </a:t>
            </a:r>
          </a:p>
        </p:txBody>
      </p:sp>
      <p:sp>
        <p:nvSpPr>
          <p:cNvPr id="4" name="Text Placeholder 3">
            <a:extLst>
              <a:ext uri="{FF2B5EF4-FFF2-40B4-BE49-F238E27FC236}">
                <a16:creationId xmlns="" xmlns:a16="http://schemas.microsoft.com/office/drawing/2014/main" id="{2B46C56E-82FC-4B02-954F-3AFACF2E8CBA}"/>
              </a:ext>
            </a:extLst>
          </p:cNvPr>
          <p:cNvSpPr>
            <a:spLocks noGrp="1"/>
          </p:cNvSpPr>
          <p:nvPr>
            <p:ph type="body" sz="quarter" idx="14"/>
          </p:nvPr>
        </p:nvSpPr>
        <p:spPr/>
        <p:txBody>
          <a:bodyPr>
            <a:normAutofit/>
          </a:bodyPr>
          <a:lstStyle/>
          <a:p>
            <a:pPr marL="0" lvl="0" indent="0">
              <a:buNone/>
            </a:pPr>
            <a:r>
              <a:rPr lang="en-US" sz="2000" dirty="0">
                <a:solidFill>
                  <a:schemeClr val="tx1"/>
                </a:solidFill>
              </a:rPr>
              <a:t>Going from one country to another country for job and to earn money is called foreign employment. People of Nepal go to different countries of the world for jobs and earning. The Nepalese labor and sweat is being used in foreign countries and there is scarcity of human power for the development of our own country.</a:t>
            </a:r>
          </a:p>
        </p:txBody>
      </p:sp>
      <p:sp>
        <p:nvSpPr>
          <p:cNvPr id="6" name="Footer Placeholder 5">
            <a:extLst>
              <a:ext uri="{FF2B5EF4-FFF2-40B4-BE49-F238E27FC236}">
                <a16:creationId xmlns="" xmlns:a16="http://schemas.microsoft.com/office/drawing/2014/main" id="{983F41B9-CDD2-4DAB-9FE1-AA9A8E082060}"/>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2</a:t>
            </a:fld>
            <a:endParaRPr lang="ru-RU" dirty="0"/>
          </a:p>
        </p:txBody>
      </p:sp>
      <p:pic>
        <p:nvPicPr>
          <p:cNvPr id="1028" name="Picture 4" descr="Is foreign employment a choice or a compulsion? - myRepublica - The New  York Times Partner, Latest news of Nepal in English, Latest News Articles"/>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l="28091" r="2809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898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 xmlns:a16="http://schemas.microsoft.com/office/drawing/2014/main" id="{DA95CB00-346A-4BCB-AB0E-28FBDAD2E1ED}"/>
              </a:ext>
            </a:extLst>
          </p:cNvPr>
          <p:cNvSpPr>
            <a:spLocks noGrp="1"/>
          </p:cNvSpPr>
          <p:nvPr>
            <p:ph type="body" sz="quarter" idx="16"/>
          </p:nvPr>
        </p:nvSpPr>
        <p:spPr>
          <a:xfrm>
            <a:off x="830067" y="1234690"/>
            <a:ext cx="4565650" cy="701675"/>
          </a:xfrm>
        </p:spPr>
        <p:txBody>
          <a:bodyPr/>
          <a:lstStyle/>
          <a:p>
            <a:pPr lvl="0"/>
            <a:r>
              <a:rPr lang="en-US" sz="2000" dirty="0"/>
              <a:t>Current status of Foreign Employment in Nepal </a:t>
            </a:r>
          </a:p>
        </p:txBody>
      </p:sp>
      <p:sp>
        <p:nvSpPr>
          <p:cNvPr id="25" name="Text Placeholder 24">
            <a:extLst>
              <a:ext uri="{FF2B5EF4-FFF2-40B4-BE49-F238E27FC236}">
                <a16:creationId xmlns="" xmlns:a16="http://schemas.microsoft.com/office/drawing/2014/main" id="{37B0312A-C970-4CA1-A36F-1BB0C930FBEF}"/>
              </a:ext>
            </a:extLst>
          </p:cNvPr>
          <p:cNvSpPr>
            <a:spLocks noGrp="1"/>
          </p:cNvSpPr>
          <p:nvPr>
            <p:ph type="body" sz="quarter" idx="17"/>
          </p:nvPr>
        </p:nvSpPr>
        <p:spPr>
          <a:xfrm>
            <a:off x="830067" y="2513363"/>
            <a:ext cx="6863956" cy="3038351"/>
          </a:xfrm>
        </p:spPr>
        <p:txBody>
          <a:bodyPr>
            <a:noAutofit/>
          </a:bodyPr>
          <a:lstStyle/>
          <a:p>
            <a:r>
              <a:rPr lang="en-US" sz="1600" dirty="0">
                <a:solidFill>
                  <a:schemeClr val="tx1"/>
                </a:solidFill>
              </a:rPr>
              <a:t>The trend of Nepali youth seeking foreign employment has increased due to limited local job opportunities. The Ministry of Finance's Economic Survey noted an annual addition of at least 512,000 youth to the Nepali labor market. With over 42,000 new entrants monthly, this number is expected to rise due to declining dependency ratios</a:t>
            </a:r>
            <a:r>
              <a:rPr lang="en-US" sz="1600" dirty="0" smtClean="0">
                <a:solidFill>
                  <a:schemeClr val="tx1"/>
                </a:solidFill>
              </a:rPr>
              <a:t>.</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a:solidFill>
                  <a:schemeClr val="tx1"/>
                </a:solidFill>
              </a:rPr>
              <a:t>Nepal, with 63.7% of its population below 30 years, faces a youth unemployment rate of 19.2%, compared to the national rate of 2.7%. The International Labor Organization (ILO) emphasizes the quantitative challenge with over 400,000 young people entering the labor force annually.</a:t>
            </a:r>
          </a:p>
        </p:txBody>
      </p:sp>
      <p:sp>
        <p:nvSpPr>
          <p:cNvPr id="3" name="Footer Placeholder 2">
            <a:extLst>
              <a:ext uri="{FF2B5EF4-FFF2-40B4-BE49-F238E27FC236}">
                <a16:creationId xmlns="" xmlns:a16="http://schemas.microsoft.com/office/drawing/2014/main" id="{56F8E1FB-FE5C-46BC-83C4-88721E70C4E1}"/>
              </a:ext>
            </a:extLst>
          </p:cNvPr>
          <p:cNvSpPr>
            <a:spLocks noGrp="1"/>
          </p:cNvSpPr>
          <p:nvPr>
            <p:ph type="ftr" sz="quarter" idx="11"/>
          </p:nvPr>
        </p:nvSpPr>
        <p:spPr/>
        <p:txBody>
          <a:bodyPr/>
          <a:lstStyle/>
          <a:p>
            <a:endParaRPr lang="ru-RU" dirty="0"/>
          </a:p>
        </p:txBody>
      </p:sp>
      <p:sp>
        <p:nvSpPr>
          <p:cNvPr id="4" name="Slide Number Placeholder 3">
            <a:extLst>
              <a:ext uri="{FF2B5EF4-FFF2-40B4-BE49-F238E27FC236}">
                <a16:creationId xmlns=""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3</a:t>
            </a:fld>
            <a:endParaRPr lang="ru-RU" dirty="0"/>
          </a:p>
        </p:txBody>
      </p:sp>
      <p:pic>
        <p:nvPicPr>
          <p:cNvPr id="2050" name="Picture 2" descr="Thinking of leaving Nepal for foreign job? Here's what you need to do to  apply for permit - OnlineKhabar English News"/>
          <p:cNvPicPr>
            <a:picLocks noGrp="1" noChangeAspect="1" noChangeArrowheads="1"/>
          </p:cNvPicPr>
          <p:nvPr>
            <p:ph type="pic" sz="quarter" idx="18"/>
          </p:nvPr>
        </p:nvPicPr>
        <p:blipFill>
          <a:blip r:embed="rId2">
            <a:extLst>
              <a:ext uri="{28A0092B-C50C-407E-A947-70E740481C1C}">
                <a14:useLocalDpi xmlns:a14="http://schemas.microsoft.com/office/drawing/2010/main" val="0"/>
              </a:ext>
            </a:extLst>
          </a:blip>
          <a:srcRect t="2441" b="2441"/>
          <a:stretch>
            <a:fillRect/>
          </a:stretch>
        </p:blipFill>
        <p:spPr bwMode="auto">
          <a:xfrm>
            <a:off x="8030466" y="794149"/>
            <a:ext cx="6421408" cy="34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535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8"/>
          </p:nvPr>
        </p:nvSpPr>
        <p:spPr/>
      </p:sp>
      <p:sp>
        <p:nvSpPr>
          <p:cNvPr id="5" name="Slide Number Placeholder 4"/>
          <p:cNvSpPr>
            <a:spLocks noGrp="1"/>
          </p:cNvSpPr>
          <p:nvPr>
            <p:ph type="sldNum" sz="quarter" idx="12"/>
          </p:nvPr>
        </p:nvSpPr>
        <p:spPr/>
        <p:txBody>
          <a:bodyPr/>
          <a:lstStyle/>
          <a:p>
            <a:fld id="{D495E168-DA5E-4888-8D8A-92B118324C14}" type="slidenum">
              <a:rPr lang="ru-RU" smtClean="0"/>
              <a:t>4</a:t>
            </a:fld>
            <a:endParaRPr lang="ru-RU" dirty="0"/>
          </a:p>
        </p:txBody>
      </p:sp>
      <p:sp>
        <p:nvSpPr>
          <p:cNvPr id="6" name="Text Placeholder 5"/>
          <p:cNvSpPr>
            <a:spLocks noGrp="1"/>
          </p:cNvSpPr>
          <p:nvPr>
            <p:ph type="body" sz="quarter" idx="15"/>
          </p:nvPr>
        </p:nvSpPr>
        <p:spPr>
          <a:xfrm>
            <a:off x="657713" y="513415"/>
            <a:ext cx="10696087" cy="4408687"/>
          </a:xfrm>
        </p:spPr>
        <p:txBody>
          <a:bodyPr>
            <a:normAutofit/>
          </a:bodyPr>
          <a:lstStyle/>
          <a:p>
            <a:pPr fontAlgn="auto">
              <a:lnSpc>
                <a:spcPct val="100000"/>
              </a:lnSpc>
            </a:pPr>
            <a:r>
              <a:rPr lang="en-US" sz="2000" dirty="0">
                <a:solidFill>
                  <a:schemeClr val="tx1"/>
                </a:solidFill>
              </a:rPr>
              <a:t>Approximately 512,000 young individuals enter the Nepali labor market annually.</a:t>
            </a:r>
          </a:p>
          <a:p>
            <a:pPr fontAlgn="auto">
              <a:lnSpc>
                <a:spcPct val="100000"/>
              </a:lnSpc>
            </a:pPr>
            <a:r>
              <a:rPr lang="en-US" sz="2000" dirty="0">
                <a:solidFill>
                  <a:schemeClr val="tx1"/>
                </a:solidFill>
              </a:rPr>
              <a:t>The number of new entrants is expected to grow due to declining dependency ratios.</a:t>
            </a:r>
          </a:p>
          <a:p>
            <a:pPr fontAlgn="auto">
              <a:lnSpc>
                <a:spcPct val="100000"/>
              </a:lnSpc>
            </a:pPr>
            <a:r>
              <a:rPr lang="en-US" sz="2000" dirty="0">
                <a:solidFill>
                  <a:schemeClr val="tx1"/>
                </a:solidFill>
              </a:rPr>
              <a:t>Nepal has a young population, with 63.7 percent of the overall population below 30 years of age</a:t>
            </a:r>
            <a:r>
              <a:rPr lang="en-US" sz="2000" dirty="0" smtClean="0">
                <a:solidFill>
                  <a:schemeClr val="tx1"/>
                </a:solidFill>
              </a:rPr>
              <a:t>.</a:t>
            </a:r>
          </a:p>
          <a:p>
            <a:pPr marL="0" indent="0" fontAlgn="auto">
              <a:lnSpc>
                <a:spcPct val="100000"/>
              </a:lnSpc>
              <a:buNone/>
            </a:pPr>
            <a:endParaRPr lang="en-US" sz="2000" dirty="0">
              <a:solidFill>
                <a:schemeClr val="tx1"/>
              </a:solidFill>
            </a:endParaRPr>
          </a:p>
          <a:p>
            <a:pPr fontAlgn="auto">
              <a:lnSpc>
                <a:spcPct val="100000"/>
              </a:lnSpc>
            </a:pPr>
            <a:r>
              <a:rPr lang="en-US" sz="2000" dirty="0">
                <a:solidFill>
                  <a:schemeClr val="tx1"/>
                </a:solidFill>
              </a:rPr>
              <a:t>The unemployment rate among youth aged 15-29 is 19.2 percent, much higher than the national average of 2.7 percent.</a:t>
            </a:r>
          </a:p>
          <a:p>
            <a:pPr fontAlgn="auto">
              <a:lnSpc>
                <a:spcPct val="100000"/>
              </a:lnSpc>
            </a:pPr>
            <a:r>
              <a:rPr lang="en-US" sz="2000" dirty="0">
                <a:solidFill>
                  <a:schemeClr val="tx1"/>
                </a:solidFill>
              </a:rPr>
              <a:t>The informal segments of the Nepali economy dominate employment, leading to low productivity, earnings, and poor working conditions.</a:t>
            </a:r>
          </a:p>
          <a:p>
            <a:pPr fontAlgn="auto">
              <a:lnSpc>
                <a:spcPct val="100000"/>
              </a:lnSpc>
            </a:pPr>
            <a:r>
              <a:rPr lang="en-US" sz="2000" dirty="0">
                <a:solidFill>
                  <a:schemeClr val="tx1"/>
                </a:solidFill>
              </a:rPr>
              <a:t>Underemployment is a prevalent issue in Nepal.</a:t>
            </a:r>
          </a:p>
          <a:p>
            <a:pPr fontAlgn="auto">
              <a:lnSpc>
                <a:spcPct val="100000"/>
              </a:lnSpc>
            </a:pPr>
            <a:r>
              <a:rPr lang="en-US" sz="2000" dirty="0">
                <a:solidFill>
                  <a:schemeClr val="tx1"/>
                </a:solidFill>
              </a:rPr>
              <a:t>Higher incomes and better working conditions contribute to the increasing migration for foreign employment.</a:t>
            </a:r>
          </a:p>
          <a:p>
            <a:pPr>
              <a:lnSpc>
                <a:spcPct val="100000"/>
              </a:lnSpc>
            </a:pPr>
            <a:endParaRPr lang="ne-NP" sz="2000" dirty="0">
              <a:solidFill>
                <a:schemeClr val="tx1"/>
              </a:solidFill>
            </a:endParaRPr>
          </a:p>
        </p:txBody>
      </p:sp>
    </p:spTree>
    <p:extLst>
      <p:ext uri="{BB962C8B-B14F-4D97-AF65-F5344CB8AC3E}">
        <p14:creationId xmlns:p14="http://schemas.microsoft.com/office/powerpoint/2010/main" val="287383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Placeholder 20" descr="Pie chart">
            <a:extLst>
              <a:ext uri="{FF2B5EF4-FFF2-40B4-BE49-F238E27FC236}">
                <a16:creationId xmlns="" xmlns:a16="http://schemas.microsoft.com/office/drawing/2014/main" id="{093B88E5-E854-483F-A761-6A39AF1AE58A}"/>
              </a:ext>
            </a:extLst>
          </p:cNvPr>
          <p:cNvGraphicFramePr>
            <a:graphicFrameLocks noGrp="1"/>
          </p:cNvGraphicFramePr>
          <p:nvPr>
            <p:ph type="chart" sz="quarter" idx="32"/>
            <p:extLst>
              <p:ext uri="{D42A27DB-BD31-4B8C-83A1-F6EECF244321}">
                <p14:modId xmlns:p14="http://schemas.microsoft.com/office/powerpoint/2010/main" val="1730304828"/>
              </p:ext>
            </p:extLst>
          </p:nvPr>
        </p:nvGraphicFramePr>
        <p:xfrm>
          <a:off x="342998" y="4967251"/>
          <a:ext cx="4509470" cy="4594679"/>
        </p:xfrm>
        <a:graphic>
          <a:graphicData uri="http://schemas.openxmlformats.org/drawingml/2006/chart">
            <c:chart xmlns:c="http://schemas.openxmlformats.org/drawingml/2006/chart" xmlns:r="http://schemas.openxmlformats.org/officeDocument/2006/relationships" r:id="rId2"/>
          </a:graphicData>
        </a:graphic>
      </p:graphicFrame>
      <p:sp>
        <p:nvSpPr>
          <p:cNvPr id="23" name="Oval 22" descr="Circle shape">
            <a:extLst>
              <a:ext uri="{FF2B5EF4-FFF2-40B4-BE49-F238E27FC236}">
                <a16:creationId xmlns="" xmlns:a16="http://schemas.microsoft.com/office/drawing/2014/main" id="{C3485789-E496-4110-A15B-8E4775849942}"/>
              </a:ext>
            </a:extLst>
          </p:cNvPr>
          <p:cNvSpPr/>
          <p:nvPr/>
        </p:nvSpPr>
        <p:spPr>
          <a:xfrm>
            <a:off x="5732367" y="3774029"/>
            <a:ext cx="384048" cy="384048"/>
          </a:xfrm>
          <a:prstGeom prst="ellipse">
            <a:avLst/>
          </a:prstGeom>
          <a:solidFill>
            <a:schemeClr val="accent1"/>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4" name="Text Placeholder 13">
            <a:extLst>
              <a:ext uri="{FF2B5EF4-FFF2-40B4-BE49-F238E27FC236}">
                <a16:creationId xmlns="" xmlns:a16="http://schemas.microsoft.com/office/drawing/2014/main" id="{BDFECF88-E632-4781-8739-84E6E892DC4D}"/>
              </a:ext>
            </a:extLst>
          </p:cNvPr>
          <p:cNvSpPr>
            <a:spLocks noGrp="1"/>
          </p:cNvSpPr>
          <p:nvPr>
            <p:ph type="body" idx="28"/>
          </p:nvPr>
        </p:nvSpPr>
        <p:spPr/>
        <p:txBody>
          <a:bodyPr/>
          <a:lstStyle/>
          <a:p>
            <a:r>
              <a:rPr lang="en-US" dirty="0"/>
              <a:t>20%</a:t>
            </a:r>
            <a:endParaRPr lang="ru-RU" dirty="0"/>
          </a:p>
        </p:txBody>
      </p:sp>
      <p:sp>
        <p:nvSpPr>
          <p:cNvPr id="19" name="Oval 18" descr="Circle shape">
            <a:extLst>
              <a:ext uri="{FF2B5EF4-FFF2-40B4-BE49-F238E27FC236}">
                <a16:creationId xmlns="" xmlns:a16="http://schemas.microsoft.com/office/drawing/2014/main" id="{74F8D4E4-1B47-416C-9A28-44D029B05DF3}"/>
              </a:ext>
            </a:extLst>
          </p:cNvPr>
          <p:cNvSpPr/>
          <p:nvPr/>
        </p:nvSpPr>
        <p:spPr>
          <a:xfrm>
            <a:off x="5732392" y="4506094"/>
            <a:ext cx="384048" cy="384048"/>
          </a:xfrm>
          <a:prstGeom prst="ellipse">
            <a:avLst/>
          </a:prstGeom>
          <a:solidFill>
            <a:schemeClr val="accent4"/>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9" name="Text Placeholder 8">
            <a:extLst>
              <a:ext uri="{FF2B5EF4-FFF2-40B4-BE49-F238E27FC236}">
                <a16:creationId xmlns="" xmlns:a16="http://schemas.microsoft.com/office/drawing/2014/main" id="{9C508980-C5CA-4BC3-A366-9BA1490CA438}"/>
              </a:ext>
            </a:extLst>
          </p:cNvPr>
          <p:cNvSpPr>
            <a:spLocks noGrp="1"/>
          </p:cNvSpPr>
          <p:nvPr>
            <p:ph type="body" sz="quarter" idx="23"/>
          </p:nvPr>
        </p:nvSpPr>
        <p:spPr/>
        <p:txBody>
          <a:bodyPr/>
          <a:lstStyle/>
          <a:p>
            <a:r>
              <a:rPr lang="en-US" dirty="0"/>
              <a:t>Category Title</a:t>
            </a:r>
            <a:endParaRPr lang="ru-RU" dirty="0"/>
          </a:p>
        </p:txBody>
      </p:sp>
      <p:sp>
        <p:nvSpPr>
          <p:cNvPr id="20" name="Oval 19" descr="Circle shape">
            <a:extLst>
              <a:ext uri="{FF2B5EF4-FFF2-40B4-BE49-F238E27FC236}">
                <a16:creationId xmlns="" xmlns:a16="http://schemas.microsoft.com/office/drawing/2014/main" id="{46B993A4-B156-41FD-9B95-16911035EAA1}"/>
              </a:ext>
            </a:extLst>
          </p:cNvPr>
          <p:cNvSpPr/>
          <p:nvPr/>
        </p:nvSpPr>
        <p:spPr>
          <a:xfrm>
            <a:off x="7671906" y="4506094"/>
            <a:ext cx="384048" cy="384048"/>
          </a:xfrm>
          <a:prstGeom prst="ellipse">
            <a:avLst/>
          </a:prstGeom>
          <a:solidFill>
            <a:schemeClr val="accent2"/>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3" name="Text Placeholder 12">
            <a:extLst>
              <a:ext uri="{FF2B5EF4-FFF2-40B4-BE49-F238E27FC236}">
                <a16:creationId xmlns="" xmlns:a16="http://schemas.microsoft.com/office/drawing/2014/main" id="{BC76F4DF-E770-433B-A99B-E75E3AD5B84F}"/>
              </a:ext>
            </a:extLst>
          </p:cNvPr>
          <p:cNvSpPr>
            <a:spLocks noGrp="1"/>
          </p:cNvSpPr>
          <p:nvPr>
            <p:ph type="body" sz="quarter" idx="27"/>
          </p:nvPr>
        </p:nvSpPr>
        <p:spPr/>
        <p:txBody>
          <a:bodyPr/>
          <a:lstStyle/>
          <a:p>
            <a:r>
              <a:rPr lang="en-US" dirty="0"/>
              <a:t>Category Title</a:t>
            </a:r>
            <a:endParaRPr lang="ru-RU" dirty="0"/>
          </a:p>
        </p:txBody>
      </p:sp>
      <p:sp>
        <p:nvSpPr>
          <p:cNvPr id="22" name="Oval 21" descr="Circle shape">
            <a:extLst>
              <a:ext uri="{FF2B5EF4-FFF2-40B4-BE49-F238E27FC236}">
                <a16:creationId xmlns="" xmlns:a16="http://schemas.microsoft.com/office/drawing/2014/main" id="{F25A7B72-F802-4A5B-9C15-E6092A747BDA}"/>
              </a:ext>
            </a:extLst>
          </p:cNvPr>
          <p:cNvSpPr/>
          <p:nvPr/>
        </p:nvSpPr>
        <p:spPr>
          <a:xfrm>
            <a:off x="9611420" y="4506094"/>
            <a:ext cx="384048" cy="384048"/>
          </a:xfrm>
          <a:prstGeom prst="ellipse">
            <a:avLst/>
          </a:prstGeom>
          <a:solidFill>
            <a:schemeClr val="accent2">
              <a:alpha val="50000"/>
            </a:schemeClr>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6" name="Text Placeholder 15">
            <a:extLst>
              <a:ext uri="{FF2B5EF4-FFF2-40B4-BE49-F238E27FC236}">
                <a16:creationId xmlns="" xmlns:a16="http://schemas.microsoft.com/office/drawing/2014/main" id="{F685F4B4-4174-4802-8880-EBF24FC23D34}"/>
              </a:ext>
            </a:extLst>
          </p:cNvPr>
          <p:cNvSpPr>
            <a:spLocks noGrp="1"/>
          </p:cNvSpPr>
          <p:nvPr>
            <p:ph type="body" idx="30"/>
          </p:nvPr>
        </p:nvSpPr>
        <p:spPr/>
        <p:txBody>
          <a:bodyPr/>
          <a:lstStyle/>
          <a:p>
            <a:r>
              <a:rPr lang="en-US" dirty="0"/>
              <a:t>5%</a:t>
            </a:r>
            <a:endParaRPr lang="ru-RU" dirty="0"/>
          </a:p>
        </p:txBody>
      </p:sp>
      <p:sp>
        <p:nvSpPr>
          <p:cNvPr id="17" name="Text Placeholder 16">
            <a:extLst>
              <a:ext uri="{FF2B5EF4-FFF2-40B4-BE49-F238E27FC236}">
                <a16:creationId xmlns="" xmlns:a16="http://schemas.microsoft.com/office/drawing/2014/main" id="{64A8CDE2-952B-4BD3-A740-DF54D4C7E841}"/>
              </a:ext>
            </a:extLst>
          </p:cNvPr>
          <p:cNvSpPr>
            <a:spLocks noGrp="1"/>
          </p:cNvSpPr>
          <p:nvPr>
            <p:ph type="body" sz="quarter" idx="31"/>
          </p:nvPr>
        </p:nvSpPr>
        <p:spPr>
          <a:xfrm>
            <a:off x="8957568" y="4149523"/>
            <a:ext cx="1597889" cy="365125"/>
          </a:xfrm>
        </p:spPr>
        <p:txBody>
          <a:bodyPr/>
          <a:lstStyle/>
          <a:p>
            <a:r>
              <a:rPr lang="en-US" dirty="0"/>
              <a:t>Category Title</a:t>
            </a:r>
            <a:endParaRPr lang="ru-RU" dirty="0"/>
          </a:p>
        </p:txBody>
      </p:sp>
      <p:sp>
        <p:nvSpPr>
          <p:cNvPr id="4" name="Slide Number Placeholder 3">
            <a:extLst>
              <a:ext uri="{FF2B5EF4-FFF2-40B4-BE49-F238E27FC236}">
                <a16:creationId xmlns=""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5</a:t>
            </a:fld>
            <a:endParaRPr lang="ru-RU" dirty="0"/>
          </a:p>
        </p:txBody>
      </p:sp>
      <p:pic>
        <p:nvPicPr>
          <p:cNvPr id="3074" name="Picture 2" descr="Foreign employment revival | Nepali Ti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227" y="536430"/>
            <a:ext cx="9218130" cy="5772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157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139155-1F5E-4F48-B50E-F00D8FC535D9}"/>
              </a:ext>
            </a:extLst>
          </p:cNvPr>
          <p:cNvSpPr>
            <a:spLocks noGrp="1"/>
          </p:cNvSpPr>
          <p:nvPr>
            <p:ph type="title"/>
          </p:nvPr>
        </p:nvSpPr>
        <p:spPr/>
        <p:txBody>
          <a:bodyPr/>
          <a:lstStyle/>
          <a:p>
            <a:r>
              <a:rPr lang="en-US" dirty="0"/>
              <a:t>COMPARISON</a:t>
            </a:r>
            <a:endParaRPr lang="ru-RU" dirty="0"/>
          </a:p>
        </p:txBody>
      </p:sp>
      <p:sp>
        <p:nvSpPr>
          <p:cNvPr id="6" name="Text Placeholder 5">
            <a:extLst>
              <a:ext uri="{FF2B5EF4-FFF2-40B4-BE49-F238E27FC236}">
                <a16:creationId xmlns="" xmlns:a16="http://schemas.microsoft.com/office/drawing/2014/main" id="{55C6D235-86D2-43F6-A7D1-0DD3DC936D3D}"/>
              </a:ext>
            </a:extLst>
          </p:cNvPr>
          <p:cNvSpPr>
            <a:spLocks noGrp="1"/>
          </p:cNvSpPr>
          <p:nvPr>
            <p:ph type="body" sz="quarter" idx="16"/>
          </p:nvPr>
        </p:nvSpPr>
        <p:spPr/>
        <p:txBody>
          <a:bodyPr/>
          <a:lstStyle/>
          <a:p>
            <a:r>
              <a:rPr lang="en-US" dirty="0" smtClean="0"/>
              <a:t>Everything have advantage and disadvantage some of them are below:</a:t>
            </a:r>
            <a:endParaRPr lang="ru-RU" dirty="0"/>
          </a:p>
        </p:txBody>
      </p:sp>
      <p:sp>
        <p:nvSpPr>
          <p:cNvPr id="3" name="Text Placeholder 2">
            <a:extLst>
              <a:ext uri="{FF2B5EF4-FFF2-40B4-BE49-F238E27FC236}">
                <a16:creationId xmlns="" xmlns:a16="http://schemas.microsoft.com/office/drawing/2014/main" id="{C9DF92D8-1371-40FE-AB90-C65DFF928F5D}"/>
              </a:ext>
            </a:extLst>
          </p:cNvPr>
          <p:cNvSpPr>
            <a:spLocks noGrp="1"/>
          </p:cNvSpPr>
          <p:nvPr>
            <p:ph type="body" idx="1"/>
          </p:nvPr>
        </p:nvSpPr>
        <p:spPr/>
        <p:txBody>
          <a:bodyPr>
            <a:normAutofit fontScale="92500" lnSpcReduction="20000"/>
          </a:bodyPr>
          <a:lstStyle/>
          <a:p>
            <a:r>
              <a:rPr lang="en-US" dirty="0" smtClean="0"/>
              <a:t>Advantage </a:t>
            </a:r>
            <a:endParaRPr lang="ru-RU" dirty="0"/>
          </a:p>
        </p:txBody>
      </p:sp>
      <p:sp>
        <p:nvSpPr>
          <p:cNvPr id="7" name="Text Placeholder 6">
            <a:extLst>
              <a:ext uri="{FF2B5EF4-FFF2-40B4-BE49-F238E27FC236}">
                <a16:creationId xmlns="" xmlns:a16="http://schemas.microsoft.com/office/drawing/2014/main" id="{B0CA970E-796E-4258-8457-D1CEF7B4B866}"/>
              </a:ext>
            </a:extLst>
          </p:cNvPr>
          <p:cNvSpPr>
            <a:spLocks noGrp="1"/>
          </p:cNvSpPr>
          <p:nvPr>
            <p:ph type="body" idx="20"/>
          </p:nvPr>
        </p:nvSpPr>
        <p:spPr/>
        <p:txBody>
          <a:bodyPr>
            <a:normAutofit/>
          </a:bodyPr>
          <a:lstStyle/>
          <a:p>
            <a:r>
              <a:rPr lang="en-US" sz="1600" dirty="0">
                <a:solidFill>
                  <a:schemeClr val="tx1"/>
                </a:solidFill>
              </a:rPr>
              <a:t>Higher </a:t>
            </a:r>
            <a:r>
              <a:rPr lang="en-US" sz="1600" dirty="0" smtClean="0">
                <a:solidFill>
                  <a:schemeClr val="tx1"/>
                </a:solidFill>
              </a:rPr>
              <a:t>Income</a:t>
            </a:r>
          </a:p>
          <a:p>
            <a:r>
              <a:rPr lang="en-US" sz="1600" dirty="0">
                <a:solidFill>
                  <a:schemeClr val="tx1"/>
                </a:solidFill>
              </a:rPr>
              <a:t>Skill </a:t>
            </a:r>
            <a:r>
              <a:rPr lang="en-US" sz="1600" dirty="0" smtClean="0">
                <a:solidFill>
                  <a:schemeClr val="tx1"/>
                </a:solidFill>
              </a:rPr>
              <a:t>Development</a:t>
            </a:r>
          </a:p>
          <a:p>
            <a:r>
              <a:rPr lang="en-US" sz="1600" dirty="0">
                <a:solidFill>
                  <a:schemeClr val="tx1"/>
                </a:solidFill>
              </a:rPr>
              <a:t>Career </a:t>
            </a:r>
            <a:r>
              <a:rPr lang="en-US" sz="1600" dirty="0" smtClean="0">
                <a:solidFill>
                  <a:schemeClr val="tx1"/>
                </a:solidFill>
              </a:rPr>
              <a:t>Opportunities</a:t>
            </a:r>
          </a:p>
          <a:p>
            <a:r>
              <a:rPr lang="en-US" sz="1600" dirty="0" smtClean="0">
                <a:solidFill>
                  <a:schemeClr val="tx1"/>
                </a:solidFill>
              </a:rPr>
              <a:t>Networking </a:t>
            </a:r>
            <a:r>
              <a:rPr lang="en-US" sz="1600" dirty="0">
                <a:solidFill>
                  <a:schemeClr val="tx1"/>
                </a:solidFill>
              </a:rPr>
              <a:t>and Cultural </a:t>
            </a:r>
            <a:r>
              <a:rPr lang="en-US" sz="1600" dirty="0" smtClean="0">
                <a:solidFill>
                  <a:schemeClr val="tx1"/>
                </a:solidFill>
              </a:rPr>
              <a:t>Exposure</a:t>
            </a:r>
          </a:p>
          <a:p>
            <a:r>
              <a:rPr lang="en-US" sz="1600" dirty="0">
                <a:solidFill>
                  <a:schemeClr val="tx1"/>
                </a:solidFill>
              </a:rPr>
              <a:t>Global </a:t>
            </a:r>
            <a:r>
              <a:rPr lang="en-US" sz="1600" dirty="0" smtClean="0">
                <a:solidFill>
                  <a:schemeClr val="tx1"/>
                </a:solidFill>
              </a:rPr>
              <a:t>Experience</a:t>
            </a:r>
          </a:p>
          <a:p>
            <a:r>
              <a:rPr lang="en-US" sz="1600" dirty="0">
                <a:solidFill>
                  <a:schemeClr val="tx1"/>
                </a:solidFill>
              </a:rPr>
              <a:t>Quality of </a:t>
            </a:r>
            <a:r>
              <a:rPr lang="en-US" sz="1600" dirty="0" smtClean="0">
                <a:solidFill>
                  <a:schemeClr val="tx1"/>
                </a:solidFill>
              </a:rPr>
              <a:t>Life</a:t>
            </a:r>
          </a:p>
          <a:p>
            <a:r>
              <a:rPr lang="en-US" sz="1600" dirty="0">
                <a:solidFill>
                  <a:schemeClr val="tx1"/>
                </a:solidFill>
              </a:rPr>
              <a:t>Financial Stability and Remittances</a:t>
            </a:r>
            <a:endParaRPr lang="ru-RU" sz="1600" dirty="0">
              <a:solidFill>
                <a:schemeClr val="tx1"/>
              </a:solidFill>
            </a:endParaRPr>
          </a:p>
        </p:txBody>
      </p:sp>
      <p:sp>
        <p:nvSpPr>
          <p:cNvPr id="8" name="Text Placeholder 7">
            <a:extLst>
              <a:ext uri="{FF2B5EF4-FFF2-40B4-BE49-F238E27FC236}">
                <a16:creationId xmlns="" xmlns:a16="http://schemas.microsoft.com/office/drawing/2014/main" id="{E3AB4F18-AE38-4488-9473-A828459DA8A4}"/>
              </a:ext>
            </a:extLst>
          </p:cNvPr>
          <p:cNvSpPr>
            <a:spLocks noGrp="1"/>
          </p:cNvSpPr>
          <p:nvPr>
            <p:ph type="body" idx="18"/>
          </p:nvPr>
        </p:nvSpPr>
        <p:spPr/>
        <p:txBody>
          <a:bodyPr>
            <a:normAutofit fontScale="92500" lnSpcReduction="20000"/>
          </a:bodyPr>
          <a:lstStyle/>
          <a:p>
            <a:r>
              <a:rPr lang="en-US" dirty="0" smtClean="0"/>
              <a:t>Disadvantage</a:t>
            </a:r>
            <a:endParaRPr lang="ru-RU" dirty="0"/>
          </a:p>
        </p:txBody>
      </p:sp>
      <p:sp>
        <p:nvSpPr>
          <p:cNvPr id="17" name="Text Placeholder 16">
            <a:extLst>
              <a:ext uri="{FF2B5EF4-FFF2-40B4-BE49-F238E27FC236}">
                <a16:creationId xmlns="" xmlns:a16="http://schemas.microsoft.com/office/drawing/2014/main" id="{663B63A5-075F-4429-8F7A-8E50D3497170}"/>
              </a:ext>
            </a:extLst>
          </p:cNvPr>
          <p:cNvSpPr>
            <a:spLocks noGrp="1"/>
          </p:cNvSpPr>
          <p:nvPr>
            <p:ph type="body" sz="quarter" idx="21"/>
          </p:nvPr>
        </p:nvSpPr>
        <p:spPr/>
        <p:txBody>
          <a:bodyPr>
            <a:normAutofit/>
          </a:bodyPr>
          <a:lstStyle/>
          <a:p>
            <a:r>
              <a:rPr lang="en-US" sz="1600" dirty="0">
                <a:solidFill>
                  <a:schemeClr val="tx1"/>
                </a:solidFill>
              </a:rPr>
              <a:t>Cultural </a:t>
            </a:r>
            <a:r>
              <a:rPr lang="en-US" sz="1600" dirty="0" smtClean="0">
                <a:solidFill>
                  <a:schemeClr val="tx1"/>
                </a:solidFill>
              </a:rPr>
              <a:t>Adjustment</a:t>
            </a:r>
          </a:p>
          <a:p>
            <a:r>
              <a:rPr lang="en-US" sz="1600" dirty="0" smtClean="0">
                <a:solidFill>
                  <a:schemeClr val="tx1"/>
                </a:solidFill>
              </a:rPr>
              <a:t>Family Separation,</a:t>
            </a:r>
            <a:r>
              <a:rPr lang="en-US" sz="1600" dirty="0">
                <a:solidFill>
                  <a:schemeClr val="tx1"/>
                </a:solidFill>
              </a:rPr>
              <a:t> Family Issues</a:t>
            </a:r>
            <a:endParaRPr lang="en-US" sz="1600" dirty="0" smtClean="0">
              <a:solidFill>
                <a:schemeClr val="tx1"/>
              </a:solidFill>
            </a:endParaRPr>
          </a:p>
          <a:p>
            <a:r>
              <a:rPr lang="en-US" sz="1600" dirty="0">
                <a:solidFill>
                  <a:schemeClr val="tx1"/>
                </a:solidFill>
              </a:rPr>
              <a:t>Uncertain Job </a:t>
            </a:r>
            <a:r>
              <a:rPr lang="en-US" sz="1600" dirty="0" smtClean="0">
                <a:solidFill>
                  <a:schemeClr val="tx1"/>
                </a:solidFill>
              </a:rPr>
              <a:t>Security</a:t>
            </a:r>
          </a:p>
          <a:p>
            <a:r>
              <a:rPr lang="en-US" sz="1600" dirty="0">
                <a:solidFill>
                  <a:schemeClr val="tx1"/>
                </a:solidFill>
              </a:rPr>
              <a:t>Healthcare </a:t>
            </a:r>
            <a:r>
              <a:rPr lang="en-US" sz="1600" dirty="0" smtClean="0">
                <a:solidFill>
                  <a:schemeClr val="tx1"/>
                </a:solidFill>
              </a:rPr>
              <a:t>Challenges</a:t>
            </a:r>
          </a:p>
          <a:p>
            <a:r>
              <a:rPr lang="en-US" sz="1600" dirty="0" smtClean="0">
                <a:solidFill>
                  <a:schemeClr val="tx1"/>
                </a:solidFill>
              </a:rPr>
              <a:t>Isolation</a:t>
            </a:r>
          </a:p>
          <a:p>
            <a:r>
              <a:rPr lang="en-US" sz="1600" dirty="0">
                <a:solidFill>
                  <a:schemeClr val="tx1"/>
                </a:solidFill>
              </a:rPr>
              <a:t>Language </a:t>
            </a:r>
            <a:r>
              <a:rPr lang="en-US" sz="1600" dirty="0" smtClean="0">
                <a:solidFill>
                  <a:schemeClr val="tx1"/>
                </a:solidFill>
              </a:rPr>
              <a:t>Barriers</a:t>
            </a:r>
          </a:p>
          <a:p>
            <a:r>
              <a:rPr lang="en-US" sz="1600" dirty="0">
                <a:solidFill>
                  <a:schemeClr val="tx1"/>
                </a:solidFill>
              </a:rPr>
              <a:t>Stress and Mental Health</a:t>
            </a:r>
            <a:endParaRPr lang="ru-RU" sz="1600" dirty="0">
              <a:solidFill>
                <a:schemeClr val="tx1"/>
              </a:solidFill>
            </a:endParaRPr>
          </a:p>
        </p:txBody>
      </p:sp>
      <p:sp>
        <p:nvSpPr>
          <p:cNvPr id="5" name="Slide Number Placeholder 4">
            <a:extLst>
              <a:ext uri="{FF2B5EF4-FFF2-40B4-BE49-F238E27FC236}">
                <a16:creationId xmlns=""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3953500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Development </a:t>
            </a:r>
            <a:endParaRPr lang="ne-NP" dirty="0"/>
          </a:p>
        </p:txBody>
      </p:sp>
      <p:sp>
        <p:nvSpPr>
          <p:cNvPr id="5" name="Slide Number Placeholder 4"/>
          <p:cNvSpPr>
            <a:spLocks noGrp="1"/>
          </p:cNvSpPr>
          <p:nvPr>
            <p:ph type="sldNum" sz="quarter" idx="12"/>
          </p:nvPr>
        </p:nvSpPr>
        <p:spPr/>
        <p:txBody>
          <a:bodyPr/>
          <a:lstStyle/>
          <a:p>
            <a:fld id="{D495E168-DA5E-4888-8D8A-92B118324C14}" type="slidenum">
              <a:rPr lang="ru-RU" smtClean="0"/>
              <a:t>7</a:t>
            </a:fld>
            <a:endParaRPr lang="ru-RU" dirty="0"/>
          </a:p>
        </p:txBody>
      </p:sp>
      <p:sp>
        <p:nvSpPr>
          <p:cNvPr id="6" name="Text Placeholder 5"/>
          <p:cNvSpPr>
            <a:spLocks noGrp="1"/>
          </p:cNvSpPr>
          <p:nvPr>
            <p:ph type="body" sz="quarter" idx="16"/>
          </p:nvPr>
        </p:nvSpPr>
        <p:spPr/>
        <p:txBody>
          <a:bodyPr/>
          <a:lstStyle/>
          <a:p>
            <a:r>
              <a:rPr lang="en-US" b="0" dirty="0">
                <a:solidFill>
                  <a:schemeClr val="tx1"/>
                </a:solidFill>
              </a:rPr>
              <a:t>Developing a plan for development is crucial to ensure a systematic and organized approach towards achieving your goals. Here are the steps to create an effective development </a:t>
            </a:r>
            <a:r>
              <a:rPr lang="en-US" b="0" dirty="0" smtClean="0">
                <a:solidFill>
                  <a:schemeClr val="tx1"/>
                </a:solidFill>
              </a:rPr>
              <a:t>plan:</a:t>
            </a:r>
            <a:endParaRPr lang="ne-NP" dirty="0">
              <a:solidFill>
                <a:schemeClr val="tx1"/>
              </a:solidFill>
            </a:endParaRPr>
          </a:p>
        </p:txBody>
      </p:sp>
      <p:sp>
        <p:nvSpPr>
          <p:cNvPr id="9" name="Text Placeholder 8"/>
          <p:cNvSpPr>
            <a:spLocks noGrp="1"/>
          </p:cNvSpPr>
          <p:nvPr>
            <p:ph type="body" sz="quarter" idx="21"/>
          </p:nvPr>
        </p:nvSpPr>
        <p:spPr>
          <a:xfrm>
            <a:off x="1580607" y="2600325"/>
            <a:ext cx="8759004" cy="3581619"/>
          </a:xfrm>
        </p:spPr>
        <p:txBody>
          <a:bodyPr>
            <a:normAutofit/>
          </a:bodyPr>
          <a:lstStyle/>
          <a:p>
            <a:pPr algn="just" fontAlgn="auto"/>
            <a:r>
              <a:rPr lang="en-US" sz="1800" dirty="0">
                <a:solidFill>
                  <a:schemeClr val="tx1"/>
                </a:solidFill>
              </a:rPr>
              <a:t>Define your objectives using the SMART framework.</a:t>
            </a:r>
          </a:p>
          <a:p>
            <a:pPr algn="just" fontAlgn="auto"/>
            <a:r>
              <a:rPr lang="en-US" sz="1800" dirty="0">
                <a:solidFill>
                  <a:schemeClr val="tx1"/>
                </a:solidFill>
              </a:rPr>
              <a:t>Assess the current situation, including available resources and challenges.</a:t>
            </a:r>
          </a:p>
          <a:p>
            <a:pPr algn="just" fontAlgn="auto"/>
            <a:r>
              <a:rPr lang="en-US" sz="1800" dirty="0">
                <a:solidFill>
                  <a:schemeClr val="tx1"/>
                </a:solidFill>
              </a:rPr>
              <a:t>Identify the key areas that need development.</a:t>
            </a:r>
          </a:p>
          <a:p>
            <a:pPr algn="just" fontAlgn="auto"/>
            <a:r>
              <a:rPr lang="en-US" sz="1800" dirty="0">
                <a:solidFill>
                  <a:schemeClr val="tx1"/>
                </a:solidFill>
              </a:rPr>
              <a:t>Set priorities based on importance and impact.</a:t>
            </a:r>
          </a:p>
          <a:p>
            <a:pPr algn="just" fontAlgn="auto"/>
            <a:r>
              <a:rPr lang="en-US" sz="1800" dirty="0">
                <a:solidFill>
                  <a:schemeClr val="tx1"/>
                </a:solidFill>
              </a:rPr>
              <a:t>Establish development strategies and action plans for each priority area.</a:t>
            </a:r>
          </a:p>
          <a:p>
            <a:pPr algn="just" fontAlgn="auto"/>
            <a:r>
              <a:rPr lang="en-US" sz="1800" dirty="0">
                <a:solidFill>
                  <a:schemeClr val="tx1"/>
                </a:solidFill>
              </a:rPr>
              <a:t>Allocate necessary resources (budget, personnel, equipment, external support).</a:t>
            </a:r>
          </a:p>
          <a:p>
            <a:pPr algn="just" fontAlgn="auto"/>
            <a:r>
              <a:rPr lang="en-US" sz="1800" dirty="0">
                <a:solidFill>
                  <a:schemeClr val="tx1"/>
                </a:solidFill>
              </a:rPr>
              <a:t>Create a timeline with clear milestones for implementation.</a:t>
            </a:r>
          </a:p>
          <a:p>
            <a:pPr algn="just" fontAlgn="auto"/>
            <a:r>
              <a:rPr lang="en-US" sz="1800" dirty="0">
                <a:solidFill>
                  <a:schemeClr val="tx1"/>
                </a:solidFill>
              </a:rPr>
              <a:t>Monitor progress regularly and make adjustments as needed.</a:t>
            </a:r>
          </a:p>
          <a:p>
            <a:pPr algn="just" fontAlgn="auto"/>
            <a:r>
              <a:rPr lang="en-US" sz="1800" dirty="0">
                <a:solidFill>
                  <a:schemeClr val="tx1"/>
                </a:solidFill>
              </a:rPr>
              <a:t>Communicate the plan to stakeholders and seek their support and involvement.</a:t>
            </a:r>
          </a:p>
          <a:p>
            <a:pPr algn="just" fontAlgn="auto"/>
            <a:r>
              <a:rPr lang="en-US" sz="1800" dirty="0">
                <a:solidFill>
                  <a:schemeClr val="tx1"/>
                </a:solidFill>
              </a:rPr>
              <a:t>Review and update the plan periodically to remain adaptable and aligned with goals.</a:t>
            </a:r>
          </a:p>
          <a:p>
            <a:pPr algn="just"/>
            <a:endParaRPr lang="ne-NP" sz="1800" dirty="0">
              <a:solidFill>
                <a:schemeClr val="tx1"/>
              </a:solidFill>
            </a:endParaRPr>
          </a:p>
        </p:txBody>
      </p:sp>
    </p:spTree>
    <p:extLst>
      <p:ext uri="{BB962C8B-B14F-4D97-AF65-F5344CB8AC3E}">
        <p14:creationId xmlns:p14="http://schemas.microsoft.com/office/powerpoint/2010/main" val="4029495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4D24B6-BECF-4BE6-9971-53768392C0BB}"/>
              </a:ext>
            </a:extLst>
          </p:cNvPr>
          <p:cNvSpPr>
            <a:spLocks noGrp="1"/>
          </p:cNvSpPr>
          <p:nvPr>
            <p:ph type="title"/>
          </p:nvPr>
        </p:nvSpPr>
        <p:spPr>
          <a:xfrm>
            <a:off x="3806339" y="3130936"/>
            <a:ext cx="4423261" cy="1325563"/>
          </a:xfrm>
        </p:spPr>
        <p:txBody>
          <a:bodyPr/>
          <a:lstStyle/>
          <a:p>
            <a:r>
              <a:rPr lang="en-US" dirty="0" smtClean="0"/>
              <a:t>Any Questions? </a:t>
            </a:r>
            <a:endParaRPr lang="ru-RU" dirty="0"/>
          </a:p>
        </p:txBody>
      </p:sp>
    </p:spTree>
    <p:extLst>
      <p:ext uri="{BB962C8B-B14F-4D97-AF65-F5344CB8AC3E}">
        <p14:creationId xmlns:p14="http://schemas.microsoft.com/office/powerpoint/2010/main" val="1316663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454</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Office Theme</vt:lpstr>
      <vt:lpstr>Foreign Employment </vt:lpstr>
      <vt:lpstr>Foreign Employment</vt:lpstr>
      <vt:lpstr>PowerPoint Presentation</vt:lpstr>
      <vt:lpstr>PowerPoint Presentation</vt:lpstr>
      <vt:lpstr>PowerPoint Presentation</vt:lpstr>
      <vt:lpstr>COMPARISON</vt:lpstr>
      <vt:lpstr>Plan Development </vt:lpstr>
      <vt:lpstr>Any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2023-12-17T13:59:03Z</dcterms:created>
  <dcterms:modified xsi:type="dcterms:W3CDTF">2023-12-19T14:53:08Z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