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67" r:id="rId5"/>
    <p:sldId id="268" r:id="rId6"/>
    <p:sldId id="269" r:id="rId7"/>
    <p:sldId id="270" r:id="rId8"/>
    <p:sldId id="271" r:id="rId9"/>
    <p:sldId id="265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0C1F"/>
    <a:srgbClr val="903163"/>
    <a:srgbClr val="E1E1E1"/>
    <a:srgbClr val="AA2C71"/>
    <a:srgbClr val="A62C6F"/>
    <a:srgbClr val="F9E7F1"/>
    <a:srgbClr val="852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13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1B538F6-AC32-4C48-A241-2C319D94E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02BACE3-EC2D-4898-B64D-08C196DE61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D88D5-0AB9-479B-891B-76FAA2CC9968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F7CC0CC-D9A9-4658-833D-7168A941E9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66B70F4-8768-4C94-98DC-BDBE0D5884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20114-DE68-48DB-98CA-3A246173CE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31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95F94-0189-4A23-9895-35FA752439AB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E1C88-3939-4832-BAAB-091D6FA96E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0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64567" y="3085765"/>
            <a:ext cx="11262866" cy="3304800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58000">
                <a:schemeClr val="accent2">
                  <a:lumMod val="7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26" y="1020431"/>
            <a:ext cx="10993549" cy="1475013"/>
          </a:xfrm>
          <a:effectLst/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D86AA0-B889-4FC0-8908-A1A591CF11C0}" type="datetime8">
              <a:rPr lang="en-US" noProof="0" smtClean="0"/>
              <a:pPr/>
              <a:t>12/26/2023 7:11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88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 bwMode="white">
          <a:xfrm>
            <a:off x="447817" y="5141973"/>
            <a:ext cx="11298200" cy="1274702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59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t" anchorCtr="0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9E538E-6783-48BF-9DAA-8D73DA1DF735}" type="datetime8">
              <a:rPr lang="en-US" noProof="0" smtClean="0"/>
              <a:pPr/>
              <a:t>12/26/2023 7:11 PM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97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CD03-0ACB-4458-BBFE-1F9AEE665C1A}" type="datetime8">
              <a:rPr lang="en-US" noProof="0" smtClean="0"/>
              <a:t>12/26/2023 7:11 PM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9210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</p:spTree>
    <p:extLst>
      <p:ext uri="{BB962C8B-B14F-4D97-AF65-F5344CB8AC3E}">
        <p14:creationId xmlns:p14="http://schemas.microsoft.com/office/powerpoint/2010/main" val="4177758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4294967295" orient="horz" pos="7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xmlns="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xmlns="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7631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xmlns="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67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xmlns="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xmlns="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xmlns="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xmlns="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722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3C994CB-2BC6-164B-80D4-304B4CB6D8C3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4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11B3-3F18-4FD1-BAEF-D15CC2EE16C2}" type="datetime8">
              <a:rPr lang="en-US" noProof="0" smtClean="0"/>
              <a:t>12/26/2023 7:11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B5BE0FDB-DB48-E242-8A1F-5B06F79B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665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5655714" cy="5244392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5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292" y="773724"/>
            <a:ext cx="5315516" cy="4958862"/>
          </a:xfrm>
        </p:spPr>
        <p:txBody>
          <a:bodyPr anchor="ctr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773724"/>
            <a:ext cx="5388785" cy="49588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04F6-55F4-45F8-BBB4-727BFFEADAA0}" type="datetime8">
              <a:rPr lang="en-US" noProof="0" smtClean="0"/>
              <a:t>12/26/2023 7:11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82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white">
          <a:xfrm>
            <a:off x="447817" y="5141974"/>
            <a:ext cx="11290860" cy="1258827"/>
          </a:xfrm>
          <a:prstGeom prst="rect">
            <a:avLst/>
          </a:prstGeom>
          <a:gradFill flip="none" rotWithShape="1">
            <a:gsLst>
              <a:gs pos="100000">
                <a:srgbClr val="903163"/>
              </a:gs>
              <a:gs pos="60000">
                <a:schemeClr val="accent1">
                  <a:lumMod val="95000"/>
                  <a:lumOff val="5000"/>
                </a:schemeClr>
              </a:gs>
              <a:gs pos="1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20C59B-4134-42ED-BEFA-FCBF7FC8D035}" type="datetime8">
              <a:rPr lang="en-US" noProof="0" smtClean="0"/>
              <a:pPr/>
              <a:t>12/26/2023 7:11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24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E2A5-5D3B-4ECC-9A5D-868F6C887DEE}" type="datetime8">
              <a:rPr lang="en-US" noProof="0" smtClean="0"/>
              <a:t>12/26/2023 7:11 PM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696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96" y="2023139"/>
            <a:ext cx="3198328" cy="5360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714624"/>
            <a:ext cx="3378403" cy="3194051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4551DAFA-20BD-4111-8F90-24432E23573D}" type="datetime8">
              <a:rPr lang="en-US" noProof="0" smtClean="0"/>
              <a:pPr/>
              <a:t>12/26/2023 7:11 PM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xmlns="" id="{6D289ABA-BA71-41AF-AA30-58CB8F426F6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145430" y="2714624"/>
            <a:ext cx="3378403" cy="3194051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xmlns="" id="{C06DFC81-3912-4844-B25C-E1D7CBCD80A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400414" y="2714624"/>
            <a:ext cx="3378403" cy="3194051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11556C46-FD2A-4916-B30C-DB066CAEA471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241852" y="2023139"/>
            <a:ext cx="3198328" cy="5360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E2328988-0888-4C1A-8F73-17D455B6F8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4180115" y="2714625"/>
            <a:ext cx="0" cy="31940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D81892BA-72AB-4029-BF58-4D6F90C436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962123" y="2714625"/>
            <a:ext cx="0" cy="31940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8E232301-6803-418F-8637-ABBAC64416D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96836" y="2023139"/>
            <a:ext cx="3198328" cy="5360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19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2250892"/>
            <a:ext cx="5393102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707" y="2250892"/>
            <a:ext cx="5393102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4551DAFA-20BD-4111-8F90-24432E23573D}" type="datetime8">
              <a:rPr lang="en-US" noProof="0" smtClean="0"/>
              <a:pPr/>
              <a:t>12/26/2023 7:11 PM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669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 bwMode="white">
          <a:xfrm>
            <a:off x="440683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1812-3FD3-44A5-B738-8F3425664C1B}" type="datetime8">
              <a:rPr lang="en-US" noProof="0" smtClean="0"/>
              <a:t>12/26/2023 7:11 PM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5CEC16FA-81A4-6F41-9FCE-6262A453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4544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E2E361C1-C0E3-47DF-8509-372F2F8B74E4}" type="datetime8">
              <a:rPr lang="en-US" noProof="0" smtClean="0"/>
              <a:pPr/>
              <a:t>12/26/2023 7:11 PM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FBB0525-CFF9-4A39-B5EA-57925399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8586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flip="none"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E4BA81B-A36E-46D5-918F-749D311F4B4A}" type="datetime8">
              <a:rPr lang="en-US" noProof="0" smtClean="0"/>
              <a:t>12/26/2023 7:11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073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73" r:id="rId7"/>
    <p:sldLayoutId id="2147483666" r:id="rId8"/>
    <p:sldLayoutId id="2147483667" r:id="rId9"/>
    <p:sldLayoutId id="2147483668" r:id="rId10"/>
    <p:sldLayoutId id="2147483669" r:id="rId11"/>
    <p:sldLayoutId id="2147483674" r:id="rId12"/>
    <p:sldLayoutId id="2147483675" r:id="rId13"/>
    <p:sldLayoutId id="2147483676" r:id="rId14"/>
    <p:sldLayoutId id="2147483677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Plan Development</a:t>
            </a:r>
            <a:endParaRPr lang="en-US" dirty="0"/>
          </a:p>
        </p:txBody>
      </p:sp>
      <p:pic>
        <p:nvPicPr>
          <p:cNvPr id="1028" name="Picture 4" descr="3 Steps to Create an Effective Individual Development Plan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0" r="17150"/>
          <a:stretch>
            <a:fillRect/>
          </a:stretch>
        </p:blipFill>
        <p:spPr bwMode="auto">
          <a:xfrm>
            <a:off x="950257" y="1502671"/>
            <a:ext cx="4104573" cy="379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55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926" y="776783"/>
            <a:ext cx="5044379" cy="782638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What is plan development</a:t>
            </a:r>
            <a:endParaRPr lang="ru-RU" b="1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78071" y="2061882"/>
            <a:ext cx="5380139" cy="3694784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2400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process of developing a detailed proposal for accomplishing or attaining </a:t>
            </a:r>
            <a:r>
              <a:rPr lang="en-US" sz="2400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something.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Plans </a:t>
            </a:r>
            <a:r>
              <a:rPr lang="en-US" sz="2400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are often used in various fields and contexts, including business, project management, education, and personal goal setting. </a:t>
            </a:r>
            <a:endParaRPr lang="en-US" sz="2400" b="1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2050" name="Picture 2" descr="7 Ways To Improve Employee Development At Your Company : Jobillico.com"/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5" r="30575"/>
          <a:stretch>
            <a:fillRect/>
          </a:stretch>
        </p:blipFill>
        <p:spPr bwMode="auto">
          <a:xfrm>
            <a:off x="1936376" y="0"/>
            <a:ext cx="3355238" cy="565633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88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There are </a:t>
            </a:r>
            <a:r>
              <a:rPr lang="en-US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primarily three </a:t>
            </a:r>
            <a:r>
              <a:rPr lang="en-US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types of plans. </a:t>
            </a:r>
            <a:endParaRPr lang="ru-RU" b="1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1039205" cy="4699374"/>
          </a:xfrm>
        </p:spPr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short-term </a:t>
            </a:r>
            <a:r>
              <a:rPr lang="en-US" sz="2800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planning(12 month)</a:t>
            </a:r>
            <a:endParaRPr lang="en-US" sz="2800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long-term  (5 years+)</a:t>
            </a:r>
            <a:endParaRPr lang="en-US" sz="2800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medium-term </a:t>
            </a:r>
            <a:r>
              <a:rPr lang="en-US" sz="2800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planning(3 years)</a:t>
            </a:r>
          </a:p>
          <a:p>
            <a:pPr marL="342900" indent="-342900" algn="l">
              <a:buFont typeface="+mj-lt"/>
              <a:buAutoNum type="arabicPeriod"/>
            </a:pPr>
            <a:endParaRPr lang="en-US" sz="2800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2800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Short Term planning:     </a:t>
            </a:r>
            <a:r>
              <a:rPr lang="en-US" sz="2800" b="0" dirty="0" smtClean="0"/>
              <a:t>Short-term </a:t>
            </a:r>
            <a:r>
              <a:rPr lang="en-US" sz="2800" b="0" dirty="0"/>
              <a:t>planning is usually considered to take 12 months or less. Your daily, weekly, monthly, even quarterly and yearly goals – all can be filed under “short-term goals.” They are stepping stones that will help you to reach your big goal(s).</a:t>
            </a:r>
            <a:endParaRPr lang="en-US" sz="2800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ru-RU" sz="2800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762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3854" y="876674"/>
            <a:ext cx="11039205" cy="4699374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Medium-term planning</a:t>
            </a:r>
          </a:p>
          <a:p>
            <a:pPr algn="l"/>
            <a:endParaRPr lang="en-US" sz="2800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2800" b="0" dirty="0"/>
              <a:t>Medium-term planning involves addressing short-term issues with more permanent solutions and implementing policies to prevent the recurrence of these issues</a:t>
            </a:r>
            <a:r>
              <a:rPr lang="en-US" sz="2800" b="0" dirty="0" smtClean="0"/>
              <a:t>.</a:t>
            </a:r>
          </a:p>
          <a:p>
            <a:pPr algn="l"/>
            <a:r>
              <a:rPr lang="en-US" sz="2800" b="0" dirty="0" smtClean="0"/>
              <a:t>Example </a:t>
            </a:r>
            <a:r>
              <a:rPr lang="en-US" sz="2800" b="0" dirty="0"/>
              <a:t>of medium-term planning is investing in employees’ training programs rather than organizing a workshop from time to time (which is a short-term solution).</a:t>
            </a:r>
          </a:p>
          <a:p>
            <a:pPr algn="l"/>
            <a:endParaRPr lang="en-US" sz="2800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686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3854" y="876674"/>
            <a:ext cx="11039205" cy="4699374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Long-term planning</a:t>
            </a:r>
          </a:p>
          <a:p>
            <a:pPr algn="l"/>
            <a:endParaRPr lang="en-US" sz="2800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2800" b="0" dirty="0"/>
              <a:t>Long-term planning involves goals that take a longer time to reach and require more steps; they usually take a minimum of a year or two to complete. They aim to permanently resolve issues and reach and maintain success over a continued period</a:t>
            </a:r>
            <a:r>
              <a:rPr lang="en-US" sz="2800" b="0" dirty="0" smtClean="0"/>
              <a:t>.</a:t>
            </a:r>
          </a:p>
          <a:p>
            <a:pPr algn="l"/>
            <a:r>
              <a:rPr lang="en-US" sz="2800" b="0" dirty="0" smtClean="0"/>
              <a:t>Example </a:t>
            </a:r>
            <a:r>
              <a:rPr lang="en-US" sz="2800" b="0" dirty="0"/>
              <a:t>of medium-term planning is investing in employees’ training programs rather than organizing a workshop from time to time (which is a short-term solution).</a:t>
            </a:r>
          </a:p>
          <a:p>
            <a:pPr algn="l"/>
            <a:endParaRPr lang="en-US" sz="2800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330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Head with Gears">
            <a:extLst>
              <a:ext uri="{FF2B5EF4-FFF2-40B4-BE49-F238E27FC236}">
                <a16:creationId xmlns:a16="http://schemas.microsoft.com/office/drawing/2014/main" xmlns="" id="{753F3215-AE85-4BAC-BB66-27697DDC5751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71666" y="766624"/>
            <a:ext cx="972000" cy="972000"/>
          </a:xfrm>
          <a:prstGeom prst="rect">
            <a:avLst/>
          </a:prstGeom>
        </p:spPr>
      </p:pic>
      <p:sp>
        <p:nvSpPr>
          <p:cNvPr id="2" name="Title 1" descr="title">
            <a:extLst>
              <a:ext uri="{FF2B5EF4-FFF2-40B4-BE49-F238E27FC236}">
                <a16:creationId xmlns:a16="http://schemas.microsoft.com/office/drawing/2014/main" xmlns="" id="{A614F641-0AA4-46DF-B52D-011067E2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DEVELOPMENT</a:t>
            </a:r>
            <a:endParaRPr lang="en-US" dirty="0"/>
          </a:p>
        </p:txBody>
      </p:sp>
      <p:sp>
        <p:nvSpPr>
          <p:cNvPr id="3" name="Text Placeholder 2" descr="Brainstorm Grouping 1">
            <a:extLst>
              <a:ext uri="{FF2B5EF4-FFF2-40B4-BE49-F238E27FC236}">
                <a16:creationId xmlns:a16="http://schemas.microsoft.com/office/drawing/2014/main" xmlns="" id="{75767446-11AA-4C25-B44F-42C94FDE4A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Short-Term Plan Development</a:t>
            </a:r>
            <a:endParaRPr lang="en-US" dirty="0"/>
          </a:p>
        </p:txBody>
      </p:sp>
      <p:sp>
        <p:nvSpPr>
          <p:cNvPr id="8" name="Text Placeholder 7" descr="Brainstorm Grouping 2">
            <a:extLst>
              <a:ext uri="{FF2B5EF4-FFF2-40B4-BE49-F238E27FC236}">
                <a16:creationId xmlns:a16="http://schemas.microsoft.com/office/drawing/2014/main" xmlns="" id="{24E329E0-8BAF-4C0F-8C29-DF88C1BCBBB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b="1" dirty="0"/>
              <a:t>Medium-Term Plan Development:</a:t>
            </a:r>
            <a:endParaRPr lang="en-US" dirty="0"/>
          </a:p>
        </p:txBody>
      </p:sp>
      <p:sp>
        <p:nvSpPr>
          <p:cNvPr id="7" name="Text Placeholder 6" descr="Brainstorm Grouping 3">
            <a:extLst>
              <a:ext uri="{FF2B5EF4-FFF2-40B4-BE49-F238E27FC236}">
                <a16:creationId xmlns:a16="http://schemas.microsoft.com/office/drawing/2014/main" xmlns="" id="{FA377D8F-60B0-418E-A7EC-DBDFDF5E28A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325505" y="2178619"/>
            <a:ext cx="3198328" cy="536005"/>
          </a:xfrm>
        </p:spPr>
        <p:txBody>
          <a:bodyPr/>
          <a:lstStyle/>
          <a:p>
            <a:r>
              <a:rPr lang="en-US" b="1" dirty="0"/>
              <a:t>Long-Term Plan Development</a:t>
            </a:r>
            <a:r>
              <a:rPr lang="en-US" b="1" dirty="0" smtClean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 descr="expectations 1">
            <a:extLst>
              <a:ext uri="{FF2B5EF4-FFF2-40B4-BE49-F238E27FC236}">
                <a16:creationId xmlns:a16="http://schemas.microsoft.com/office/drawing/2014/main" xmlns="" id="{C86B75F4-ECF0-452D-BB80-1416C7E14B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Immediate goals and quick wins.</a:t>
            </a:r>
          </a:p>
          <a:p>
            <a:r>
              <a:rPr lang="en-US" dirty="0"/>
              <a:t>Focus on solving urgent issues.</a:t>
            </a:r>
          </a:p>
          <a:p>
            <a:r>
              <a:rPr lang="en-US" dirty="0"/>
              <a:t>Short time horizon, days/weeks.</a:t>
            </a:r>
          </a:p>
          <a:p>
            <a:r>
              <a:rPr lang="en-US" dirty="0"/>
              <a:t>Rapid implementation and response.</a:t>
            </a:r>
          </a:p>
          <a:p>
            <a:r>
              <a:rPr lang="en-US" dirty="0"/>
              <a:t>Tactical, addresses immediate challenges.</a:t>
            </a:r>
          </a:p>
        </p:txBody>
      </p:sp>
      <p:sp>
        <p:nvSpPr>
          <p:cNvPr id="6" name="Content Placeholder 5" descr="expectations 2">
            <a:extLst>
              <a:ext uri="{FF2B5EF4-FFF2-40B4-BE49-F238E27FC236}">
                <a16:creationId xmlns:a16="http://schemas.microsoft.com/office/drawing/2014/main" xmlns="" id="{E2A3EC13-9EA6-4C20-BA5C-D7D92AFF848B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Intermediate goals, lasting solutions.</a:t>
            </a:r>
          </a:p>
          <a:p>
            <a:r>
              <a:rPr lang="en-US" dirty="0"/>
              <a:t>Months to a few years.</a:t>
            </a:r>
          </a:p>
          <a:p>
            <a:r>
              <a:rPr lang="en-US" dirty="0"/>
              <a:t>Balances cost and sustainability.</a:t>
            </a:r>
          </a:p>
          <a:p>
            <a:r>
              <a:rPr lang="en-US" dirty="0"/>
              <a:t>Policies and procedures implementation.</a:t>
            </a:r>
          </a:p>
          <a:p>
            <a:r>
              <a:rPr lang="en-US" dirty="0"/>
              <a:t>Strategic investments for lasting impact.</a:t>
            </a:r>
          </a:p>
        </p:txBody>
      </p:sp>
      <p:sp>
        <p:nvSpPr>
          <p:cNvPr id="5" name="Content Placeholder 4" descr="expectations 3">
            <a:extLst>
              <a:ext uri="{FF2B5EF4-FFF2-40B4-BE49-F238E27FC236}">
                <a16:creationId xmlns:a16="http://schemas.microsoft.com/office/drawing/2014/main" xmlns="" id="{9743281F-51FF-4F76-8197-3F6219E35965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Visionary, sets overarching objectives.</a:t>
            </a:r>
          </a:p>
          <a:p>
            <a:r>
              <a:rPr lang="en-US" dirty="0"/>
              <a:t>Extended time horizon, years/decades.</a:t>
            </a:r>
          </a:p>
          <a:p>
            <a:r>
              <a:rPr lang="en-US" dirty="0"/>
              <a:t>Emphasizes transformative, sustainable changes.</a:t>
            </a:r>
          </a:p>
          <a:p>
            <a:r>
              <a:rPr lang="en-US" dirty="0"/>
              <a:t>In-depth strategic vision and foresight.</a:t>
            </a:r>
          </a:p>
          <a:p>
            <a:r>
              <a:rPr lang="en-US" dirty="0"/>
              <a:t>Continuous adaptation to evolving circumstances.</a:t>
            </a:r>
          </a:p>
        </p:txBody>
      </p:sp>
    </p:spTree>
    <p:extLst>
      <p:ext uri="{BB962C8B-B14F-4D97-AF65-F5344CB8AC3E}">
        <p14:creationId xmlns:p14="http://schemas.microsoft.com/office/powerpoint/2010/main" val="401759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Steps of perfect plan development</a:t>
            </a:r>
            <a:endParaRPr lang="ne-NP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Developing a plan for development is crucial to ensure a systematic and organized approach towards achieving your goals. Here are the steps to create an effective development </a:t>
            </a:r>
            <a:r>
              <a:rPr lang="en-US" b="0" dirty="0" smtClean="0">
                <a:solidFill>
                  <a:schemeClr val="tx1"/>
                </a:solidFill>
              </a:rPr>
              <a:t>plan:</a:t>
            </a:r>
            <a:endParaRPr lang="ne-NP" dirty="0">
              <a:solidFill>
                <a:schemeClr val="tx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708363" y="2905125"/>
            <a:ext cx="8759004" cy="3581619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Define Objectives and Goals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Conduct a Situation Analysis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Develop Strategies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Allocate Resources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Adaptability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Continuous Improvement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89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6339" y="3130936"/>
            <a:ext cx="4423261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Any Questions? </a:t>
            </a:r>
            <a:endParaRPr lang="ru-RU" sz="5400" b="1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20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Custom 1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Custom 2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F529A05C-9967-417B-A795-0EE2DA56A977}" vid="{B371D623-29EC-4410-98F2-D4F69349AE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732F72-BAE4-4D8F-B5A8-4D4D584BF69E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16c05727-aa75-4e4a-9b5f-8a80a1165891"/>
    <ds:schemaRef ds:uri="http://purl.org/dc/dcmitype/"/>
    <ds:schemaRef ds:uri="http://purl.org/dc/terms/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531C3B7-F137-4B62-A714-55F90281BD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8FDF75-6DB0-420B-9CE9-4E2094004A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Looks like, sounds like</Template>
  <TotalTime>0</TotalTime>
  <Words>397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Candara</vt:lpstr>
      <vt:lpstr>Wingdings 2</vt:lpstr>
      <vt:lpstr>Dividend</vt:lpstr>
      <vt:lpstr>Plan Development</vt:lpstr>
      <vt:lpstr>What is plan development</vt:lpstr>
      <vt:lpstr>There are primarily three types of plans. </vt:lpstr>
      <vt:lpstr>PowerPoint Presentation</vt:lpstr>
      <vt:lpstr>PowerPoint Presentation</vt:lpstr>
      <vt:lpstr>PLAN DEVELOPMENT</vt:lpstr>
      <vt:lpstr>Steps of perfect plan development</vt:lpstr>
      <vt:lpstr>Any Questions?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2023-12-26T13:26:31Z</dcterms:created>
  <dcterms:modified xsi:type="dcterms:W3CDTF">2023-12-26T14:02:07Z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