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5" r:id="rId2"/>
    <p:sldId id="276" r:id="rId3"/>
    <p:sldId id="278" r:id="rId4"/>
    <p:sldId id="279" r:id="rId5"/>
    <p:sldId id="256" r:id="rId6"/>
    <p:sldId id="257" r:id="rId7"/>
    <p:sldId id="280" r:id="rId8"/>
    <p:sldId id="258" r:id="rId9"/>
    <p:sldId id="259" r:id="rId10"/>
    <p:sldId id="260" r:id="rId11"/>
    <p:sldId id="261" r:id="rId12"/>
    <p:sldId id="263" r:id="rId13"/>
    <p:sldId id="273" r:id="rId14"/>
    <p:sldId id="272"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E683F1-D34B-49EB-8C51-A4CB8E3D6D43}">
          <p14:sldIdLst>
            <p14:sldId id="275"/>
            <p14:sldId id="276"/>
            <p14:sldId id="278"/>
            <p14:sldId id="279"/>
            <p14:sldId id="256"/>
            <p14:sldId id="257"/>
            <p14:sldId id="280"/>
            <p14:sldId id="258"/>
            <p14:sldId id="259"/>
            <p14:sldId id="260"/>
            <p14:sldId id="261"/>
            <p14:sldId id="263"/>
            <p14:sldId id="27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10"/>
  </p:normalViewPr>
  <p:slideViewPr>
    <p:cSldViewPr snapToGrid="0" snapToObjects="1">
      <p:cViewPr varScale="1">
        <p:scale>
          <a:sx n="61" d="100"/>
          <a:sy n="61"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57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085625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4DFD651-6E13-2FC3-289D-0D5A52EAA27D}"/>
              </a:ext>
            </a:extLst>
          </p:cNvPr>
          <p:cNvSpPr>
            <a:spLocks noGrp="1"/>
          </p:cNvSpPr>
          <p:nvPr>
            <p:ph type="dt" sz="half" idx="10"/>
          </p:nvPr>
        </p:nvSpPr>
        <p:spPr/>
        <p:txBody>
          <a:bodyPr/>
          <a:lstStyle/>
          <a:p>
            <a:fld id="{75941227-7522-444A-8088-0529F09FBFC3}" type="datetimeFigureOut">
              <a:rPr lang="en-US" smtClean="0"/>
              <a:t>2/27/2024</a:t>
            </a:fld>
            <a:endParaRPr lang="en-US"/>
          </a:p>
        </p:txBody>
      </p:sp>
      <p:sp>
        <p:nvSpPr>
          <p:cNvPr id="3" name="Footer Placeholder 2">
            <a:extLst>
              <a:ext uri="{FF2B5EF4-FFF2-40B4-BE49-F238E27FC236}">
                <a16:creationId xmlns:a16="http://schemas.microsoft.com/office/drawing/2014/main" xmlns="" id="{C2AA63BE-FB16-DFFA-528E-E1AF08AE77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A1BDAE-A707-EE98-B82C-A11CD7038344}"/>
              </a:ext>
            </a:extLst>
          </p:cNvPr>
          <p:cNvSpPr>
            <a:spLocks noGrp="1"/>
          </p:cNvSpPr>
          <p:nvPr>
            <p:ph type="sldNum" sz="quarter" idx="12"/>
          </p:nvPr>
        </p:nvSpPr>
        <p:spPr/>
        <p:txBody>
          <a:bodyPr/>
          <a:lstStyle/>
          <a:p>
            <a:fld id="{94FBDBFA-E552-49C1-B3ED-D70FD98B8C1A}" type="slidenum">
              <a:rPr lang="en-US" smtClean="0"/>
              <a:t>‹#›</a:t>
            </a:fld>
            <a:endParaRPr lang="en-US"/>
          </a:p>
        </p:txBody>
      </p:sp>
    </p:spTree>
    <p:extLst>
      <p:ext uri="{BB962C8B-B14F-4D97-AF65-F5344CB8AC3E}">
        <p14:creationId xmlns:p14="http://schemas.microsoft.com/office/powerpoint/2010/main" val="3089553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company name&#10;&#10;Description automatically generated">
            <a:extLst>
              <a:ext uri="{FF2B5EF4-FFF2-40B4-BE49-F238E27FC236}">
                <a16:creationId xmlns:a16="http://schemas.microsoft.com/office/drawing/2014/main" xmlns="" id="{E436A4C5-6593-E104-0956-BD5AEB07BF0A}"/>
              </a:ext>
            </a:extLst>
          </p:cNvPr>
          <p:cNvPicPr>
            <a:picLocks noChangeAspect="1"/>
          </p:cNvPicPr>
          <p:nvPr/>
        </p:nvPicPr>
        <p:blipFill>
          <a:blip r:embed="rId2"/>
          <a:stretch>
            <a:fillRect/>
          </a:stretch>
        </p:blipFill>
        <p:spPr>
          <a:xfrm>
            <a:off x="168033" y="0"/>
            <a:ext cx="3291840" cy="1412432"/>
          </a:xfrm>
          <a:prstGeom prst="rect">
            <a:avLst/>
          </a:prstGeom>
        </p:spPr>
      </p:pic>
      <p:pic>
        <p:nvPicPr>
          <p:cNvPr id="6" name="Picture 5" descr="Text&#10;&#10;Description automatically generated">
            <a:extLst>
              <a:ext uri="{FF2B5EF4-FFF2-40B4-BE49-F238E27FC236}">
                <a16:creationId xmlns:a16="http://schemas.microsoft.com/office/drawing/2014/main" xmlns="" id="{A4F1A0F5-432B-D380-0FC5-933D590C407E}"/>
              </a:ext>
            </a:extLst>
          </p:cNvPr>
          <p:cNvPicPr>
            <a:picLocks noChangeAspect="1"/>
          </p:cNvPicPr>
          <p:nvPr/>
        </p:nvPicPr>
        <p:blipFill>
          <a:blip r:embed="rId3"/>
          <a:stretch>
            <a:fillRect/>
          </a:stretch>
        </p:blipFill>
        <p:spPr>
          <a:xfrm>
            <a:off x="11465408" y="-6512"/>
            <a:ext cx="2636233" cy="1412126"/>
          </a:xfrm>
          <a:prstGeom prst="rect">
            <a:avLst/>
          </a:prstGeom>
        </p:spPr>
      </p:pic>
      <p:sp>
        <p:nvSpPr>
          <p:cNvPr id="8" name="TextBox 7">
            <a:extLst>
              <a:ext uri="{FF2B5EF4-FFF2-40B4-BE49-F238E27FC236}">
                <a16:creationId xmlns:a16="http://schemas.microsoft.com/office/drawing/2014/main" xmlns="" id="{862D7ACA-EA67-803B-CBA8-7F2B43A9B0E1}"/>
              </a:ext>
            </a:extLst>
          </p:cNvPr>
          <p:cNvSpPr txBox="1"/>
          <p:nvPr/>
        </p:nvSpPr>
        <p:spPr>
          <a:xfrm>
            <a:off x="4233671" y="2170294"/>
            <a:ext cx="6163056" cy="1052596"/>
          </a:xfrm>
          <a:prstGeom prst="rect">
            <a:avLst/>
          </a:prstGeom>
          <a:noFill/>
        </p:spPr>
        <p:txBody>
          <a:bodyPr wrap="square" rtlCol="0">
            <a:spAutoFit/>
          </a:bodyPr>
          <a:lstStyle/>
          <a:p>
            <a:pPr algn="ctr"/>
            <a:r>
              <a:rPr lang="en-US" sz="3360" b="1" dirty="0">
                <a:latin typeface="Times New Roman" panose="02020603050405020304" pitchFamily="18" charset="0"/>
                <a:ea typeface="Calibri" panose="020F0502020204030204" pitchFamily="34" charset="0"/>
                <a:cs typeface="Times New Roman" panose="02020603050405020304" pitchFamily="18" charset="0"/>
              </a:rPr>
              <a:t>Individual ASSIGNMENT</a:t>
            </a:r>
            <a:endParaRPr lang="en-US" sz="336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88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767EC983-C329-590C-66F7-D0D71DE98CAA}"/>
              </a:ext>
            </a:extLst>
          </p:cNvPr>
          <p:cNvSpPr txBox="1"/>
          <p:nvPr/>
        </p:nvSpPr>
        <p:spPr>
          <a:xfrm>
            <a:off x="4233671" y="2705825"/>
            <a:ext cx="6163056" cy="3479799"/>
          </a:xfrm>
          <a:prstGeom prst="rect">
            <a:avLst/>
          </a:prstGeom>
          <a:noFill/>
        </p:spPr>
        <p:txBody>
          <a:bodyPr wrap="square" rtlCol="0">
            <a:spAutoFit/>
          </a:bodyPr>
          <a:lstStyle/>
          <a:p>
            <a:pPr algn="ctr">
              <a:lnSpc>
                <a:spcPct val="150000"/>
              </a:lnSpc>
            </a:pPr>
            <a:r>
              <a:rPr lang="en-US" sz="3360" b="1" dirty="0">
                <a:latin typeface="Times New Roman" panose="02020603050405020304" pitchFamily="18" charset="0"/>
                <a:ea typeface="Calibri" panose="020F0502020204030204" pitchFamily="34" charset="0"/>
                <a:cs typeface="Times New Roman" panose="02020603050405020304" pitchFamily="18" charset="0"/>
              </a:rPr>
              <a:t>TU’s E-Bookstore</a:t>
            </a:r>
            <a:endParaRPr lang="en-US" sz="336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96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CT043-3-1-IDB</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96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INTRODUCTION TO DATABASES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96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INTAKE CODE:NP1F2301IT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E48F6ECA-44B1-C26D-8C84-E3BE0C129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819" y="560056"/>
            <a:ext cx="1508760" cy="1383030"/>
          </a:xfrm>
          <a:prstGeom prst="rect">
            <a:avLst/>
          </a:prstGeom>
        </p:spPr>
      </p:pic>
      <p:sp>
        <p:nvSpPr>
          <p:cNvPr id="15" name="TextBox 14">
            <a:extLst>
              <a:ext uri="{FF2B5EF4-FFF2-40B4-BE49-F238E27FC236}">
                <a16:creationId xmlns:a16="http://schemas.microsoft.com/office/drawing/2014/main" xmlns="" id="{240B7D92-688E-2305-DFE0-589F35D1E1BE}"/>
              </a:ext>
            </a:extLst>
          </p:cNvPr>
          <p:cNvSpPr txBox="1"/>
          <p:nvPr/>
        </p:nvSpPr>
        <p:spPr>
          <a:xfrm>
            <a:off x="9748943" y="6302304"/>
            <a:ext cx="5172398" cy="997196"/>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p>
            <a:r>
              <a:rPr lang="en-US" sz="2880" b="1" dirty="0" smtClean="0">
                <a:solidFill>
                  <a:prstClr val="black"/>
                </a:solidFill>
                <a:latin typeface="Times New Roman" panose="02020603050405020304" pitchFamily="18" charset="0"/>
                <a:cs typeface="Times New Roman" panose="02020603050405020304" pitchFamily="18" charset="0"/>
              </a:rPr>
              <a:t>Atul Dhital</a:t>
            </a:r>
          </a:p>
          <a:p>
            <a:r>
              <a:rPr lang="en-US" sz="2880" b="1" dirty="0" smtClean="0">
                <a:solidFill>
                  <a:prstClr val="black"/>
                </a:solidFill>
                <a:latin typeface="Times New Roman" panose="02020603050405020304" pitchFamily="18" charset="0"/>
                <a:cs typeface="Times New Roman" panose="02020603050405020304" pitchFamily="18" charset="0"/>
              </a:rPr>
              <a:t>NP069586</a:t>
            </a:r>
            <a:endParaRPr lang="en-US" sz="288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75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Text 2"/>
          <p:cNvSpPr/>
          <p:nvPr/>
        </p:nvSpPr>
        <p:spPr>
          <a:xfrm>
            <a:off x="4490799" y="1693307"/>
            <a:ext cx="555498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Reviews and Ratings</a:t>
            </a:r>
            <a:endParaRPr lang="en-US" sz="4374" dirty="0"/>
          </a:p>
        </p:txBody>
      </p:sp>
      <p:sp>
        <p:nvSpPr>
          <p:cNvPr id="6" name="Shape 3"/>
          <p:cNvSpPr/>
          <p:nvPr/>
        </p:nvSpPr>
        <p:spPr>
          <a:xfrm>
            <a:off x="4490799" y="2894528"/>
            <a:ext cx="499943" cy="499943"/>
          </a:xfrm>
          <a:prstGeom prst="roundRect">
            <a:avLst>
              <a:gd name="adj" fmla="val 20000"/>
            </a:avLst>
          </a:prstGeom>
          <a:solidFill>
            <a:srgbClr val="DFECE9"/>
          </a:solidFill>
          <a:ln w="7620">
            <a:solidFill>
              <a:srgbClr val="C5D2CF"/>
            </a:solidFill>
            <a:prstDash val="solid"/>
          </a:ln>
        </p:spPr>
      </p:sp>
      <p:sp>
        <p:nvSpPr>
          <p:cNvPr id="7" name="Text 4"/>
          <p:cNvSpPr/>
          <p:nvPr/>
        </p:nvSpPr>
        <p:spPr>
          <a:xfrm>
            <a:off x="4690110" y="2936200"/>
            <a:ext cx="10132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8" name="Text 5"/>
          <p:cNvSpPr/>
          <p:nvPr/>
        </p:nvSpPr>
        <p:spPr>
          <a:xfrm>
            <a:off x="5212913" y="2970848"/>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User Feedback</a:t>
            </a:r>
            <a:endParaRPr lang="en-US" sz="2187" dirty="0"/>
          </a:p>
        </p:txBody>
      </p:sp>
      <p:sp>
        <p:nvSpPr>
          <p:cNvPr id="9" name="Text 6"/>
          <p:cNvSpPr/>
          <p:nvPr/>
        </p:nvSpPr>
        <p:spPr>
          <a:xfrm>
            <a:off x="5212913" y="3451265"/>
            <a:ext cx="3820001"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Users provide valuable feedback on books with ratings and reviews, contributing to the community's knowledge base.</a:t>
            </a:r>
            <a:endParaRPr lang="en-US" sz="1750" dirty="0"/>
          </a:p>
        </p:txBody>
      </p:sp>
      <p:sp>
        <p:nvSpPr>
          <p:cNvPr id="10" name="Shape 7"/>
          <p:cNvSpPr/>
          <p:nvPr/>
        </p:nvSpPr>
        <p:spPr>
          <a:xfrm>
            <a:off x="9255085" y="2894528"/>
            <a:ext cx="499943" cy="499943"/>
          </a:xfrm>
          <a:prstGeom prst="roundRect">
            <a:avLst>
              <a:gd name="adj" fmla="val 20000"/>
            </a:avLst>
          </a:prstGeom>
          <a:solidFill>
            <a:srgbClr val="DFECE9"/>
          </a:solidFill>
          <a:ln w="7620">
            <a:solidFill>
              <a:srgbClr val="C5D2CF"/>
            </a:solidFill>
            <a:prstDash val="solid"/>
          </a:ln>
        </p:spPr>
      </p:sp>
      <p:sp>
        <p:nvSpPr>
          <p:cNvPr id="11" name="Text 8"/>
          <p:cNvSpPr/>
          <p:nvPr/>
        </p:nvSpPr>
        <p:spPr>
          <a:xfrm>
            <a:off x="9420701" y="2936200"/>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2" name="Text 9"/>
          <p:cNvSpPr/>
          <p:nvPr/>
        </p:nvSpPr>
        <p:spPr>
          <a:xfrm>
            <a:off x="9977199" y="2970848"/>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Rating System</a:t>
            </a:r>
            <a:endParaRPr lang="en-US" sz="2187" dirty="0"/>
          </a:p>
        </p:txBody>
      </p:sp>
      <p:sp>
        <p:nvSpPr>
          <p:cNvPr id="13" name="Text 10"/>
          <p:cNvSpPr/>
          <p:nvPr/>
        </p:nvSpPr>
        <p:spPr>
          <a:xfrm>
            <a:off x="9977199" y="3451265"/>
            <a:ext cx="3820001"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Books are rated on a scale from 1- 10, allowing users to express their satisfaction level.</a:t>
            </a:r>
            <a:endParaRPr lang="en-US" sz="1750" dirty="0"/>
          </a:p>
        </p:txBody>
      </p:sp>
      <p:sp>
        <p:nvSpPr>
          <p:cNvPr id="14" name="Shape 11"/>
          <p:cNvSpPr/>
          <p:nvPr/>
        </p:nvSpPr>
        <p:spPr>
          <a:xfrm>
            <a:off x="4490799" y="5268635"/>
            <a:ext cx="499943" cy="499943"/>
          </a:xfrm>
          <a:prstGeom prst="roundRect">
            <a:avLst>
              <a:gd name="adj" fmla="val 20000"/>
            </a:avLst>
          </a:prstGeom>
          <a:solidFill>
            <a:srgbClr val="DFECE9"/>
          </a:solidFill>
          <a:ln w="7620">
            <a:solidFill>
              <a:srgbClr val="C5D2CF"/>
            </a:solidFill>
            <a:prstDash val="solid"/>
          </a:ln>
        </p:spPr>
      </p:sp>
      <p:sp>
        <p:nvSpPr>
          <p:cNvPr id="15" name="Text 12"/>
          <p:cNvSpPr/>
          <p:nvPr/>
        </p:nvSpPr>
        <p:spPr>
          <a:xfrm>
            <a:off x="4655106" y="5310307"/>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16" name="Text 13"/>
          <p:cNvSpPr/>
          <p:nvPr/>
        </p:nvSpPr>
        <p:spPr>
          <a:xfrm>
            <a:off x="5212913" y="5344954"/>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Review Insights</a:t>
            </a:r>
            <a:endParaRPr lang="en-US" sz="2187" dirty="0"/>
          </a:p>
        </p:txBody>
      </p:sp>
      <p:sp>
        <p:nvSpPr>
          <p:cNvPr id="17" name="Text 14"/>
          <p:cNvSpPr/>
          <p:nvPr/>
        </p:nvSpPr>
        <p:spPr>
          <a:xfrm>
            <a:off x="5212913" y="5825371"/>
            <a:ext cx="8584287"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Textual reviews offer in-depth insights and personal experiences from the reader’s perspectives.</a:t>
            </a:r>
            <a:endParaRPr lang="en-US" sz="1750" dirty="0"/>
          </a:p>
        </p:txBody>
      </p:sp>
      <p:pic>
        <p:nvPicPr>
          <p:cNvPr id="2" name="Picture 1" descr="Logo, company name&#10;&#10;Description automatically generated">
            <a:extLst>
              <a:ext uri="{FF2B5EF4-FFF2-40B4-BE49-F238E27FC236}">
                <a16:creationId xmlns:a16="http://schemas.microsoft.com/office/drawing/2014/main" xmlns="" id="{6393B806-8BC4-EAC6-0742-9C0CE10D6FB0}"/>
              </a:ext>
            </a:extLst>
          </p:cNvPr>
          <p:cNvPicPr>
            <a:picLocks noChangeAspect="1"/>
          </p:cNvPicPr>
          <p:nvPr/>
        </p:nvPicPr>
        <p:blipFill>
          <a:blip r:embed="rId3"/>
          <a:stretch>
            <a:fillRect/>
          </a:stretch>
        </p:blipFill>
        <p:spPr>
          <a:xfrm>
            <a:off x="11338560" y="-305"/>
            <a:ext cx="3291840" cy="14124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 2"/>
          <p:cNvSpPr/>
          <p:nvPr/>
        </p:nvSpPr>
        <p:spPr>
          <a:xfrm>
            <a:off x="4490799" y="934760"/>
            <a:ext cx="6269117"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Warehouse and Deliveries</a:t>
            </a:r>
            <a:endParaRPr lang="en-US" sz="4374" dirty="0"/>
          </a:p>
        </p:txBody>
      </p:sp>
      <p:pic>
        <p:nvPicPr>
          <p:cNvPr id="6" name="Image 1" descr="preencoded.png"/>
          <p:cNvPicPr>
            <a:picLocks noChangeAspect="1"/>
          </p:cNvPicPr>
          <p:nvPr/>
        </p:nvPicPr>
        <p:blipFill>
          <a:blip r:embed="rId3"/>
          <a:stretch>
            <a:fillRect/>
          </a:stretch>
        </p:blipFill>
        <p:spPr>
          <a:xfrm>
            <a:off x="1984082" y="1962388"/>
            <a:ext cx="1110972" cy="1777484"/>
          </a:xfrm>
          <a:prstGeom prst="rect">
            <a:avLst/>
          </a:prstGeom>
        </p:spPr>
      </p:pic>
      <p:sp>
        <p:nvSpPr>
          <p:cNvPr id="7" name="Text 3"/>
          <p:cNvSpPr/>
          <p:nvPr/>
        </p:nvSpPr>
        <p:spPr>
          <a:xfrm>
            <a:off x="3157538" y="2059480"/>
            <a:ext cx="2777490" cy="347186"/>
          </a:xfrm>
          <a:prstGeom prst="rect">
            <a:avLst/>
          </a:prstGeom>
          <a:noFill/>
          <a:ln/>
        </p:spPr>
        <p:txBody>
          <a:bodyPr wrap="none" rtlCol="0" anchor="t"/>
          <a:lstStyle/>
          <a:p>
            <a:pPr marL="0" indent="0" algn="l">
              <a:lnSpc>
                <a:spcPts val="2734"/>
              </a:lnSpc>
              <a:buNone/>
            </a:pPr>
            <a:r>
              <a:rPr lang="en-US" sz="2187" dirty="0">
                <a:latin typeface="Kanit" pitchFamily="34" charset="0"/>
                <a:ea typeface="Kanit" pitchFamily="34" charset="-122"/>
                <a:cs typeface="Kanit" pitchFamily="34" charset="-120"/>
              </a:rPr>
              <a:t>Stock Reception</a:t>
            </a:r>
            <a:endParaRPr lang="en-US" sz="2187" dirty="0"/>
          </a:p>
        </p:txBody>
      </p:sp>
      <p:sp>
        <p:nvSpPr>
          <p:cNvPr id="8" name="Text 4"/>
          <p:cNvSpPr/>
          <p:nvPr/>
        </p:nvSpPr>
        <p:spPr>
          <a:xfrm>
            <a:off x="3157538" y="2531562"/>
            <a:ext cx="7862173" cy="710803"/>
          </a:xfrm>
          <a:prstGeom prst="rect">
            <a:avLst/>
          </a:prstGeom>
          <a:noFill/>
          <a:ln/>
        </p:spPr>
        <p:txBody>
          <a:bodyPr wrap="square" rtlCol="0" anchor="t"/>
          <a:lstStyle/>
          <a:p>
            <a:pPr marL="0" indent="0" algn="l">
              <a:lnSpc>
                <a:spcPts val="2799"/>
              </a:lnSpc>
              <a:buNone/>
            </a:pPr>
            <a:r>
              <a:rPr lang="en-US" sz="1750" dirty="0">
                <a:latin typeface="Martel Sans" pitchFamily="34" charset="0"/>
                <a:ea typeface="Martel Sans" pitchFamily="34" charset="-122"/>
                <a:cs typeface="Martel Sans" pitchFamily="34" charset="-120"/>
              </a:rPr>
              <a:t>Warehouse receives quantities of books linked to orders, ensuring inventory levels are maintained.</a:t>
            </a:r>
            <a:endParaRPr lang="en-US" sz="1750" dirty="0"/>
          </a:p>
        </p:txBody>
      </p:sp>
      <p:pic>
        <p:nvPicPr>
          <p:cNvPr id="9" name="Image 2" descr="preencoded.png"/>
          <p:cNvPicPr>
            <a:picLocks noChangeAspect="1"/>
          </p:cNvPicPr>
          <p:nvPr/>
        </p:nvPicPr>
        <p:blipFill>
          <a:blip r:embed="rId4"/>
          <a:stretch>
            <a:fillRect/>
          </a:stretch>
        </p:blipFill>
        <p:spPr>
          <a:xfrm>
            <a:off x="1984082" y="3553718"/>
            <a:ext cx="1110972" cy="1777484"/>
          </a:xfrm>
          <a:prstGeom prst="rect">
            <a:avLst/>
          </a:prstGeom>
        </p:spPr>
      </p:pic>
      <p:sp>
        <p:nvSpPr>
          <p:cNvPr id="10" name="Text 5"/>
          <p:cNvSpPr/>
          <p:nvPr/>
        </p:nvSpPr>
        <p:spPr>
          <a:xfrm>
            <a:off x="3230507" y="3602112"/>
            <a:ext cx="2777490" cy="347186"/>
          </a:xfrm>
          <a:prstGeom prst="rect">
            <a:avLst/>
          </a:prstGeom>
          <a:noFill/>
          <a:ln/>
        </p:spPr>
        <p:txBody>
          <a:bodyPr wrap="none" rtlCol="0" anchor="t"/>
          <a:lstStyle/>
          <a:p>
            <a:pPr marL="0" indent="0" algn="l">
              <a:lnSpc>
                <a:spcPts val="2734"/>
              </a:lnSpc>
              <a:buNone/>
            </a:pPr>
            <a:r>
              <a:rPr lang="en-US" sz="2187" dirty="0">
                <a:latin typeface="Kanit" pitchFamily="34" charset="0"/>
                <a:ea typeface="Kanit" pitchFamily="34" charset="-122"/>
                <a:cs typeface="Kanit" pitchFamily="34" charset="-120"/>
              </a:rPr>
              <a:t>Delivery Management</a:t>
            </a:r>
            <a:endParaRPr lang="en-US" sz="2187" dirty="0"/>
          </a:p>
        </p:txBody>
      </p:sp>
      <p:sp>
        <p:nvSpPr>
          <p:cNvPr id="11" name="Text 6"/>
          <p:cNvSpPr/>
          <p:nvPr/>
        </p:nvSpPr>
        <p:spPr>
          <a:xfrm>
            <a:off x="3230507" y="4126295"/>
            <a:ext cx="7862173" cy="710803"/>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Orders are managed for delivery with statuses such as 'Delivered', 'Pending', or 'In Transit'.</a:t>
            </a:r>
            <a:endParaRPr lang="en-US" sz="1750" dirty="0"/>
          </a:p>
        </p:txBody>
      </p:sp>
      <p:pic>
        <p:nvPicPr>
          <p:cNvPr id="12" name="Image 3" descr="preencoded.png"/>
          <p:cNvPicPr>
            <a:picLocks noChangeAspect="1"/>
          </p:cNvPicPr>
          <p:nvPr/>
        </p:nvPicPr>
        <p:blipFill>
          <a:blip r:embed="rId5"/>
          <a:stretch>
            <a:fillRect/>
          </a:stretch>
        </p:blipFill>
        <p:spPr>
          <a:xfrm>
            <a:off x="1984082" y="5145048"/>
            <a:ext cx="1110972" cy="1777484"/>
          </a:xfrm>
          <a:prstGeom prst="rect">
            <a:avLst/>
          </a:prstGeom>
        </p:spPr>
      </p:pic>
      <p:sp>
        <p:nvSpPr>
          <p:cNvPr id="13" name="Text 7"/>
          <p:cNvSpPr/>
          <p:nvPr/>
        </p:nvSpPr>
        <p:spPr>
          <a:xfrm>
            <a:off x="3157538" y="5181335"/>
            <a:ext cx="2777490" cy="347186"/>
          </a:xfrm>
          <a:prstGeom prst="rect">
            <a:avLst/>
          </a:prstGeom>
          <a:noFill/>
          <a:ln/>
        </p:spPr>
        <p:txBody>
          <a:bodyPr wrap="none" rtlCol="0" anchor="t"/>
          <a:lstStyle/>
          <a:p>
            <a:pPr marL="0" indent="0" algn="l">
              <a:lnSpc>
                <a:spcPts val="2734"/>
              </a:lnSpc>
              <a:buNone/>
            </a:pPr>
            <a:r>
              <a:rPr lang="en-US" sz="2187" dirty="0">
                <a:latin typeface="Kanit" pitchFamily="34" charset="0"/>
                <a:ea typeface="Kanit" pitchFamily="34" charset="-122"/>
                <a:cs typeface="Kanit" pitchFamily="34" charset="-120"/>
              </a:rPr>
              <a:t>Status Updates</a:t>
            </a:r>
            <a:endParaRPr lang="en-US" sz="2187" dirty="0"/>
          </a:p>
        </p:txBody>
      </p:sp>
      <p:sp>
        <p:nvSpPr>
          <p:cNvPr id="14" name="Text 8"/>
          <p:cNvSpPr/>
          <p:nvPr/>
        </p:nvSpPr>
        <p:spPr>
          <a:xfrm>
            <a:off x="3230507" y="5864542"/>
            <a:ext cx="7862173" cy="710803"/>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Delivery statuses are updated to keep track of the order's journey to the customer.</a:t>
            </a:r>
            <a:endParaRPr lang="en-US" sz="1750" dirty="0"/>
          </a:p>
        </p:txBody>
      </p:sp>
      <p:pic>
        <p:nvPicPr>
          <p:cNvPr id="2" name="Picture 1" descr="Logo, company name&#10;&#10;Description automatically generated">
            <a:extLst>
              <a:ext uri="{FF2B5EF4-FFF2-40B4-BE49-F238E27FC236}">
                <a16:creationId xmlns:a16="http://schemas.microsoft.com/office/drawing/2014/main" xmlns="" id="{426A80E7-3B6E-D3FA-56D0-B3CD044B1D8E}"/>
              </a:ext>
            </a:extLst>
          </p:cNvPr>
          <p:cNvPicPr>
            <a:picLocks noChangeAspect="1"/>
          </p:cNvPicPr>
          <p:nvPr/>
        </p:nvPicPr>
        <p:blipFill>
          <a:blip r:embed="rId6"/>
          <a:stretch>
            <a:fillRect/>
          </a:stretch>
        </p:blipFill>
        <p:spPr>
          <a:xfrm>
            <a:off x="11260491" y="-130486"/>
            <a:ext cx="3291840" cy="14124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Text 2"/>
          <p:cNvSpPr/>
          <p:nvPr/>
        </p:nvSpPr>
        <p:spPr>
          <a:xfrm>
            <a:off x="3477934" y="967025"/>
            <a:ext cx="555498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Publisher Partnerships</a:t>
            </a:r>
            <a:endParaRPr lang="en-US" sz="4374" dirty="0"/>
          </a:p>
        </p:txBody>
      </p:sp>
      <p:sp>
        <p:nvSpPr>
          <p:cNvPr id="6" name="Shape 3"/>
          <p:cNvSpPr/>
          <p:nvPr/>
        </p:nvSpPr>
        <p:spPr>
          <a:xfrm>
            <a:off x="2339069" y="2396132"/>
            <a:ext cx="4542115" cy="2006203"/>
          </a:xfrm>
          <a:prstGeom prst="roundRect">
            <a:avLst>
              <a:gd name="adj" fmla="val 4984"/>
            </a:avLst>
          </a:prstGeom>
          <a:solidFill>
            <a:srgbClr val="DFECE9"/>
          </a:solidFill>
          <a:ln w="7620">
            <a:solidFill>
              <a:srgbClr val="C5D2CF"/>
            </a:solidFill>
            <a:prstDash val="solid"/>
          </a:ln>
        </p:spPr>
      </p:sp>
      <p:sp>
        <p:nvSpPr>
          <p:cNvPr id="7" name="Text 4"/>
          <p:cNvSpPr/>
          <p:nvPr/>
        </p:nvSpPr>
        <p:spPr>
          <a:xfrm>
            <a:off x="2576479" y="2625922"/>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Publisher Details</a:t>
            </a:r>
            <a:endParaRPr lang="en-US" sz="2187" dirty="0"/>
          </a:p>
        </p:txBody>
      </p:sp>
      <p:sp>
        <p:nvSpPr>
          <p:cNvPr id="8" name="Text 5"/>
          <p:cNvSpPr/>
          <p:nvPr/>
        </p:nvSpPr>
        <p:spPr>
          <a:xfrm>
            <a:off x="2576479" y="3106339"/>
            <a:ext cx="4082534"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Publishers are cataloged with contact information, ensuring a smooth supply chain for books.</a:t>
            </a:r>
            <a:endParaRPr lang="en-US" sz="1750" dirty="0"/>
          </a:p>
        </p:txBody>
      </p:sp>
      <p:sp>
        <p:nvSpPr>
          <p:cNvPr id="9" name="Shape 6"/>
          <p:cNvSpPr/>
          <p:nvPr/>
        </p:nvSpPr>
        <p:spPr>
          <a:xfrm>
            <a:off x="7110974" y="2396132"/>
            <a:ext cx="4542115" cy="2006203"/>
          </a:xfrm>
          <a:prstGeom prst="roundRect">
            <a:avLst>
              <a:gd name="adj" fmla="val 4984"/>
            </a:avLst>
          </a:prstGeom>
          <a:solidFill>
            <a:srgbClr val="DFECE9"/>
          </a:solidFill>
          <a:ln w="7620">
            <a:solidFill>
              <a:srgbClr val="C5D2CF"/>
            </a:solidFill>
            <a:prstDash val="solid"/>
          </a:ln>
        </p:spPr>
      </p:sp>
      <p:sp>
        <p:nvSpPr>
          <p:cNvPr id="10" name="Text 7"/>
          <p:cNvSpPr/>
          <p:nvPr/>
        </p:nvSpPr>
        <p:spPr>
          <a:xfrm>
            <a:off x="7340765" y="2625922"/>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Collaboration</a:t>
            </a:r>
            <a:endParaRPr lang="en-US" sz="2187" dirty="0"/>
          </a:p>
        </p:txBody>
      </p:sp>
      <p:sp>
        <p:nvSpPr>
          <p:cNvPr id="11" name="Text 8"/>
          <p:cNvSpPr/>
          <p:nvPr/>
        </p:nvSpPr>
        <p:spPr>
          <a:xfrm>
            <a:off x="7340765" y="3106339"/>
            <a:ext cx="4082534"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Close collaboration with publishers allows for a diverse and well-stocked library.</a:t>
            </a:r>
            <a:endParaRPr lang="en-US" sz="1750" dirty="0"/>
          </a:p>
        </p:txBody>
      </p:sp>
      <p:sp>
        <p:nvSpPr>
          <p:cNvPr id="12" name="Shape 9"/>
          <p:cNvSpPr/>
          <p:nvPr/>
        </p:nvSpPr>
        <p:spPr>
          <a:xfrm>
            <a:off x="2346688" y="4624505"/>
            <a:ext cx="9306401" cy="1650802"/>
          </a:xfrm>
          <a:prstGeom prst="roundRect">
            <a:avLst>
              <a:gd name="adj" fmla="val 6057"/>
            </a:avLst>
          </a:prstGeom>
          <a:solidFill>
            <a:srgbClr val="DFECE9"/>
          </a:solidFill>
          <a:ln w="7620">
            <a:solidFill>
              <a:srgbClr val="C5D2CF"/>
            </a:solidFill>
            <a:prstDash val="solid"/>
          </a:ln>
        </p:spPr>
      </p:sp>
      <p:sp>
        <p:nvSpPr>
          <p:cNvPr id="13" name="Text 10"/>
          <p:cNvSpPr/>
          <p:nvPr/>
        </p:nvSpPr>
        <p:spPr>
          <a:xfrm>
            <a:off x="2576479" y="4854296"/>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Communication</a:t>
            </a:r>
            <a:endParaRPr lang="en-US" sz="2187" dirty="0"/>
          </a:p>
        </p:txBody>
      </p:sp>
      <p:sp>
        <p:nvSpPr>
          <p:cNvPr id="14" name="Text 11"/>
          <p:cNvSpPr/>
          <p:nvPr/>
        </p:nvSpPr>
        <p:spPr>
          <a:xfrm>
            <a:off x="2576479" y="5334713"/>
            <a:ext cx="8846820"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Efficient communication channels are established with publishers for order fulfillment and inventory updates.</a:t>
            </a:r>
            <a:endParaRPr lang="en-US" sz="1750" dirty="0"/>
          </a:p>
        </p:txBody>
      </p:sp>
      <p:pic>
        <p:nvPicPr>
          <p:cNvPr id="2" name="Picture 1" descr="Logo, company name&#10;&#10;Description automatically generated">
            <a:extLst>
              <a:ext uri="{FF2B5EF4-FFF2-40B4-BE49-F238E27FC236}">
                <a16:creationId xmlns:a16="http://schemas.microsoft.com/office/drawing/2014/main" xmlns="" id="{27CCFAD3-1551-9400-0D20-C51E4758F342}"/>
              </a:ext>
            </a:extLst>
          </p:cNvPr>
          <p:cNvPicPr>
            <a:picLocks noChangeAspect="1"/>
          </p:cNvPicPr>
          <p:nvPr/>
        </p:nvPicPr>
        <p:blipFill>
          <a:blip r:embed="rId3"/>
          <a:stretch>
            <a:fillRect/>
          </a:stretch>
        </p:blipFill>
        <p:spPr>
          <a:xfrm>
            <a:off x="11338560" y="-224749"/>
            <a:ext cx="3291840" cy="14124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9B7B253-F014-E7A5-4B2B-5DEE39FF29D3}"/>
              </a:ext>
            </a:extLst>
          </p:cNvPr>
          <p:cNvPicPr>
            <a:picLocks noChangeAspect="1"/>
          </p:cNvPicPr>
          <p:nvPr/>
        </p:nvPicPr>
        <p:blipFill>
          <a:blip r:embed="rId2"/>
          <a:stretch>
            <a:fillRect/>
          </a:stretch>
        </p:blipFill>
        <p:spPr>
          <a:xfrm>
            <a:off x="0" y="0"/>
            <a:ext cx="14379108" cy="8229600"/>
          </a:xfrm>
          <a:prstGeom prst="rect">
            <a:avLst/>
          </a:prstGeom>
        </p:spPr>
      </p:pic>
      <p:sp>
        <p:nvSpPr>
          <p:cNvPr id="4" name="TextBox 3">
            <a:extLst>
              <a:ext uri="{FF2B5EF4-FFF2-40B4-BE49-F238E27FC236}">
                <a16:creationId xmlns:a16="http://schemas.microsoft.com/office/drawing/2014/main" xmlns="" id="{98B59F35-CBF1-D193-46C1-32EFB97DB399}"/>
              </a:ext>
            </a:extLst>
          </p:cNvPr>
          <p:cNvSpPr txBox="1"/>
          <p:nvPr/>
        </p:nvSpPr>
        <p:spPr>
          <a:xfrm>
            <a:off x="872456" y="201336"/>
            <a:ext cx="5108895" cy="830997"/>
          </a:xfrm>
          <a:prstGeom prst="rect">
            <a:avLst/>
          </a:prstGeom>
          <a:noFill/>
        </p:spPr>
        <p:txBody>
          <a:bodyPr wrap="square" rtlCol="0">
            <a:spAutoFit/>
          </a:bodyPr>
          <a:lstStyle/>
          <a:p>
            <a:r>
              <a:rPr lang="en-US" sz="4800" dirty="0"/>
              <a:t>Database Diagram:</a:t>
            </a:r>
          </a:p>
        </p:txBody>
      </p:sp>
      <p:pic>
        <p:nvPicPr>
          <p:cNvPr id="5" name="Picture 4" descr="Logo, company name&#10;&#10;Description automatically generated">
            <a:extLst>
              <a:ext uri="{FF2B5EF4-FFF2-40B4-BE49-F238E27FC236}">
                <a16:creationId xmlns:a16="http://schemas.microsoft.com/office/drawing/2014/main" xmlns="" id="{B6C45FC2-E60F-8206-0530-D6EA6A01CBDE}"/>
              </a:ext>
            </a:extLst>
          </p:cNvPr>
          <p:cNvPicPr>
            <a:picLocks noChangeAspect="1"/>
          </p:cNvPicPr>
          <p:nvPr/>
        </p:nvPicPr>
        <p:blipFill>
          <a:blip r:embed="rId3"/>
          <a:stretch>
            <a:fillRect/>
          </a:stretch>
        </p:blipFill>
        <p:spPr>
          <a:xfrm>
            <a:off x="11338560" y="-380099"/>
            <a:ext cx="3291840" cy="1412432"/>
          </a:xfrm>
          <a:prstGeom prst="rect">
            <a:avLst/>
          </a:prstGeom>
        </p:spPr>
      </p:pic>
    </p:spTree>
    <p:extLst>
      <p:ext uri="{BB962C8B-B14F-4D97-AF65-F5344CB8AC3E}">
        <p14:creationId xmlns:p14="http://schemas.microsoft.com/office/powerpoint/2010/main" val="211523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a:extLst>
              <a:ext uri="{FF2B5EF4-FFF2-40B4-BE49-F238E27FC236}">
                <a16:creationId xmlns:a16="http://schemas.microsoft.com/office/drawing/2014/main" xmlns="" id="{6308D356-00FC-C440-F894-9F723FC1E5CB}"/>
              </a:ext>
            </a:extLst>
          </p:cNvPr>
          <p:cNvSpPr/>
          <p:nvPr/>
        </p:nvSpPr>
        <p:spPr>
          <a:xfrm>
            <a:off x="4063538" y="3398021"/>
            <a:ext cx="6665952" cy="833199"/>
          </a:xfrm>
          <a:prstGeom prst="rect">
            <a:avLst/>
          </a:prstGeom>
          <a:noFill/>
          <a:ln/>
        </p:spPr>
        <p:txBody>
          <a:bodyPr wrap="none" rtlCol="0" anchor="t"/>
          <a:lstStyle/>
          <a:p>
            <a:pPr marL="0" indent="0">
              <a:lnSpc>
                <a:spcPts val="6561"/>
              </a:lnSpc>
              <a:buNone/>
            </a:pPr>
            <a:r>
              <a:rPr lang="en-US" sz="8000" b="1" dirty="0">
                <a:solidFill>
                  <a:srgbClr val="443728"/>
                </a:solidFill>
                <a:latin typeface="MV Boli" panose="02000500030200090000" pitchFamily="2" charset="0"/>
                <a:ea typeface="Crimson Pro" pitchFamily="34" charset="-122"/>
                <a:cs typeface="MV Boli" panose="02000500030200090000" pitchFamily="2" charset="0"/>
              </a:rPr>
              <a:t>Thank you</a:t>
            </a:r>
            <a:endParaRPr lang="en-US" sz="8000" dirty="0">
              <a:latin typeface="MV Boli" panose="02000500030200090000" pitchFamily="2" charset="0"/>
              <a:cs typeface="MV Boli" panose="02000500030200090000" pitchFamily="2" charset="0"/>
            </a:endParaRPr>
          </a:p>
        </p:txBody>
      </p:sp>
      <p:sp>
        <p:nvSpPr>
          <p:cNvPr id="6" name="Text 3">
            <a:extLst>
              <a:ext uri="{FF2B5EF4-FFF2-40B4-BE49-F238E27FC236}">
                <a16:creationId xmlns:a16="http://schemas.microsoft.com/office/drawing/2014/main" xmlns="" id="{9FD9F970-F15E-98B8-E0A1-6B84013BDFEF}"/>
              </a:ext>
            </a:extLst>
          </p:cNvPr>
          <p:cNvSpPr/>
          <p:nvPr/>
        </p:nvSpPr>
        <p:spPr>
          <a:xfrm>
            <a:off x="6244098" y="6458183"/>
            <a:ext cx="7477601" cy="355402"/>
          </a:xfrm>
          <a:prstGeom prst="rect">
            <a:avLst/>
          </a:prstGeom>
          <a:noFill/>
          <a:ln/>
        </p:spPr>
        <p:txBody>
          <a:bodyPr wrap="none" rtlCol="0" anchor="t"/>
          <a:lstStyle/>
          <a:p>
            <a:pPr marL="0" indent="0">
              <a:lnSpc>
                <a:spcPts val="2799"/>
              </a:lnSpc>
              <a:buNone/>
            </a:pPr>
            <a:endParaRPr lang="en-US" sz="1750" dirty="0"/>
          </a:p>
        </p:txBody>
      </p:sp>
      <p:pic>
        <p:nvPicPr>
          <p:cNvPr id="2" name="Picture 1" descr="Logo, company name&#10;&#10;Description automatically generated">
            <a:extLst>
              <a:ext uri="{FF2B5EF4-FFF2-40B4-BE49-F238E27FC236}">
                <a16:creationId xmlns:a16="http://schemas.microsoft.com/office/drawing/2014/main" xmlns="" id="{18BE5389-C310-37AB-F90A-27EAA0D39A8B}"/>
              </a:ext>
            </a:extLst>
          </p:cNvPr>
          <p:cNvPicPr>
            <a:picLocks noChangeAspect="1"/>
          </p:cNvPicPr>
          <p:nvPr/>
        </p:nvPicPr>
        <p:blipFill>
          <a:blip r:embed="rId2"/>
          <a:stretch>
            <a:fillRect/>
          </a:stretch>
        </p:blipFill>
        <p:spPr>
          <a:xfrm>
            <a:off x="11338560" y="-241374"/>
            <a:ext cx="3291840" cy="1412432"/>
          </a:xfrm>
          <a:prstGeom prst="rect">
            <a:avLst/>
          </a:prstGeom>
        </p:spPr>
      </p:pic>
    </p:spTree>
    <p:extLst>
      <p:ext uri="{BB962C8B-B14F-4D97-AF65-F5344CB8AC3E}">
        <p14:creationId xmlns:p14="http://schemas.microsoft.com/office/powerpoint/2010/main" val="349548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3E0DE0-9BF8-2503-5AA8-F284E3395CDC}"/>
              </a:ext>
            </a:extLst>
          </p:cNvPr>
          <p:cNvSpPr txBox="1"/>
          <p:nvPr/>
        </p:nvSpPr>
        <p:spPr>
          <a:xfrm>
            <a:off x="1140903" y="570451"/>
            <a:ext cx="8196044" cy="1015663"/>
          </a:xfrm>
          <a:prstGeom prst="rect">
            <a:avLst/>
          </a:prstGeom>
          <a:noFill/>
        </p:spPr>
        <p:txBody>
          <a:bodyPr wrap="square" rtlCol="0">
            <a:spAutoFit/>
          </a:bodyPr>
          <a:lstStyle/>
          <a:p>
            <a:r>
              <a:rPr lang="en-US" sz="6000" dirty="0"/>
              <a:t>Introduction to Database</a:t>
            </a:r>
          </a:p>
        </p:txBody>
      </p:sp>
      <p:sp>
        <p:nvSpPr>
          <p:cNvPr id="3" name="TextBox 2">
            <a:extLst>
              <a:ext uri="{FF2B5EF4-FFF2-40B4-BE49-F238E27FC236}">
                <a16:creationId xmlns:a16="http://schemas.microsoft.com/office/drawing/2014/main" xmlns="" id="{55CF8338-2B00-99CD-00D7-851729F9B52A}"/>
              </a:ext>
            </a:extLst>
          </p:cNvPr>
          <p:cNvSpPr txBox="1"/>
          <p:nvPr/>
        </p:nvSpPr>
        <p:spPr>
          <a:xfrm>
            <a:off x="1291905" y="1879134"/>
            <a:ext cx="11501306" cy="4832092"/>
          </a:xfrm>
          <a:prstGeom prst="rect">
            <a:avLst/>
          </a:prstGeom>
          <a:noFill/>
        </p:spPr>
        <p:txBody>
          <a:bodyPr wrap="square" rtlCol="0">
            <a:spAutoFit/>
          </a:bodyPr>
          <a:lstStyle/>
          <a:p>
            <a:r>
              <a:rPr lang="en-US" sz="2800" b="0" i="0" dirty="0">
                <a:effectLst/>
                <a:latin typeface="Times New Roman" panose="02020603050405020304" pitchFamily="18" charset="0"/>
                <a:cs typeface="Times New Roman" panose="02020603050405020304" pitchFamily="18" charset="0"/>
              </a:rPr>
              <a:t>	A database is an organized collection of structured information, or data, typically stored electronically in a computer system. A database is usually controlled by a </a:t>
            </a:r>
            <a:r>
              <a:rPr lang="en-US" sz="2800" b="0" i="0" strike="noStrike" dirty="0">
                <a:effectLst/>
                <a:latin typeface="Times New Roman" panose="02020603050405020304" pitchFamily="18" charset="0"/>
                <a:cs typeface="Times New Roman" panose="02020603050405020304" pitchFamily="18" charset="0"/>
              </a:rPr>
              <a:t>database management system (DBMS)</a:t>
            </a:r>
            <a:r>
              <a:rPr lang="en-US" sz="2800" b="0" i="0" dirty="0">
                <a:effectLst/>
                <a:latin typeface="Times New Roman" panose="02020603050405020304" pitchFamily="18" charset="0"/>
                <a:cs typeface="Times New Roman" panose="02020603050405020304" pitchFamily="18" charset="0"/>
              </a:rPr>
              <a:t>. Together, the data and the DBMS, along with the applications that are associated with them, are referred   as a database system, often shortened to just database.</a:t>
            </a:r>
          </a:p>
          <a:p>
            <a:endParaRPr lang="en-US" sz="2800" dirty="0">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	Data within the most common types of databases in operation today is typically modeled in rows and columns in a series of tables to make processing and data querying efficient. The data can then be easily accessed, managed, modified, updated, controlled, and organized. Most databases use structured query language (SQL) for writing and querying data.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95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1"/>
          <p:cNvSpPr/>
          <p:nvPr/>
        </p:nvSpPr>
        <p:spPr>
          <a:xfrm>
            <a:off x="833199" y="2501384"/>
            <a:ext cx="7163753" cy="833199"/>
          </a:xfrm>
          <a:prstGeom prst="rect">
            <a:avLst/>
          </a:prstGeom>
          <a:noFill/>
          <a:ln/>
        </p:spPr>
        <p:txBody>
          <a:bodyPr wrap="none" rtlCol="0" anchor="t"/>
          <a:lstStyle/>
          <a:p>
            <a:pPr marL="0" indent="0">
              <a:lnSpc>
                <a:spcPts val="6561"/>
              </a:lnSpc>
              <a:buNone/>
            </a:pPr>
            <a:r>
              <a:rPr lang="en-US" sz="5249" b="1" dirty="0">
                <a:latin typeface="Instrument Sans" pitchFamily="34" charset="0"/>
                <a:ea typeface="Instrument Sans" pitchFamily="34" charset="-122"/>
                <a:cs typeface="Instrument Sans" pitchFamily="34" charset="-120"/>
              </a:rPr>
              <a:t>What is DDL and DML?</a:t>
            </a:r>
            <a:endParaRPr lang="en-US" sz="5249" dirty="0"/>
          </a:p>
        </p:txBody>
      </p:sp>
      <p:sp>
        <p:nvSpPr>
          <p:cNvPr id="6" name="Text 2"/>
          <p:cNvSpPr/>
          <p:nvPr/>
        </p:nvSpPr>
        <p:spPr>
          <a:xfrm>
            <a:off x="833199" y="3667839"/>
            <a:ext cx="7477601" cy="1421606"/>
          </a:xfrm>
          <a:prstGeom prst="rect">
            <a:avLst/>
          </a:prstGeom>
          <a:noFill/>
          <a:ln/>
        </p:spPr>
        <p:txBody>
          <a:bodyPr wrap="square" rtlCol="0" anchor="t"/>
          <a:lstStyle/>
          <a:p>
            <a:pPr marL="0" indent="0">
              <a:lnSpc>
                <a:spcPts val="2799"/>
              </a:lnSpc>
              <a:buNone/>
            </a:pPr>
            <a:r>
              <a:rPr lang="en-US" sz="2000" dirty="0">
                <a:latin typeface="Instrument Sans" pitchFamily="34" charset="0"/>
                <a:ea typeface="Instrument Sans" pitchFamily="34" charset="-122"/>
                <a:cs typeface="Instrument Sans" pitchFamily="34" charset="-120"/>
              </a:rPr>
              <a:t>DDL (Data Definition Language) and DML (Data Manipulation Language) are subsets of SQL, the standard language for interacting with relational databases. DDL is used to define the database schema, while DML is used to manage data within the database.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833199" y="1507093"/>
            <a:ext cx="9306401" cy="1388745"/>
          </a:xfrm>
          <a:prstGeom prst="rect">
            <a:avLst/>
          </a:prstGeom>
          <a:noFill/>
          <a:ln/>
        </p:spPr>
        <p:txBody>
          <a:bodyPr wrap="square" rtlCol="0" anchor="t"/>
          <a:lstStyle/>
          <a:p>
            <a:pPr marL="0" indent="0">
              <a:lnSpc>
                <a:spcPts val="5468"/>
              </a:lnSpc>
              <a:buNone/>
            </a:pPr>
            <a:r>
              <a:rPr lang="en-US" sz="4374" b="1" dirty="0">
                <a:latin typeface="Instrument Sans" pitchFamily="34" charset="0"/>
                <a:ea typeface="Instrument Sans" pitchFamily="34" charset="-122"/>
                <a:cs typeface="Instrument Sans" pitchFamily="34" charset="-120"/>
              </a:rPr>
              <a:t>Importance of DDL and DML in Database Management</a:t>
            </a:r>
            <a:endParaRPr lang="en-US" sz="4374" dirty="0"/>
          </a:p>
        </p:txBody>
      </p:sp>
      <p:sp>
        <p:nvSpPr>
          <p:cNvPr id="10" name="Text 6"/>
          <p:cNvSpPr/>
          <p:nvPr/>
        </p:nvSpPr>
        <p:spPr>
          <a:xfrm>
            <a:off x="2388513" y="3451265"/>
            <a:ext cx="2777490" cy="347186"/>
          </a:xfrm>
          <a:prstGeom prst="rect">
            <a:avLst/>
          </a:prstGeom>
          <a:noFill/>
          <a:ln/>
        </p:spPr>
        <p:txBody>
          <a:bodyPr wrap="none" rtlCol="0" anchor="t"/>
          <a:lstStyle/>
          <a:p>
            <a:pPr marL="0" indent="0" algn="l">
              <a:lnSpc>
                <a:spcPts val="2734"/>
              </a:lnSpc>
              <a:buNone/>
            </a:pPr>
            <a:r>
              <a:rPr lang="en-US" sz="2000" b="1" dirty="0">
                <a:latin typeface="Instrument Sans" pitchFamily="34" charset="0"/>
                <a:ea typeface="Instrument Sans" pitchFamily="34" charset="-122"/>
                <a:cs typeface="Instrument Sans" pitchFamily="34" charset="-120"/>
              </a:rPr>
              <a:t>Database Structure</a:t>
            </a:r>
            <a:endParaRPr lang="en-US" sz="2000" dirty="0"/>
          </a:p>
        </p:txBody>
      </p:sp>
      <p:sp>
        <p:nvSpPr>
          <p:cNvPr id="11" name="Text 7"/>
          <p:cNvSpPr/>
          <p:nvPr/>
        </p:nvSpPr>
        <p:spPr>
          <a:xfrm>
            <a:off x="2388513" y="3931682"/>
            <a:ext cx="7751088" cy="710803"/>
          </a:xfrm>
          <a:prstGeom prst="rect">
            <a:avLst/>
          </a:prstGeom>
          <a:noFill/>
          <a:ln/>
        </p:spPr>
        <p:txBody>
          <a:bodyPr wrap="square" rtlCol="0" anchor="t"/>
          <a:lstStyle/>
          <a:p>
            <a:pPr marL="0" indent="0" algn="l">
              <a:lnSpc>
                <a:spcPts val="2799"/>
              </a:lnSpc>
              <a:buNone/>
            </a:pPr>
            <a:r>
              <a:rPr lang="en-US" sz="2000" dirty="0">
                <a:latin typeface="Instrument Sans" pitchFamily="34" charset="0"/>
                <a:ea typeface="Instrument Sans" pitchFamily="34" charset="-122"/>
                <a:cs typeface="Instrument Sans" pitchFamily="34" charset="-120"/>
              </a:rPr>
              <a:t>DDL is crucial for creating, modifying, and deleting the structure of a database, including tables, indexes, and constraints.</a:t>
            </a:r>
            <a:endParaRPr lang="en-US" sz="2000" dirty="0"/>
          </a:p>
        </p:txBody>
      </p:sp>
      <p:sp>
        <p:nvSpPr>
          <p:cNvPr id="14" name="Text 10"/>
          <p:cNvSpPr/>
          <p:nvPr/>
        </p:nvSpPr>
        <p:spPr>
          <a:xfrm>
            <a:off x="1073527" y="5302091"/>
            <a:ext cx="185738" cy="416481"/>
          </a:xfrm>
          <a:prstGeom prst="rect">
            <a:avLst/>
          </a:prstGeom>
          <a:noFill/>
          <a:ln/>
        </p:spPr>
        <p:txBody>
          <a:bodyPr wrap="none" rtlCol="0" anchor="t"/>
          <a:lstStyle/>
          <a:p>
            <a:pPr marL="0" indent="0" algn="ctr">
              <a:lnSpc>
                <a:spcPts val="3281"/>
              </a:lnSpc>
              <a:buNone/>
            </a:pPr>
            <a:endParaRPr lang="en-US" sz="2624" dirty="0"/>
          </a:p>
        </p:txBody>
      </p:sp>
      <p:sp>
        <p:nvSpPr>
          <p:cNvPr id="15" name="Text 11"/>
          <p:cNvSpPr/>
          <p:nvPr/>
        </p:nvSpPr>
        <p:spPr>
          <a:xfrm>
            <a:off x="2388513" y="5308997"/>
            <a:ext cx="2777490" cy="347186"/>
          </a:xfrm>
          <a:prstGeom prst="rect">
            <a:avLst/>
          </a:prstGeom>
          <a:noFill/>
          <a:ln/>
        </p:spPr>
        <p:txBody>
          <a:bodyPr wrap="none" rtlCol="0" anchor="t"/>
          <a:lstStyle/>
          <a:p>
            <a:pPr marL="0" indent="0" algn="l">
              <a:lnSpc>
                <a:spcPts val="2734"/>
              </a:lnSpc>
              <a:buNone/>
            </a:pPr>
            <a:r>
              <a:rPr lang="en-US" sz="2187" b="1" dirty="0">
                <a:latin typeface="Instrument Sans" pitchFamily="34" charset="0"/>
                <a:ea typeface="Instrument Sans" pitchFamily="34" charset="-122"/>
                <a:cs typeface="Instrument Sans" pitchFamily="34" charset="-120"/>
              </a:rPr>
              <a:t>Data Operations</a:t>
            </a:r>
            <a:endParaRPr lang="en-US" sz="2187" dirty="0"/>
          </a:p>
        </p:txBody>
      </p:sp>
      <p:sp>
        <p:nvSpPr>
          <p:cNvPr id="16" name="Text 12"/>
          <p:cNvSpPr/>
          <p:nvPr/>
        </p:nvSpPr>
        <p:spPr>
          <a:xfrm>
            <a:off x="2388513" y="5789414"/>
            <a:ext cx="7751088" cy="710803"/>
          </a:xfrm>
          <a:prstGeom prst="rect">
            <a:avLst/>
          </a:prstGeom>
          <a:noFill/>
          <a:ln/>
        </p:spPr>
        <p:txBody>
          <a:bodyPr wrap="square" rtlCol="0" anchor="t"/>
          <a:lstStyle/>
          <a:p>
            <a:pPr marL="0" indent="0" algn="l">
              <a:lnSpc>
                <a:spcPts val="2799"/>
              </a:lnSpc>
              <a:buNone/>
            </a:pPr>
            <a:r>
              <a:rPr lang="en-US" sz="1750" dirty="0">
                <a:latin typeface="Instrument Sans" pitchFamily="34" charset="0"/>
                <a:ea typeface="Instrument Sans" pitchFamily="34" charset="-122"/>
                <a:cs typeface="Instrument Sans" pitchFamily="34" charset="-120"/>
              </a:rPr>
              <a:t>DML plays a vital role in querying, inserting, updating, and deleting data records within the database, ensuring data integrity and accuracy.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Shape 1"/>
          <p:cNvSpPr/>
          <p:nvPr/>
        </p:nvSpPr>
        <p:spPr>
          <a:xfrm>
            <a:off x="0" y="528506"/>
            <a:ext cx="14630400" cy="8229600"/>
          </a:xfrm>
          <a:prstGeom prst="rect">
            <a:avLst/>
          </a:prstGeom>
          <a:solidFill>
            <a:srgbClr val="FFFFFF"/>
          </a:solidFill>
          <a:ln/>
        </p:spPr>
        <p:txBody>
          <a:bodyPr/>
          <a:lstStyle/>
          <a:p>
            <a:endParaRPr lang="en-US" dirty="0"/>
          </a:p>
        </p:txBody>
      </p:sp>
      <p:sp>
        <p:nvSpPr>
          <p:cNvPr id="5" name="Text 2"/>
          <p:cNvSpPr/>
          <p:nvPr/>
        </p:nvSpPr>
        <p:spPr>
          <a:xfrm>
            <a:off x="1166649" y="1871067"/>
            <a:ext cx="12630552" cy="1666399"/>
          </a:xfrm>
          <a:prstGeom prst="rect">
            <a:avLst/>
          </a:prstGeom>
          <a:noFill/>
          <a:ln/>
        </p:spPr>
        <p:txBody>
          <a:bodyPr wrap="square" rtlCol="0" anchor="t"/>
          <a:lstStyle/>
          <a:p>
            <a:pPr>
              <a:lnSpc>
                <a:spcPts val="6561"/>
              </a:lnSpc>
            </a:pPr>
            <a:r>
              <a:rPr lang="en-US" sz="5249" dirty="0" smtClean="0">
                <a:latin typeface="Kanit" pitchFamily="34" charset="0"/>
                <a:ea typeface="Kanit" pitchFamily="34" charset="-122"/>
                <a:cs typeface="Kanit" pitchFamily="34" charset="-120"/>
              </a:rPr>
              <a:t>About the </a:t>
            </a:r>
            <a:r>
              <a:rPr lang="en-US" sz="5249" dirty="0">
                <a:latin typeface="Kanit" pitchFamily="34" charset="0"/>
                <a:ea typeface="Kanit" pitchFamily="34" charset="-122"/>
                <a:cs typeface="Kanit" pitchFamily="34" charset="-120"/>
              </a:rPr>
              <a:t>Database Assignments</a:t>
            </a:r>
            <a:endParaRPr lang="en-US" sz="5249" dirty="0"/>
          </a:p>
        </p:txBody>
      </p:sp>
      <p:sp>
        <p:nvSpPr>
          <p:cNvPr id="6" name="Text 3"/>
          <p:cNvSpPr/>
          <p:nvPr/>
        </p:nvSpPr>
        <p:spPr>
          <a:xfrm>
            <a:off x="472967" y="3870722"/>
            <a:ext cx="13324234" cy="2487811"/>
          </a:xfrm>
          <a:prstGeom prst="rect">
            <a:avLst/>
          </a:prstGeom>
          <a:noFill/>
          <a:ln/>
        </p:spPr>
        <p:txBody>
          <a:bodyPr wrap="square" rtlCol="0" anchor="t"/>
          <a:lstStyle/>
          <a:p>
            <a:pPr marL="0" indent="0">
              <a:lnSpc>
                <a:spcPts val="2799"/>
              </a:lnSpc>
              <a:buNone/>
            </a:pPr>
            <a:r>
              <a:rPr lang="en-US" sz="2800" dirty="0">
                <a:latin typeface="Times New Roman" panose="02020603050405020304" pitchFamily="18" charset="0"/>
                <a:ea typeface="Martel Sans" pitchFamily="34" charset="-122"/>
                <a:cs typeface="Times New Roman" panose="02020603050405020304" pitchFamily="18" charset="0"/>
              </a:rPr>
              <a:t>The Assignments database is a structured collection of tables designed to manage various aspects of a E- library. It encompasses a wide range of functionalities, from user management and profile handling to book inventory, shopping cart operations, order processing, and reviews. This comprehensive system serves as the backbone for maintaining an efficient and user-friendly service for both staff and members.</a:t>
            </a:r>
            <a:endParaRPr lang="en-US" sz="2800" dirty="0">
              <a:latin typeface="Times New Roman" panose="02020603050405020304" pitchFamily="18" charset="0"/>
              <a:cs typeface="Times New Roman" panose="02020603050405020304" pitchFamily="18" charset="0"/>
            </a:endParaRPr>
          </a:p>
        </p:txBody>
      </p:sp>
      <p:pic>
        <p:nvPicPr>
          <p:cNvPr id="2" name="Picture 1" descr="Logo, company name&#10;&#10;Description automatically generated">
            <a:extLst>
              <a:ext uri="{FF2B5EF4-FFF2-40B4-BE49-F238E27FC236}">
                <a16:creationId xmlns:a16="http://schemas.microsoft.com/office/drawing/2014/main" xmlns="" id="{43EAA45D-1828-20F8-6D55-9AAB61485BF4}"/>
              </a:ext>
            </a:extLst>
          </p:cNvPr>
          <p:cNvPicPr>
            <a:picLocks noChangeAspect="1"/>
          </p:cNvPicPr>
          <p:nvPr/>
        </p:nvPicPr>
        <p:blipFill>
          <a:blip r:embed="rId3"/>
          <a:stretch>
            <a:fillRect/>
          </a:stretch>
        </p:blipFill>
        <p:spPr>
          <a:xfrm>
            <a:off x="11170484" y="0"/>
            <a:ext cx="3291840" cy="14124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2"/>
          <p:cNvSpPr/>
          <p:nvPr/>
        </p:nvSpPr>
        <p:spPr>
          <a:xfrm>
            <a:off x="2037993" y="1047631"/>
            <a:ext cx="6345198" cy="694373"/>
          </a:xfrm>
          <a:prstGeom prst="rect">
            <a:avLst/>
          </a:prstGeom>
          <a:noFill/>
          <a:ln/>
        </p:spPr>
        <p:txBody>
          <a:bodyPr wrap="none" rtlCol="0" anchor="t"/>
          <a:lstStyle/>
          <a:p>
            <a:pPr marL="0" indent="0">
              <a:lnSpc>
                <a:spcPts val="5468"/>
              </a:lnSpc>
              <a:buNone/>
            </a:pPr>
            <a:r>
              <a:rPr lang="en-US" sz="4800" dirty="0">
                <a:latin typeface="Kanit" pitchFamily="34" charset="0"/>
                <a:ea typeface="Kanit" pitchFamily="34" charset="-122"/>
                <a:cs typeface="Kanit" pitchFamily="34" charset="-120"/>
              </a:rPr>
              <a:t>User Management System</a:t>
            </a:r>
            <a:endParaRPr lang="en-US" sz="4800" dirty="0"/>
          </a:p>
        </p:txBody>
      </p:sp>
      <p:sp>
        <p:nvSpPr>
          <p:cNvPr id="9" name="Text 7"/>
          <p:cNvSpPr/>
          <p:nvPr/>
        </p:nvSpPr>
        <p:spPr>
          <a:xfrm>
            <a:off x="2037993" y="2094351"/>
            <a:ext cx="2777490" cy="347186"/>
          </a:xfrm>
          <a:prstGeom prst="rect">
            <a:avLst/>
          </a:prstGeom>
          <a:noFill/>
          <a:ln/>
        </p:spPr>
        <p:txBody>
          <a:bodyPr wrap="none" rtlCol="0" anchor="t"/>
          <a:lstStyle/>
          <a:p>
            <a:pPr marL="0" indent="0" algn="l">
              <a:lnSpc>
                <a:spcPts val="2734"/>
              </a:lnSpc>
              <a:buNone/>
            </a:pPr>
            <a:r>
              <a:rPr lang="en-US" sz="2800" dirty="0">
                <a:latin typeface="Kanit" pitchFamily="34" charset="0"/>
                <a:ea typeface="Kanit" pitchFamily="34" charset="-122"/>
                <a:cs typeface="Kanit" pitchFamily="34" charset="-120"/>
              </a:rPr>
              <a:t>User Registration</a:t>
            </a:r>
            <a:endParaRPr lang="en-US" sz="2800" dirty="0"/>
          </a:p>
        </p:txBody>
      </p:sp>
      <p:sp>
        <p:nvSpPr>
          <p:cNvPr id="10" name="Text 8"/>
          <p:cNvSpPr/>
          <p:nvPr/>
        </p:nvSpPr>
        <p:spPr>
          <a:xfrm>
            <a:off x="2037993" y="2539166"/>
            <a:ext cx="8999101" cy="710803"/>
          </a:xfrm>
          <a:prstGeom prst="rect">
            <a:avLst/>
          </a:prstGeom>
          <a:noFill/>
          <a:ln/>
        </p:spPr>
        <p:txBody>
          <a:bodyPr wrap="square" rtlCol="0" anchor="t"/>
          <a:lstStyle/>
          <a:p>
            <a:pPr marL="0" indent="0" algn="l">
              <a:lnSpc>
                <a:spcPts val="2799"/>
              </a:lnSpc>
              <a:buNone/>
            </a:pPr>
            <a:r>
              <a:rPr lang="en-US" sz="2000" dirty="0">
                <a:latin typeface="Martel Sans" pitchFamily="34" charset="0"/>
                <a:ea typeface="Martel Sans" pitchFamily="34" charset="-122"/>
                <a:cs typeface="Martel Sans" pitchFamily="34" charset="-120"/>
              </a:rPr>
              <a:t>Users are registered with unique identifiers, usernames, and passwords, categorized as either staff or members.</a:t>
            </a:r>
            <a:endParaRPr lang="en-US" sz="2000" dirty="0"/>
          </a:p>
        </p:txBody>
      </p:sp>
      <p:sp>
        <p:nvSpPr>
          <p:cNvPr id="14" name="Text 12"/>
          <p:cNvSpPr/>
          <p:nvPr/>
        </p:nvSpPr>
        <p:spPr>
          <a:xfrm>
            <a:off x="2037993" y="3383200"/>
            <a:ext cx="2777490" cy="347186"/>
          </a:xfrm>
          <a:prstGeom prst="rect">
            <a:avLst/>
          </a:prstGeom>
          <a:noFill/>
          <a:ln/>
        </p:spPr>
        <p:txBody>
          <a:bodyPr wrap="none" rtlCol="0" anchor="t"/>
          <a:lstStyle/>
          <a:p>
            <a:pPr marL="0" indent="0" algn="l">
              <a:lnSpc>
                <a:spcPts val="2734"/>
              </a:lnSpc>
              <a:buNone/>
            </a:pPr>
            <a:r>
              <a:rPr lang="en-US" sz="2800" dirty="0">
                <a:latin typeface="Kanit" pitchFamily="34" charset="0"/>
                <a:ea typeface="Kanit" pitchFamily="34" charset="-122"/>
                <a:cs typeface="Kanit" pitchFamily="34" charset="-120"/>
              </a:rPr>
              <a:t>Profile Creation</a:t>
            </a:r>
            <a:endParaRPr lang="en-US" sz="2800" dirty="0"/>
          </a:p>
        </p:txBody>
      </p:sp>
      <p:sp>
        <p:nvSpPr>
          <p:cNvPr id="15" name="Text 13"/>
          <p:cNvSpPr/>
          <p:nvPr/>
        </p:nvSpPr>
        <p:spPr>
          <a:xfrm>
            <a:off x="2037992" y="3860978"/>
            <a:ext cx="8999101" cy="710803"/>
          </a:xfrm>
          <a:prstGeom prst="rect">
            <a:avLst/>
          </a:prstGeom>
          <a:noFill/>
          <a:ln/>
        </p:spPr>
        <p:txBody>
          <a:bodyPr wrap="square" rtlCol="0" anchor="t"/>
          <a:lstStyle/>
          <a:p>
            <a:pPr marL="0" indent="0" algn="l">
              <a:lnSpc>
                <a:spcPts val="2799"/>
              </a:lnSpc>
              <a:buNone/>
            </a:pPr>
            <a:r>
              <a:rPr lang="en-US" sz="2000" dirty="0">
                <a:latin typeface="Martel Sans" pitchFamily="34" charset="0"/>
                <a:ea typeface="Martel Sans" pitchFamily="34" charset="-122"/>
                <a:cs typeface="Martel Sans" pitchFamily="34" charset="-120"/>
              </a:rPr>
              <a:t>User profiles are created with personal details such as names, addresses, and contact information, linked to the Users table via UserID.</a:t>
            </a:r>
            <a:endParaRPr lang="en-US" sz="2000" dirty="0"/>
          </a:p>
        </p:txBody>
      </p:sp>
      <p:sp>
        <p:nvSpPr>
          <p:cNvPr id="19" name="Text 17"/>
          <p:cNvSpPr/>
          <p:nvPr/>
        </p:nvSpPr>
        <p:spPr>
          <a:xfrm>
            <a:off x="2037992" y="4702373"/>
            <a:ext cx="2777490" cy="347186"/>
          </a:xfrm>
          <a:prstGeom prst="rect">
            <a:avLst/>
          </a:prstGeom>
          <a:noFill/>
          <a:ln/>
        </p:spPr>
        <p:txBody>
          <a:bodyPr wrap="none" rtlCol="0" anchor="t"/>
          <a:lstStyle/>
          <a:p>
            <a:pPr marL="0" indent="0" algn="l">
              <a:lnSpc>
                <a:spcPts val="2734"/>
              </a:lnSpc>
              <a:buNone/>
            </a:pPr>
            <a:r>
              <a:rPr lang="en-US" sz="2800" dirty="0">
                <a:latin typeface="Kanit" pitchFamily="34" charset="0"/>
                <a:ea typeface="Kanit" pitchFamily="34" charset="-122"/>
                <a:cs typeface="Kanit" pitchFamily="34" charset="-120"/>
              </a:rPr>
              <a:t>Security</a:t>
            </a:r>
            <a:endParaRPr lang="en-US" sz="2800" dirty="0"/>
          </a:p>
        </p:txBody>
      </p:sp>
      <p:sp>
        <p:nvSpPr>
          <p:cNvPr id="20" name="Text 18"/>
          <p:cNvSpPr/>
          <p:nvPr/>
        </p:nvSpPr>
        <p:spPr>
          <a:xfrm>
            <a:off x="2037993" y="5180151"/>
            <a:ext cx="8999101" cy="355402"/>
          </a:xfrm>
          <a:prstGeom prst="rect">
            <a:avLst/>
          </a:prstGeom>
          <a:noFill/>
          <a:ln/>
        </p:spPr>
        <p:txBody>
          <a:bodyPr wrap="none" rtlCol="0" anchor="t"/>
          <a:lstStyle/>
          <a:p>
            <a:pPr marL="0" indent="0" algn="l">
              <a:lnSpc>
                <a:spcPts val="2799"/>
              </a:lnSpc>
              <a:buNone/>
            </a:pPr>
            <a:r>
              <a:rPr lang="en-US" sz="2000" dirty="0">
                <a:latin typeface="Martel Sans" pitchFamily="34" charset="0"/>
                <a:ea typeface="Martel Sans" pitchFamily="34" charset="-122"/>
                <a:cs typeface="Martel Sans" pitchFamily="34" charset="-120"/>
              </a:rPr>
              <a:t>Passwords are stored securely to protect user accounts and maintain privacy.</a:t>
            </a:r>
            <a:endParaRPr lang="en-US" sz="2000" dirty="0"/>
          </a:p>
        </p:txBody>
      </p:sp>
      <p:pic>
        <p:nvPicPr>
          <p:cNvPr id="2" name="Picture 1" descr="Logo, company name">
            <a:extLst>
              <a:ext uri="{FF2B5EF4-FFF2-40B4-BE49-F238E27FC236}">
                <a16:creationId xmlns:a16="http://schemas.microsoft.com/office/drawing/2014/main" xmlns="" id="{ACB88DC2-0BA3-5847-5482-A36C388FAB10}"/>
              </a:ext>
            </a:extLst>
          </p:cNvPr>
          <p:cNvPicPr>
            <a:picLocks noChangeAspect="1"/>
          </p:cNvPicPr>
          <p:nvPr/>
        </p:nvPicPr>
        <p:blipFill>
          <a:blip r:embed="rId3"/>
          <a:stretch>
            <a:fillRect/>
          </a:stretch>
        </p:blipFill>
        <p:spPr>
          <a:xfrm>
            <a:off x="11265077" y="-17615"/>
            <a:ext cx="3291840" cy="1412432"/>
          </a:xfrm>
          <a:prstGeom prst="rect">
            <a:avLst/>
          </a:prstGeom>
        </p:spPr>
      </p:pic>
      <p:sp>
        <p:nvSpPr>
          <p:cNvPr id="16" name="Text 17"/>
          <p:cNvSpPr/>
          <p:nvPr/>
        </p:nvSpPr>
        <p:spPr>
          <a:xfrm>
            <a:off x="2037992" y="5581843"/>
            <a:ext cx="2777490" cy="347186"/>
          </a:xfrm>
          <a:prstGeom prst="rect">
            <a:avLst/>
          </a:prstGeom>
          <a:noFill/>
          <a:ln/>
        </p:spPr>
        <p:txBody>
          <a:bodyPr wrap="none" rtlCol="0" anchor="t"/>
          <a:lstStyle/>
          <a:p>
            <a:pPr marL="0" indent="0" algn="l">
              <a:lnSpc>
                <a:spcPts val="2734"/>
              </a:lnSpc>
              <a:buNone/>
            </a:pPr>
            <a:r>
              <a:rPr lang="en-US" sz="2800" dirty="0" smtClean="0"/>
              <a:t>Add to cart option</a:t>
            </a:r>
            <a:endParaRPr lang="en-US" sz="2800" dirty="0"/>
          </a:p>
        </p:txBody>
      </p:sp>
      <p:sp>
        <p:nvSpPr>
          <p:cNvPr id="21" name="Text 18"/>
          <p:cNvSpPr/>
          <p:nvPr/>
        </p:nvSpPr>
        <p:spPr>
          <a:xfrm>
            <a:off x="2037993" y="5966222"/>
            <a:ext cx="8999101" cy="355402"/>
          </a:xfrm>
          <a:prstGeom prst="rect">
            <a:avLst/>
          </a:prstGeom>
          <a:noFill/>
          <a:ln/>
        </p:spPr>
        <p:txBody>
          <a:bodyPr wrap="none" rtlCol="0" anchor="t"/>
          <a:lstStyle/>
          <a:p>
            <a:pPr marL="0" indent="0" algn="l">
              <a:lnSpc>
                <a:spcPts val="2799"/>
              </a:lnSpc>
              <a:buNone/>
            </a:pPr>
            <a:r>
              <a:rPr lang="en-US" sz="2000" dirty="0" smtClean="0"/>
              <a:t>We also have add to cart option</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037993" y="1047631"/>
            <a:ext cx="6345198" cy="694373"/>
          </a:xfrm>
          <a:prstGeom prst="rect">
            <a:avLst/>
          </a:prstGeom>
          <a:noFill/>
          <a:ln/>
        </p:spPr>
        <p:txBody>
          <a:bodyPr wrap="none" rtlCol="0" anchor="t"/>
          <a:lstStyle/>
          <a:p>
            <a:pPr marL="0" indent="0">
              <a:lnSpc>
                <a:spcPts val="5468"/>
              </a:lnSpc>
              <a:buNone/>
            </a:pPr>
            <a:r>
              <a:rPr lang="en-US" sz="4800" dirty="0" smtClean="0"/>
              <a:t>Business Rules</a:t>
            </a:r>
            <a:endParaRPr lang="en-US" sz="4800" dirty="0"/>
          </a:p>
        </p:txBody>
      </p:sp>
      <p:pic>
        <p:nvPicPr>
          <p:cNvPr id="2" name="Picture 1" descr="Logo, company name">
            <a:extLst>
              <a:ext uri="{FF2B5EF4-FFF2-40B4-BE49-F238E27FC236}">
                <a16:creationId xmlns:a16="http://schemas.microsoft.com/office/drawing/2014/main" xmlns="" id="{ACB88DC2-0BA3-5847-5482-A36C388FAB10}"/>
              </a:ext>
            </a:extLst>
          </p:cNvPr>
          <p:cNvPicPr>
            <a:picLocks noChangeAspect="1"/>
          </p:cNvPicPr>
          <p:nvPr/>
        </p:nvPicPr>
        <p:blipFill>
          <a:blip r:embed="rId3"/>
          <a:stretch>
            <a:fillRect/>
          </a:stretch>
        </p:blipFill>
        <p:spPr>
          <a:xfrm>
            <a:off x="11265077" y="-17615"/>
            <a:ext cx="3291840" cy="1412432"/>
          </a:xfrm>
          <a:prstGeom prst="rect">
            <a:avLst/>
          </a:prstGeom>
        </p:spPr>
      </p:pic>
      <p:sp>
        <p:nvSpPr>
          <p:cNvPr id="3" name="Rectangle 2"/>
          <p:cNvSpPr/>
          <p:nvPr/>
        </p:nvSpPr>
        <p:spPr>
          <a:xfrm>
            <a:off x="2037993" y="1752823"/>
            <a:ext cx="7315200" cy="5576976"/>
          </a:xfrm>
          <a:prstGeom prst="rect">
            <a:avLst/>
          </a:prstGeom>
        </p:spPr>
        <p:txBody>
          <a:bodyPr>
            <a:spAutoFit/>
          </a:bodyPr>
          <a:lstStyle/>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Registering as a library member requires acceptable identification and contact information.</a:t>
            </a:r>
            <a:endParaRPr lang="en-US" sz="2000" dirty="0">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Members receive a unique library card number upon registration.</a:t>
            </a:r>
            <a:endParaRPr lang="en-US" sz="2000" dirty="0">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Members must provide a valid library card to borrow books. </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Times New Roman" panose="02020603050405020304" pitchFamily="18" charset="0"/>
                <a:cs typeface="Times New Roman" panose="02020603050405020304" pitchFamily="18" charset="0"/>
              </a:rPr>
              <a:t>Members can borrow up to five books at a time.</a:t>
            </a:r>
            <a:endParaRPr lang="en-US" sz="2000" dirty="0">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borrowing duration is two weeks, with the opportunity to renew for another two weeks if no holds are found on the book.</a:t>
            </a:r>
            <a:endParaRPr lang="en-US" sz="2000" dirty="0">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avoid late fines, return books by the due date.</a:t>
            </a:r>
            <a:endParaRPr lang="en-US" sz="2000" dirty="0">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Members with overdue books cannot borrow new goods until they are returned. </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Times New Roman" panose="02020603050405020304" pitchFamily="18" charset="0"/>
                <a:cs typeface="Times New Roman" panose="02020603050405020304" pitchFamily="18" charset="0"/>
              </a:rPr>
              <a:t>Members can reserve books that are already checked out by other members</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23881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2"/>
          <p:cNvSpPr/>
          <p:nvPr/>
        </p:nvSpPr>
        <p:spPr>
          <a:xfrm>
            <a:off x="2037993" y="1730454"/>
            <a:ext cx="555498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Books Inventory</a:t>
            </a:r>
            <a:endParaRPr lang="en-US" sz="4374" dirty="0"/>
          </a:p>
        </p:txBody>
      </p:sp>
      <p:sp>
        <p:nvSpPr>
          <p:cNvPr id="5" name="Shape 3"/>
          <p:cNvSpPr/>
          <p:nvPr/>
        </p:nvSpPr>
        <p:spPr>
          <a:xfrm>
            <a:off x="2037993" y="2869168"/>
            <a:ext cx="10554414" cy="3629858"/>
          </a:xfrm>
          <a:prstGeom prst="roundRect">
            <a:avLst>
              <a:gd name="adj" fmla="val 2755"/>
            </a:avLst>
          </a:prstGeom>
          <a:noFill/>
          <a:ln w="7620">
            <a:solidFill>
              <a:srgbClr val="000000">
                <a:alpha val="8000"/>
              </a:srgbClr>
            </a:solidFill>
            <a:prstDash val="solid"/>
          </a:ln>
        </p:spPr>
      </p:sp>
      <p:sp>
        <p:nvSpPr>
          <p:cNvPr id="6" name="Shape 4"/>
          <p:cNvSpPr/>
          <p:nvPr/>
        </p:nvSpPr>
        <p:spPr>
          <a:xfrm>
            <a:off x="2045613" y="2876788"/>
            <a:ext cx="10541198" cy="637103"/>
          </a:xfrm>
          <a:prstGeom prst="rect">
            <a:avLst/>
          </a:prstGeom>
          <a:solidFill>
            <a:srgbClr val="FFFFFF">
              <a:alpha val="4000"/>
            </a:srgbClr>
          </a:solidFill>
          <a:ln/>
        </p:spPr>
      </p:sp>
      <p:sp>
        <p:nvSpPr>
          <p:cNvPr id="7" name="Text 5"/>
          <p:cNvSpPr/>
          <p:nvPr/>
        </p:nvSpPr>
        <p:spPr>
          <a:xfrm>
            <a:off x="2268379" y="3017639"/>
            <a:ext cx="130861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Title</a:t>
            </a:r>
            <a:endParaRPr lang="en-US" sz="1750" dirty="0"/>
          </a:p>
        </p:txBody>
      </p:sp>
      <p:sp>
        <p:nvSpPr>
          <p:cNvPr id="8" name="Text 6"/>
          <p:cNvSpPr/>
          <p:nvPr/>
        </p:nvSpPr>
        <p:spPr>
          <a:xfrm>
            <a:off x="4028956" y="3017639"/>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Author</a:t>
            </a:r>
            <a:endParaRPr lang="en-US" sz="1750" dirty="0"/>
          </a:p>
        </p:txBody>
      </p:sp>
      <p:sp>
        <p:nvSpPr>
          <p:cNvPr id="9" name="Text 7"/>
          <p:cNvSpPr/>
          <p:nvPr/>
        </p:nvSpPr>
        <p:spPr>
          <a:xfrm>
            <a:off x="5785723" y="3017639"/>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Genre</a:t>
            </a:r>
            <a:endParaRPr lang="en-US" sz="1750" dirty="0"/>
          </a:p>
        </p:txBody>
      </p:sp>
      <p:sp>
        <p:nvSpPr>
          <p:cNvPr id="10" name="Text 8"/>
          <p:cNvSpPr/>
          <p:nvPr/>
        </p:nvSpPr>
        <p:spPr>
          <a:xfrm>
            <a:off x="7542490" y="3017639"/>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Price</a:t>
            </a:r>
            <a:endParaRPr lang="en-US" sz="1750" dirty="0"/>
          </a:p>
        </p:txBody>
      </p:sp>
      <p:sp>
        <p:nvSpPr>
          <p:cNvPr id="11" name="Text 9"/>
          <p:cNvSpPr/>
          <p:nvPr/>
        </p:nvSpPr>
        <p:spPr>
          <a:xfrm>
            <a:off x="9299258" y="3017639"/>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Availability</a:t>
            </a:r>
            <a:endParaRPr lang="en-US" sz="1750" dirty="0"/>
          </a:p>
        </p:txBody>
      </p:sp>
      <p:sp>
        <p:nvSpPr>
          <p:cNvPr id="12" name="Text 10"/>
          <p:cNvSpPr/>
          <p:nvPr/>
        </p:nvSpPr>
        <p:spPr>
          <a:xfrm>
            <a:off x="11056025" y="3017639"/>
            <a:ext cx="130861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Stock</a:t>
            </a:r>
            <a:endParaRPr lang="en-US" sz="1750" dirty="0"/>
          </a:p>
        </p:txBody>
      </p:sp>
      <p:sp>
        <p:nvSpPr>
          <p:cNvPr id="13" name="Shape 11"/>
          <p:cNvSpPr/>
          <p:nvPr/>
        </p:nvSpPr>
        <p:spPr>
          <a:xfrm>
            <a:off x="2045613" y="3513892"/>
            <a:ext cx="10541198" cy="992505"/>
          </a:xfrm>
          <a:prstGeom prst="rect">
            <a:avLst/>
          </a:prstGeom>
          <a:solidFill>
            <a:srgbClr val="000000">
              <a:alpha val="4000"/>
            </a:srgbClr>
          </a:solidFill>
          <a:ln/>
        </p:spPr>
      </p:sp>
      <p:sp>
        <p:nvSpPr>
          <p:cNvPr id="14" name="Text 12"/>
          <p:cNvSpPr/>
          <p:nvPr/>
        </p:nvSpPr>
        <p:spPr>
          <a:xfrm>
            <a:off x="2268379" y="3654743"/>
            <a:ext cx="130861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Dune</a:t>
            </a:r>
            <a:endParaRPr lang="en-US" sz="1750" dirty="0"/>
          </a:p>
        </p:txBody>
      </p:sp>
      <p:sp>
        <p:nvSpPr>
          <p:cNvPr id="15" name="Text 13"/>
          <p:cNvSpPr/>
          <p:nvPr/>
        </p:nvSpPr>
        <p:spPr>
          <a:xfrm>
            <a:off x="4028956" y="3654743"/>
            <a:ext cx="1304806"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Frank Herbert</a:t>
            </a:r>
            <a:endParaRPr lang="en-US" sz="1750" dirty="0"/>
          </a:p>
        </p:txBody>
      </p:sp>
      <p:sp>
        <p:nvSpPr>
          <p:cNvPr id="16" name="Text 14"/>
          <p:cNvSpPr/>
          <p:nvPr/>
        </p:nvSpPr>
        <p:spPr>
          <a:xfrm>
            <a:off x="5785723" y="3654743"/>
            <a:ext cx="1304806"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Science Fiction</a:t>
            </a:r>
            <a:endParaRPr lang="en-US" sz="1750" dirty="0"/>
          </a:p>
        </p:txBody>
      </p:sp>
      <p:sp>
        <p:nvSpPr>
          <p:cNvPr id="17" name="Text 15"/>
          <p:cNvSpPr/>
          <p:nvPr/>
        </p:nvSpPr>
        <p:spPr>
          <a:xfrm>
            <a:off x="7542490" y="3654743"/>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3976.12</a:t>
            </a:r>
            <a:endParaRPr lang="en-US" sz="1750" dirty="0"/>
          </a:p>
        </p:txBody>
      </p:sp>
      <p:sp>
        <p:nvSpPr>
          <p:cNvPr id="18" name="Text 16"/>
          <p:cNvSpPr/>
          <p:nvPr/>
        </p:nvSpPr>
        <p:spPr>
          <a:xfrm>
            <a:off x="9299258" y="3654743"/>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Available</a:t>
            </a:r>
            <a:endParaRPr lang="en-US" sz="1750" dirty="0"/>
          </a:p>
        </p:txBody>
      </p:sp>
      <p:sp>
        <p:nvSpPr>
          <p:cNvPr id="19" name="Text 17"/>
          <p:cNvSpPr/>
          <p:nvPr/>
        </p:nvSpPr>
        <p:spPr>
          <a:xfrm>
            <a:off x="11056025" y="3654743"/>
            <a:ext cx="130861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15</a:t>
            </a:r>
            <a:endParaRPr lang="en-US" sz="1750" dirty="0"/>
          </a:p>
        </p:txBody>
      </p:sp>
      <p:sp>
        <p:nvSpPr>
          <p:cNvPr id="20" name="Shape 18"/>
          <p:cNvSpPr/>
          <p:nvPr/>
        </p:nvSpPr>
        <p:spPr>
          <a:xfrm>
            <a:off x="2045613" y="4506397"/>
            <a:ext cx="10541198" cy="992505"/>
          </a:xfrm>
          <a:prstGeom prst="rect">
            <a:avLst/>
          </a:prstGeom>
          <a:solidFill>
            <a:srgbClr val="FFFFFF">
              <a:alpha val="4000"/>
            </a:srgbClr>
          </a:solidFill>
          <a:ln/>
        </p:spPr>
      </p:sp>
      <p:sp>
        <p:nvSpPr>
          <p:cNvPr id="21" name="Text 19"/>
          <p:cNvSpPr/>
          <p:nvPr/>
        </p:nvSpPr>
        <p:spPr>
          <a:xfrm>
            <a:off x="2268379" y="4647248"/>
            <a:ext cx="1308616"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Frankenstein</a:t>
            </a:r>
            <a:endParaRPr lang="en-US" sz="1750" dirty="0"/>
          </a:p>
        </p:txBody>
      </p:sp>
      <p:sp>
        <p:nvSpPr>
          <p:cNvPr id="22" name="Text 20"/>
          <p:cNvSpPr/>
          <p:nvPr/>
        </p:nvSpPr>
        <p:spPr>
          <a:xfrm>
            <a:off x="4028956" y="4647248"/>
            <a:ext cx="1304806"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Mary Shelley</a:t>
            </a:r>
            <a:endParaRPr lang="en-US" sz="1750" dirty="0"/>
          </a:p>
        </p:txBody>
      </p:sp>
      <p:sp>
        <p:nvSpPr>
          <p:cNvPr id="23" name="Text 21"/>
          <p:cNvSpPr/>
          <p:nvPr/>
        </p:nvSpPr>
        <p:spPr>
          <a:xfrm>
            <a:off x="5785723" y="4647248"/>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Horror</a:t>
            </a:r>
            <a:endParaRPr lang="en-US" sz="1750" dirty="0"/>
          </a:p>
        </p:txBody>
      </p:sp>
      <p:sp>
        <p:nvSpPr>
          <p:cNvPr id="24" name="Text 22"/>
          <p:cNvSpPr/>
          <p:nvPr/>
        </p:nvSpPr>
        <p:spPr>
          <a:xfrm>
            <a:off x="7542490" y="4647248"/>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1987.40</a:t>
            </a:r>
            <a:endParaRPr lang="en-US" sz="1750" dirty="0"/>
          </a:p>
        </p:txBody>
      </p:sp>
      <p:sp>
        <p:nvSpPr>
          <p:cNvPr id="25" name="Text 23"/>
          <p:cNvSpPr/>
          <p:nvPr/>
        </p:nvSpPr>
        <p:spPr>
          <a:xfrm>
            <a:off x="9299258" y="4647248"/>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Available</a:t>
            </a:r>
            <a:endParaRPr lang="en-US" sz="1750" dirty="0"/>
          </a:p>
        </p:txBody>
      </p:sp>
      <p:sp>
        <p:nvSpPr>
          <p:cNvPr id="26" name="Text 24"/>
          <p:cNvSpPr/>
          <p:nvPr/>
        </p:nvSpPr>
        <p:spPr>
          <a:xfrm>
            <a:off x="11056025" y="4647248"/>
            <a:ext cx="130861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20</a:t>
            </a:r>
            <a:endParaRPr lang="en-US" sz="1750" dirty="0"/>
          </a:p>
        </p:txBody>
      </p:sp>
      <p:sp>
        <p:nvSpPr>
          <p:cNvPr id="27" name="Shape 25"/>
          <p:cNvSpPr/>
          <p:nvPr/>
        </p:nvSpPr>
        <p:spPr>
          <a:xfrm>
            <a:off x="2045613" y="5498902"/>
            <a:ext cx="10541198" cy="992505"/>
          </a:xfrm>
          <a:prstGeom prst="rect">
            <a:avLst/>
          </a:prstGeom>
          <a:solidFill>
            <a:srgbClr val="000000">
              <a:alpha val="4000"/>
            </a:srgbClr>
          </a:solidFill>
          <a:ln/>
        </p:spPr>
      </p:sp>
      <p:sp>
        <p:nvSpPr>
          <p:cNvPr id="28" name="Text 26"/>
          <p:cNvSpPr/>
          <p:nvPr/>
        </p:nvSpPr>
        <p:spPr>
          <a:xfrm>
            <a:off x="2268379" y="5639753"/>
            <a:ext cx="1308616"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Pride and Prejudice</a:t>
            </a:r>
            <a:endParaRPr lang="en-US" sz="1750" dirty="0"/>
          </a:p>
        </p:txBody>
      </p:sp>
      <p:sp>
        <p:nvSpPr>
          <p:cNvPr id="29" name="Text 27"/>
          <p:cNvSpPr/>
          <p:nvPr/>
        </p:nvSpPr>
        <p:spPr>
          <a:xfrm>
            <a:off x="4028956" y="5639753"/>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Jane Austen</a:t>
            </a:r>
            <a:endParaRPr lang="en-US" sz="1750" dirty="0"/>
          </a:p>
        </p:txBody>
      </p:sp>
      <p:sp>
        <p:nvSpPr>
          <p:cNvPr id="30" name="Text 28"/>
          <p:cNvSpPr/>
          <p:nvPr/>
        </p:nvSpPr>
        <p:spPr>
          <a:xfrm>
            <a:off x="5785723" y="5639753"/>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Romantic</a:t>
            </a:r>
            <a:endParaRPr lang="en-US" sz="1750" dirty="0"/>
          </a:p>
        </p:txBody>
      </p:sp>
      <p:sp>
        <p:nvSpPr>
          <p:cNvPr id="31" name="Text 29"/>
          <p:cNvSpPr/>
          <p:nvPr/>
        </p:nvSpPr>
        <p:spPr>
          <a:xfrm>
            <a:off x="7542490" y="5639753"/>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1657.27</a:t>
            </a:r>
            <a:endParaRPr lang="en-US" sz="1750" dirty="0"/>
          </a:p>
        </p:txBody>
      </p:sp>
      <p:sp>
        <p:nvSpPr>
          <p:cNvPr id="32" name="Text 30"/>
          <p:cNvSpPr/>
          <p:nvPr/>
        </p:nvSpPr>
        <p:spPr>
          <a:xfrm>
            <a:off x="9299258" y="5639753"/>
            <a:ext cx="130480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Available</a:t>
            </a:r>
            <a:endParaRPr lang="en-US" sz="1750" dirty="0"/>
          </a:p>
        </p:txBody>
      </p:sp>
      <p:sp>
        <p:nvSpPr>
          <p:cNvPr id="33" name="Text 31"/>
          <p:cNvSpPr/>
          <p:nvPr/>
        </p:nvSpPr>
        <p:spPr>
          <a:xfrm>
            <a:off x="11056025" y="5639753"/>
            <a:ext cx="1308616"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25</a:t>
            </a:r>
            <a:endParaRPr lang="en-US" sz="1750" dirty="0"/>
          </a:p>
        </p:txBody>
      </p:sp>
      <p:pic>
        <p:nvPicPr>
          <p:cNvPr id="2" name="Picture 1" descr="Logo, company name">
            <a:extLst>
              <a:ext uri="{FF2B5EF4-FFF2-40B4-BE49-F238E27FC236}">
                <a16:creationId xmlns:a16="http://schemas.microsoft.com/office/drawing/2014/main" xmlns="" id="{9344E751-5AAC-6E64-838E-99DE5602CCE5}"/>
              </a:ext>
            </a:extLst>
          </p:cNvPr>
          <p:cNvPicPr>
            <a:picLocks noChangeAspect="1"/>
          </p:cNvPicPr>
          <p:nvPr/>
        </p:nvPicPr>
        <p:blipFill>
          <a:blip r:embed="rId3"/>
          <a:stretch>
            <a:fillRect/>
          </a:stretch>
        </p:blipFill>
        <p:spPr>
          <a:xfrm>
            <a:off x="11160738" y="-305"/>
            <a:ext cx="3291840" cy="14124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2"/>
          <p:cNvSpPr/>
          <p:nvPr/>
        </p:nvSpPr>
        <p:spPr>
          <a:xfrm>
            <a:off x="2037993" y="2216706"/>
            <a:ext cx="6286381"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Shopping Cart and Orders</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Shopping Cart</a:t>
            </a:r>
            <a:endParaRPr lang="en-US" sz="2187" dirty="0"/>
          </a:p>
        </p:txBody>
      </p:sp>
      <p:sp>
        <p:nvSpPr>
          <p:cNvPr id="6" name="Text 4"/>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Users can add books to their shopping cart, specifying the quantity and viewing the total price for their selections.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Order Processing</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Orders are placed with details such as user ID, book ID, order date, and total amount, with a status indicating payment completion.</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Order Updates</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Orders are updated with quantities and recalculated total amounts to reflect the current state of the user's purchase.</a:t>
            </a:r>
            <a:endParaRPr lang="en-US" sz="1750" dirty="0"/>
          </a:p>
        </p:txBody>
      </p:sp>
      <p:pic>
        <p:nvPicPr>
          <p:cNvPr id="2" name="Picture 1" descr="Logo, company name&#10;&#10;Description automatically generated">
            <a:extLst>
              <a:ext uri="{FF2B5EF4-FFF2-40B4-BE49-F238E27FC236}">
                <a16:creationId xmlns:a16="http://schemas.microsoft.com/office/drawing/2014/main" xmlns="" id="{A6B3D14A-DC43-AD45-559B-3426A38B506E}"/>
              </a:ext>
            </a:extLst>
          </p:cNvPr>
          <p:cNvPicPr>
            <a:picLocks noChangeAspect="1"/>
          </p:cNvPicPr>
          <p:nvPr/>
        </p:nvPicPr>
        <p:blipFill>
          <a:blip r:embed="rId3"/>
          <a:stretch>
            <a:fillRect/>
          </a:stretch>
        </p:blipFill>
        <p:spPr>
          <a:xfrm>
            <a:off x="11338560" y="-241375"/>
            <a:ext cx="3291840" cy="141243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600</Words>
  <Application>Microsoft Office PowerPoint</Application>
  <PresentationFormat>Custom</PresentationFormat>
  <Paragraphs>104</Paragraphs>
  <Slides>14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Crimson Pro</vt:lpstr>
      <vt:lpstr>Instrument Sans</vt:lpstr>
      <vt:lpstr>Kanit</vt:lpstr>
      <vt:lpstr>Mangal</vt:lpstr>
      <vt:lpstr>Martel Sans</vt:lpstr>
      <vt:lpstr>MV Boli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20</cp:revision>
  <dcterms:created xsi:type="dcterms:W3CDTF">2024-02-25T13:34:56Z</dcterms:created>
  <dcterms:modified xsi:type="dcterms:W3CDTF">2024-02-27T00:59:32Z</dcterms:modified>
</cp:coreProperties>
</file>