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Why Pseudocode is Important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Pseudocode, an informal programming language, improves human comprehension by providing a plain English representation of complex software (geeksforgeeks, 2023).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19" y="5602486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299686" y="5578197"/>
            <a:ext cx="177236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by Atul Dhital</a:t>
            </a:r>
            <a:endParaRPr lang="en-US" sz="2187" dirty="0"/>
          </a:p>
        </p:txBody>
      </p:sp>
      <p:pic>
        <p:nvPicPr>
          <p:cNvPr id="10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2169557"/>
            <a:ext cx="941843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Flowcharts: A Visual Representation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037993" y="33707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223373" y="3412450"/>
            <a:ext cx="12906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2760107" y="3447098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Useful Tool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2760107" y="3927515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Flow charts are useful tools that represent the program flow in symbols or visual format.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630228" y="33707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5787271" y="3412450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6352342" y="3447098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Symbols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6352342" y="3927515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Flow charts use symbols to connect the technical and non-technical persons to create a program and understand its flow.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222462" y="33707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9375934" y="3412450"/>
            <a:ext cx="193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9944576" y="3447098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Program Flow</a:t>
            </a:r>
            <a:endParaRPr lang="en-US" sz="2187" dirty="0"/>
          </a:p>
        </p:txBody>
      </p:sp>
      <p:sp>
        <p:nvSpPr>
          <p:cNvPr id="18" name="Text 14"/>
          <p:cNvSpPr/>
          <p:nvPr/>
        </p:nvSpPr>
        <p:spPr>
          <a:xfrm>
            <a:off x="9944576" y="3927515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Flow charts help to fix issues in a program and monitor its flow, connecting different elements and processes.</a:t>
            </a:r>
            <a:endParaRPr lang="en-US" sz="1750" dirty="0"/>
          </a:p>
        </p:txBody>
      </p:sp>
      <p:pic>
        <p:nvPicPr>
          <p:cNvPr id="19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414588" y="569000"/>
            <a:ext cx="6576774" cy="644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077"/>
              </a:lnSpc>
              <a:buNone/>
            </a:pPr>
            <a:r>
              <a:rPr lang="en-US" sz="4062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Starting the Voting System</a:t>
            </a:r>
            <a:endParaRPr lang="en-US" sz="4062" dirty="0"/>
          </a:p>
        </p:txBody>
      </p:sp>
      <p:sp>
        <p:nvSpPr>
          <p:cNvPr id="5" name="Shape 2"/>
          <p:cNvSpPr/>
          <p:nvPr/>
        </p:nvSpPr>
        <p:spPr>
          <a:xfrm>
            <a:off x="2703433" y="1626513"/>
            <a:ext cx="41196" cy="6033968"/>
          </a:xfrm>
          <a:prstGeom prst="roundRect">
            <a:avLst>
              <a:gd name="adj" fmla="val 225395"/>
            </a:avLst>
          </a:prstGeom>
          <a:solidFill>
            <a:srgbClr val="C9CACE"/>
          </a:solidFill>
          <a:ln/>
        </p:spPr>
      </p:sp>
      <p:sp>
        <p:nvSpPr>
          <p:cNvPr id="6" name="Shape 3"/>
          <p:cNvSpPr/>
          <p:nvPr/>
        </p:nvSpPr>
        <p:spPr>
          <a:xfrm>
            <a:off x="2956143" y="1999059"/>
            <a:ext cx="722114" cy="41196"/>
          </a:xfrm>
          <a:prstGeom prst="roundRect">
            <a:avLst>
              <a:gd name="adj" fmla="val 225395"/>
            </a:avLst>
          </a:prstGeom>
          <a:solidFill>
            <a:srgbClr val="C9CACE"/>
          </a:solidFill>
          <a:ln/>
        </p:spPr>
      </p:sp>
      <p:sp>
        <p:nvSpPr>
          <p:cNvPr id="7" name="Shape 4"/>
          <p:cNvSpPr/>
          <p:nvPr/>
        </p:nvSpPr>
        <p:spPr>
          <a:xfrm>
            <a:off x="2491919" y="1787604"/>
            <a:ext cx="464225" cy="464225"/>
          </a:xfrm>
          <a:prstGeom prst="roundRect">
            <a:avLst>
              <a:gd name="adj" fmla="val 20002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664083" y="1826181"/>
            <a:ext cx="119777" cy="3869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46"/>
              </a:lnSpc>
              <a:buNone/>
            </a:pPr>
            <a:r>
              <a:rPr lang="en-US" sz="243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437" dirty="0"/>
          </a:p>
        </p:txBody>
      </p:sp>
      <p:sp>
        <p:nvSpPr>
          <p:cNvPr id="9" name="Text 6"/>
          <p:cNvSpPr/>
          <p:nvPr/>
        </p:nvSpPr>
        <p:spPr>
          <a:xfrm>
            <a:off x="3858816" y="1832848"/>
            <a:ext cx="3470196" cy="322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39"/>
              </a:lnSpc>
              <a:buNone/>
            </a:pPr>
            <a:r>
              <a:rPr lang="en-US" sz="2031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Step 1: Software Initialization</a:t>
            </a:r>
            <a:endParaRPr lang="en-US" sz="2031" dirty="0"/>
          </a:p>
        </p:txBody>
      </p:sp>
      <p:sp>
        <p:nvSpPr>
          <p:cNvPr id="10" name="Text 7"/>
          <p:cNvSpPr/>
          <p:nvPr/>
        </p:nvSpPr>
        <p:spPr>
          <a:xfrm>
            <a:off x="3858816" y="2278856"/>
            <a:ext cx="8356878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25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Start the voting software to initiate the voting process.</a:t>
            </a:r>
            <a:endParaRPr lang="en-US" sz="1625" dirty="0"/>
          </a:p>
        </p:txBody>
      </p:sp>
      <p:sp>
        <p:nvSpPr>
          <p:cNvPr id="11" name="Shape 8"/>
          <p:cNvSpPr/>
          <p:nvPr/>
        </p:nvSpPr>
        <p:spPr>
          <a:xfrm>
            <a:off x="2956143" y="3394115"/>
            <a:ext cx="722114" cy="41196"/>
          </a:xfrm>
          <a:prstGeom prst="roundRect">
            <a:avLst>
              <a:gd name="adj" fmla="val 225395"/>
            </a:avLst>
          </a:prstGeom>
          <a:solidFill>
            <a:srgbClr val="C9CACE"/>
          </a:solidFill>
          <a:ln/>
        </p:spPr>
      </p:sp>
      <p:sp>
        <p:nvSpPr>
          <p:cNvPr id="12" name="Shape 9"/>
          <p:cNvSpPr/>
          <p:nvPr/>
        </p:nvSpPr>
        <p:spPr>
          <a:xfrm>
            <a:off x="2491919" y="3182660"/>
            <a:ext cx="464225" cy="464225"/>
          </a:xfrm>
          <a:prstGeom prst="roundRect">
            <a:avLst>
              <a:gd name="adj" fmla="val 20002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637770" y="3221236"/>
            <a:ext cx="172403" cy="3869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46"/>
              </a:lnSpc>
              <a:buNone/>
            </a:pPr>
            <a:r>
              <a:rPr lang="en-US" sz="243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437" dirty="0"/>
          </a:p>
        </p:txBody>
      </p:sp>
      <p:sp>
        <p:nvSpPr>
          <p:cNvPr id="14" name="Text 11"/>
          <p:cNvSpPr/>
          <p:nvPr/>
        </p:nvSpPr>
        <p:spPr>
          <a:xfrm>
            <a:off x="3858816" y="3227903"/>
            <a:ext cx="2715697" cy="322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39"/>
              </a:lnSpc>
              <a:buNone/>
            </a:pPr>
            <a:r>
              <a:rPr lang="en-US" sz="2031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Step 2: Admin or Voter</a:t>
            </a:r>
            <a:endParaRPr lang="en-US" sz="2031" dirty="0"/>
          </a:p>
        </p:txBody>
      </p:sp>
      <p:sp>
        <p:nvSpPr>
          <p:cNvPr id="15" name="Text 12"/>
          <p:cNvSpPr/>
          <p:nvPr/>
        </p:nvSpPr>
        <p:spPr>
          <a:xfrm>
            <a:off x="3858816" y="3673912"/>
            <a:ext cx="8356878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25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Choose between admin and voter to proceed with the voting system.</a:t>
            </a:r>
            <a:endParaRPr lang="en-US" sz="1625" dirty="0"/>
          </a:p>
        </p:txBody>
      </p:sp>
      <p:sp>
        <p:nvSpPr>
          <p:cNvPr id="16" name="Shape 13"/>
          <p:cNvSpPr/>
          <p:nvPr/>
        </p:nvSpPr>
        <p:spPr>
          <a:xfrm>
            <a:off x="2956143" y="4789170"/>
            <a:ext cx="722114" cy="41196"/>
          </a:xfrm>
          <a:prstGeom prst="roundRect">
            <a:avLst>
              <a:gd name="adj" fmla="val 225395"/>
            </a:avLst>
          </a:prstGeom>
          <a:solidFill>
            <a:srgbClr val="C9CACE"/>
          </a:solidFill>
          <a:ln/>
        </p:spPr>
      </p:sp>
      <p:sp>
        <p:nvSpPr>
          <p:cNvPr id="17" name="Shape 14"/>
          <p:cNvSpPr/>
          <p:nvPr/>
        </p:nvSpPr>
        <p:spPr>
          <a:xfrm>
            <a:off x="2491919" y="4577715"/>
            <a:ext cx="464225" cy="464225"/>
          </a:xfrm>
          <a:prstGeom prst="roundRect">
            <a:avLst>
              <a:gd name="adj" fmla="val 20002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634436" y="4616291"/>
            <a:ext cx="179189" cy="3869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46"/>
              </a:lnSpc>
              <a:buNone/>
            </a:pPr>
            <a:r>
              <a:rPr lang="en-US" sz="243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437" dirty="0"/>
          </a:p>
        </p:txBody>
      </p:sp>
      <p:sp>
        <p:nvSpPr>
          <p:cNvPr id="19" name="Text 16"/>
          <p:cNvSpPr/>
          <p:nvPr/>
        </p:nvSpPr>
        <p:spPr>
          <a:xfrm>
            <a:off x="3858816" y="4622959"/>
            <a:ext cx="2715697" cy="322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39"/>
              </a:lnSpc>
              <a:buNone/>
            </a:pPr>
            <a:r>
              <a:rPr lang="en-US" sz="2031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Step 3: Admin Options</a:t>
            </a:r>
            <a:endParaRPr lang="en-US" sz="2031" dirty="0"/>
          </a:p>
        </p:txBody>
      </p:sp>
      <p:sp>
        <p:nvSpPr>
          <p:cNvPr id="20" name="Text 17"/>
          <p:cNvSpPr/>
          <p:nvPr/>
        </p:nvSpPr>
        <p:spPr>
          <a:xfrm>
            <a:off x="3858816" y="5068967"/>
            <a:ext cx="8356878" cy="6600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25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If admin is chosen, provide a PIN for validation and access various options like creating voters, candidates, and elections.</a:t>
            </a:r>
            <a:endParaRPr lang="en-US" sz="1625" dirty="0"/>
          </a:p>
        </p:txBody>
      </p:sp>
      <p:sp>
        <p:nvSpPr>
          <p:cNvPr id="21" name="Shape 18"/>
          <p:cNvSpPr/>
          <p:nvPr/>
        </p:nvSpPr>
        <p:spPr>
          <a:xfrm>
            <a:off x="2956143" y="6514267"/>
            <a:ext cx="722114" cy="41196"/>
          </a:xfrm>
          <a:prstGeom prst="roundRect">
            <a:avLst>
              <a:gd name="adj" fmla="val 225395"/>
            </a:avLst>
          </a:prstGeom>
          <a:solidFill>
            <a:srgbClr val="C9CACE"/>
          </a:solidFill>
          <a:ln/>
        </p:spPr>
      </p:sp>
      <p:sp>
        <p:nvSpPr>
          <p:cNvPr id="22" name="Shape 19"/>
          <p:cNvSpPr/>
          <p:nvPr/>
        </p:nvSpPr>
        <p:spPr>
          <a:xfrm>
            <a:off x="2491919" y="6302812"/>
            <a:ext cx="464225" cy="464225"/>
          </a:xfrm>
          <a:prstGeom prst="roundRect">
            <a:avLst>
              <a:gd name="adj" fmla="val 20002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23" name="Text 20"/>
          <p:cNvSpPr/>
          <p:nvPr/>
        </p:nvSpPr>
        <p:spPr>
          <a:xfrm>
            <a:off x="2628840" y="6341388"/>
            <a:ext cx="190381" cy="3869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46"/>
              </a:lnSpc>
              <a:buNone/>
            </a:pPr>
            <a:r>
              <a:rPr lang="en-US" sz="243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4</a:t>
            </a:r>
            <a:endParaRPr lang="en-US" sz="2437" dirty="0"/>
          </a:p>
        </p:txBody>
      </p:sp>
      <p:sp>
        <p:nvSpPr>
          <p:cNvPr id="24" name="Text 21"/>
          <p:cNvSpPr/>
          <p:nvPr/>
        </p:nvSpPr>
        <p:spPr>
          <a:xfrm>
            <a:off x="3858816" y="6348055"/>
            <a:ext cx="2583894" cy="322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39"/>
              </a:lnSpc>
              <a:buNone/>
            </a:pPr>
            <a:r>
              <a:rPr lang="en-US" sz="2031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Step 4: Voter Options</a:t>
            </a:r>
            <a:endParaRPr lang="en-US" sz="2031" dirty="0"/>
          </a:p>
        </p:txBody>
      </p:sp>
      <p:sp>
        <p:nvSpPr>
          <p:cNvPr id="25" name="Text 22"/>
          <p:cNvSpPr/>
          <p:nvPr/>
        </p:nvSpPr>
        <p:spPr>
          <a:xfrm>
            <a:off x="3858816" y="6794063"/>
            <a:ext cx="8356878" cy="6600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25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If voter is chosen, authenticate and proceed with options like registering to vote, editing profile, and displaying vote.</a:t>
            </a:r>
            <a:endParaRPr lang="en-US" sz="1625" dirty="0"/>
          </a:p>
        </p:txBody>
      </p:sp>
      <p:pic>
        <p:nvPicPr>
          <p:cNvPr id="2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383744"/>
            <a:ext cx="618136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Admin Options in Detail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6335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Create Voter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3202900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Admins can create new voter profiles in the system.</a:t>
            </a:r>
            <a:endParaRPr lang="en-US" sz="17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4163616"/>
            <a:ext cx="3156347" cy="2076807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743932" y="26335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Create Candidates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743932" y="3202900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Admins have the option to create new candidates for the elections.</a:t>
            </a:r>
            <a:endParaRPr lang="en-US" sz="17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932" y="4519017"/>
            <a:ext cx="3156347" cy="165223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449872" y="26335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Create Election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9449872" y="3202900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Admins can set up new elections within the voting system.</a:t>
            </a:r>
            <a:endParaRPr lang="en-US" sz="175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9872" y="4519017"/>
            <a:ext cx="3156347" cy="2076807"/>
          </a:xfrm>
          <a:prstGeom prst="rect">
            <a:avLst/>
          </a:prstGeom>
        </p:spPr>
      </p:pic>
      <p:pic>
        <p:nvPicPr>
          <p:cNvPr id="14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078111"/>
            <a:ext cx="588144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Voter Options in Detail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32791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Register to Vote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2897267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Voters can register to cast their votes in the elections.</a:t>
            </a:r>
            <a:endParaRPr lang="en-US" sz="17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3857982"/>
            <a:ext cx="3156347" cy="236851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743932" y="232791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Edit Profile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743932" y="2897267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Voters have the option to edit their profiles within the voting system.</a:t>
            </a:r>
            <a:endParaRPr lang="en-US" sz="17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932" y="4213384"/>
            <a:ext cx="3156347" cy="2688074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449872" y="232791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Display Vote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9449872" y="2897267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Voters can view and display their votes within the system.</a:t>
            </a:r>
            <a:endParaRPr lang="en-US" sz="175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9872" y="3857982"/>
            <a:ext cx="3156347" cy="2689384"/>
          </a:xfrm>
          <a:prstGeom prst="rect">
            <a:avLst/>
          </a:prstGeom>
        </p:spPr>
      </p:pic>
      <p:pic>
        <p:nvPicPr>
          <p:cNvPr id="14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048708"/>
            <a:ext cx="707171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Importance of Goal Setting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24993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18580" y="3291602"/>
            <a:ext cx="12906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33262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Clear Direction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3806666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Setting achievable goals provides a clear direction and target to aim for.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324993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54529" y="3291602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19599" y="33262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Measure Progress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19599" y="3806666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Goals help measure progress and keep individuals motivated.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491323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86671" y="4954905"/>
            <a:ext cx="193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498955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SMART Goals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5469969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Remember to make goals SMART - Specific, Measurable, Achievable, Relevant, and Time-bound.</a:t>
            </a:r>
            <a:endParaRPr lang="en-US" sz="1750" dirty="0"/>
          </a:p>
        </p:txBody>
      </p:sp>
      <p:pic>
        <p:nvPicPr>
          <p:cNvPr id="18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871067"/>
            <a:ext cx="556212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Identifying Strengths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0722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18580" y="3113961"/>
            <a:ext cx="12906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31486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First Step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3629025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Identifying strengths is the initial step in leadership development.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30722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54529" y="3113961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19599" y="31486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Focus on Skills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19599" y="362902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Understanding one's natural strengths helps focus on areas where one can excel and contribute the most.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44639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86671" y="5488067"/>
            <a:ext cx="193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55227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Contribution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6003131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Identifying strengths is crucial for making valuable contributions.</a:t>
            </a:r>
            <a:endParaRPr lang="en-US" sz="1750" dirty="0"/>
          </a:p>
        </p:txBody>
      </p:sp>
      <p:pic>
        <p:nvPicPr>
          <p:cNvPr id="18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94869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Tools &amp; Resources for Leadership Development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9553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23373" y="3997047"/>
            <a:ext cx="12906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4031694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Books &amp; Courses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4512112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Gathering the right tools and resources includes books, courses, and mentors.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630228" y="39553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787271" y="3997047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6352342" y="4031694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Real-world Experiences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6352342" y="4859298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Practical experiences provide valuable insights for effective leadership development.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39553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375934" y="3997047"/>
            <a:ext cx="193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9944576" y="4031694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Developing Skills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9944576" y="4512112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 right resources help in developing the necessary skills for effective leadership.</a:t>
            </a:r>
            <a:endParaRPr lang="en-US" sz="1750" dirty="0"/>
          </a:p>
        </p:txBody>
      </p:sp>
      <p:pic>
        <p:nvPicPr>
          <p:cNvPr id="1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2024-02-28T14:07:01Z</dcterms:created>
  <dcterms:modified xsi:type="dcterms:W3CDTF">2024-02-28T14:07:01Z</dcterms:modified>
</cp:coreProperties>
</file>