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AFD0B-377A-4FCC-833A-3DF9C0135F97}" type="datetimeFigureOut">
              <a:rPr lang="en-IN" smtClean="0"/>
              <a:t>19-05-2021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E59B0-83A2-4BA8-8680-056AB3B7B265}" type="slidenum">
              <a:rPr lang="en-IN" smtClean="0"/>
              <a:t>‹#›</a:t>
            </a:fld>
            <a:endParaRPr lang="en-IN"/>
          </a:p>
        </p:txBody>
      </p:sp>
    </p:spTree>
    <p:extLst>
      <p:ext uri="{BB962C8B-B14F-4D97-AF65-F5344CB8AC3E}">
        <p14:creationId xmlns:p14="http://schemas.microsoft.com/office/powerpoint/2010/main" val="347127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644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45092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46297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19793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15490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37547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21282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929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01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21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238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989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765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5/19/2021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562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5/19/2021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213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5/19/2021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274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5/19/2021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329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5/19/2021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8656156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Prediction of Diabetes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ATUL</a:t>
            </a:r>
          </a:p>
          <a:p>
            <a:r>
              <a:rPr lang="en-US" sz="2400" dirty="0">
                <a:solidFill>
                  <a:schemeClr val="tx1">
                    <a:lumMod val="85000"/>
                    <a:lumOff val="15000"/>
                  </a:schemeClr>
                </a:solidFill>
              </a:rPr>
              <a:t>19-05-2021</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42C7-F8F8-4BF1-9F7D-D7373709FE9B}"/>
              </a:ext>
            </a:extLst>
          </p:cNvPr>
          <p:cNvSpPr>
            <a:spLocks noGrp="1"/>
          </p:cNvSpPr>
          <p:nvPr>
            <p:ph type="title"/>
          </p:nvPr>
        </p:nvSpPr>
        <p:spPr/>
        <p:txBody>
          <a:bodyPr/>
          <a:lstStyle/>
          <a:p>
            <a:r>
              <a:rPr lang="en-IN" dirty="0"/>
              <a:t>Confusion Matrix of classifiers</a:t>
            </a:r>
          </a:p>
        </p:txBody>
      </p:sp>
      <p:pic>
        <p:nvPicPr>
          <p:cNvPr id="5" name="Content Placeholder 4">
            <a:extLst>
              <a:ext uri="{FF2B5EF4-FFF2-40B4-BE49-F238E27FC236}">
                <a16:creationId xmlns:a16="http://schemas.microsoft.com/office/drawing/2014/main" id="{85BE087C-8F92-4181-864E-F8FE5A727B02}"/>
              </a:ext>
            </a:extLst>
          </p:cNvPr>
          <p:cNvPicPr>
            <a:picLocks noGrp="1" noChangeAspect="1"/>
          </p:cNvPicPr>
          <p:nvPr>
            <p:ph idx="1"/>
          </p:nvPr>
        </p:nvPicPr>
        <p:blipFill>
          <a:blip r:embed="rId2"/>
          <a:stretch>
            <a:fillRect/>
          </a:stretch>
        </p:blipFill>
        <p:spPr>
          <a:xfrm>
            <a:off x="4048766" y="2052638"/>
            <a:ext cx="3056244" cy="4195762"/>
          </a:xfrm>
        </p:spPr>
      </p:pic>
    </p:spTree>
    <p:extLst>
      <p:ext uri="{BB962C8B-B14F-4D97-AF65-F5344CB8AC3E}">
        <p14:creationId xmlns:p14="http://schemas.microsoft.com/office/powerpoint/2010/main" val="131243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D243-E150-4695-A183-E005851C5AC8}"/>
              </a:ext>
            </a:extLst>
          </p:cNvPr>
          <p:cNvSpPr>
            <a:spLocks noGrp="1"/>
          </p:cNvSpPr>
          <p:nvPr>
            <p:ph type="title"/>
          </p:nvPr>
        </p:nvSpPr>
        <p:spPr/>
        <p:txBody>
          <a:bodyPr/>
          <a:lstStyle/>
          <a:p>
            <a:r>
              <a:rPr lang="en-IN" dirty="0"/>
              <a:t>Roc Curve</a:t>
            </a:r>
            <a:br>
              <a:rPr lang="en-IN" dirty="0"/>
            </a:br>
            <a:endParaRPr lang="en-IN" dirty="0"/>
          </a:p>
        </p:txBody>
      </p:sp>
      <p:pic>
        <p:nvPicPr>
          <p:cNvPr id="2050" name="Picture 2">
            <a:extLst>
              <a:ext uri="{FF2B5EF4-FFF2-40B4-BE49-F238E27FC236}">
                <a16:creationId xmlns:a16="http://schemas.microsoft.com/office/drawing/2014/main" id="{7BC51C31-5022-4F5D-98CF-BFF5DEDB35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950720"/>
            <a:ext cx="5990218" cy="4003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29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AAF0-90BF-4ED6-B614-8EA6ED5CB3F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09F0390-AB23-4B42-BFDE-38243A766AAE}"/>
              </a:ext>
            </a:extLst>
          </p:cNvPr>
          <p:cNvSpPr>
            <a:spLocks noGrp="1"/>
          </p:cNvSpPr>
          <p:nvPr>
            <p:ph idx="1"/>
          </p:nvPr>
        </p:nvSpPr>
        <p:spPr/>
        <p:txBody>
          <a:bodyPr/>
          <a:lstStyle/>
          <a:p>
            <a:r>
              <a:rPr lang="en-IN" dirty="0"/>
              <a:t>In this work we have investigated the early prediction of diabetes using 9 popular classification techniques : </a:t>
            </a:r>
            <a:r>
              <a:rPr lang="en-IN" dirty="0" err="1"/>
              <a:t>Knn</a:t>
            </a:r>
            <a:r>
              <a:rPr lang="en-IN" dirty="0"/>
              <a:t>, </a:t>
            </a:r>
            <a:r>
              <a:rPr lang="en-IN" dirty="0" err="1"/>
              <a:t>Svm</a:t>
            </a:r>
            <a:r>
              <a:rPr lang="en-IN" dirty="0"/>
              <a:t>(support vector machine), Linear Regression, Decision Tree, Gradient </a:t>
            </a:r>
            <a:r>
              <a:rPr lang="en-IN" dirty="0" err="1"/>
              <a:t>Boost,Random</a:t>
            </a:r>
            <a:r>
              <a:rPr lang="en-IN" dirty="0"/>
              <a:t> forest, </a:t>
            </a:r>
            <a:r>
              <a:rPr lang="en-IN" dirty="0" err="1"/>
              <a:t>XGBoost</a:t>
            </a:r>
            <a:r>
              <a:rPr lang="en-IN" dirty="0"/>
              <a:t>, AdaBoost and </a:t>
            </a:r>
            <a:r>
              <a:rPr lang="en-IN" dirty="0" err="1"/>
              <a:t>GaussianNB</a:t>
            </a:r>
            <a:r>
              <a:rPr lang="en-IN" dirty="0"/>
              <a:t>.</a:t>
            </a:r>
          </a:p>
          <a:p>
            <a:r>
              <a:rPr lang="en-IN" dirty="0"/>
              <a:t>The technique which accomplishes the highest accuracy is considered to be the best choice.</a:t>
            </a:r>
          </a:p>
          <a:p>
            <a:r>
              <a:rPr lang="en-IN" dirty="0"/>
              <a:t>We can observe that </a:t>
            </a:r>
            <a:r>
              <a:rPr lang="en-IN" dirty="0" err="1"/>
              <a:t>XGBoost</a:t>
            </a:r>
            <a:r>
              <a:rPr lang="en-IN" dirty="0"/>
              <a:t> and AdaBoost have best accuracy that have obtain using accuracy score.</a:t>
            </a:r>
          </a:p>
          <a:p>
            <a:endParaRPr lang="en-IN" dirty="0"/>
          </a:p>
        </p:txBody>
      </p:sp>
    </p:spTree>
    <p:extLst>
      <p:ext uri="{BB962C8B-B14F-4D97-AF65-F5344CB8AC3E}">
        <p14:creationId xmlns:p14="http://schemas.microsoft.com/office/powerpoint/2010/main" val="200885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1B6B-BCC1-4BBD-A402-99E97A37A4A9}"/>
              </a:ext>
            </a:extLst>
          </p:cNvPr>
          <p:cNvSpPr>
            <a:spLocks noGrp="1"/>
          </p:cNvSpPr>
          <p:nvPr>
            <p:ph type="title"/>
          </p:nvPr>
        </p:nvSpPr>
        <p:spPr/>
        <p:txBody>
          <a:bodyPr/>
          <a:lstStyle/>
          <a:p>
            <a:r>
              <a:rPr lang="en-IN"/>
              <a:t> THANK YOU</a:t>
            </a:r>
            <a:br>
              <a:rPr lang="en-IN"/>
            </a:br>
            <a:endParaRPr lang="en-IN"/>
          </a:p>
        </p:txBody>
      </p:sp>
    </p:spTree>
    <p:extLst>
      <p:ext uri="{BB962C8B-B14F-4D97-AF65-F5344CB8AC3E}">
        <p14:creationId xmlns:p14="http://schemas.microsoft.com/office/powerpoint/2010/main" val="404424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Data can be downloaded from Kaggle provided by PIMA India.</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CB9C-EBAB-4B9D-A284-87471D34F9D5}"/>
              </a:ext>
            </a:extLst>
          </p:cNvPr>
          <p:cNvSpPr>
            <a:spLocks noGrp="1"/>
          </p:cNvSpPr>
          <p:nvPr>
            <p:ph type="title"/>
          </p:nvPr>
        </p:nvSpPr>
        <p:spPr/>
        <p:txBody>
          <a:bodyPr/>
          <a:lstStyle/>
          <a:p>
            <a:r>
              <a:rPr lang="en-IN" dirty="0"/>
              <a:t>First we import required libraries</a:t>
            </a:r>
          </a:p>
        </p:txBody>
      </p:sp>
      <p:sp>
        <p:nvSpPr>
          <p:cNvPr id="3" name="Content Placeholder 2">
            <a:extLst>
              <a:ext uri="{FF2B5EF4-FFF2-40B4-BE49-F238E27FC236}">
                <a16:creationId xmlns:a16="http://schemas.microsoft.com/office/drawing/2014/main" id="{A8EC0D45-8094-4BF3-8FEF-5EFA4748B4C7}"/>
              </a:ext>
            </a:extLst>
          </p:cNvPr>
          <p:cNvSpPr>
            <a:spLocks noGrp="1"/>
          </p:cNvSpPr>
          <p:nvPr>
            <p:ph idx="1"/>
          </p:nvPr>
        </p:nvSpPr>
        <p:spPr/>
        <p:txBody>
          <a:bodyPr/>
          <a:lstStyle/>
          <a:p>
            <a:r>
              <a:rPr lang="en-IN" dirty="0"/>
              <a:t>import </a:t>
            </a:r>
            <a:r>
              <a:rPr lang="en-IN" dirty="0" err="1"/>
              <a:t>numpy</a:t>
            </a:r>
            <a:r>
              <a:rPr lang="en-IN" dirty="0"/>
              <a:t> as np</a:t>
            </a:r>
          </a:p>
          <a:p>
            <a:r>
              <a:rPr lang="en-IN" dirty="0"/>
              <a:t>import pandas as pd</a:t>
            </a:r>
          </a:p>
          <a:p>
            <a:r>
              <a:rPr lang="en-IN" dirty="0"/>
              <a:t>import </a:t>
            </a:r>
            <a:r>
              <a:rPr lang="en-IN" dirty="0" err="1"/>
              <a:t>matplotlib.pyplot</a:t>
            </a:r>
            <a:r>
              <a:rPr lang="en-IN" dirty="0"/>
              <a:t> as </a:t>
            </a:r>
            <a:r>
              <a:rPr lang="en-IN" dirty="0" err="1"/>
              <a:t>plt</a:t>
            </a:r>
            <a:endParaRPr lang="en-IN" dirty="0"/>
          </a:p>
          <a:p>
            <a:r>
              <a:rPr lang="en-IN" dirty="0"/>
              <a:t>import seaborn as </a:t>
            </a:r>
            <a:r>
              <a:rPr lang="en-IN" dirty="0" err="1"/>
              <a:t>sns</a:t>
            </a:r>
            <a:endParaRPr lang="en-IN" dirty="0"/>
          </a:p>
          <a:p>
            <a:r>
              <a:rPr lang="en-IN" dirty="0" err="1"/>
              <a:t>sns.set</a:t>
            </a:r>
            <a:r>
              <a:rPr lang="en-IN" dirty="0"/>
              <a:t>(</a:t>
            </a:r>
            <a:r>
              <a:rPr lang="en-IN" dirty="0" err="1"/>
              <a:t>color_codes</a:t>
            </a:r>
            <a:r>
              <a:rPr lang="en-IN" dirty="0"/>
              <a:t>=True)</a:t>
            </a:r>
          </a:p>
          <a:p>
            <a:r>
              <a:rPr lang="en-IN" dirty="0"/>
              <a:t>%matplotlib inline</a:t>
            </a:r>
          </a:p>
        </p:txBody>
      </p:sp>
    </p:spTree>
    <p:extLst>
      <p:ext uri="{BB962C8B-B14F-4D97-AF65-F5344CB8AC3E}">
        <p14:creationId xmlns:p14="http://schemas.microsoft.com/office/powerpoint/2010/main" val="344830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105D-E100-4EED-96D9-51835F0F7C0D}"/>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DDB16632-D7C0-417E-A45B-CC05A341C913}"/>
              </a:ext>
            </a:extLst>
          </p:cNvPr>
          <p:cNvSpPr>
            <a:spLocks noGrp="1"/>
          </p:cNvSpPr>
          <p:nvPr>
            <p:ph idx="1"/>
          </p:nvPr>
        </p:nvSpPr>
        <p:spPr/>
        <p:txBody>
          <a:bodyPr/>
          <a:lstStyle/>
          <a:p>
            <a:r>
              <a:rPr lang="en-IN" b="1" dirty="0"/>
              <a:t>Dataset and Attributes</a:t>
            </a:r>
          </a:p>
          <a:p>
            <a:endParaRPr lang="en-IN" dirty="0"/>
          </a:p>
        </p:txBody>
      </p:sp>
      <p:pic>
        <p:nvPicPr>
          <p:cNvPr id="5" name="Picture 4">
            <a:extLst>
              <a:ext uri="{FF2B5EF4-FFF2-40B4-BE49-F238E27FC236}">
                <a16:creationId xmlns:a16="http://schemas.microsoft.com/office/drawing/2014/main" id="{2DB1A88A-AA52-47B1-BBC0-E58F451DCC9F}"/>
              </a:ext>
            </a:extLst>
          </p:cNvPr>
          <p:cNvPicPr>
            <a:picLocks noChangeAspect="1"/>
          </p:cNvPicPr>
          <p:nvPr/>
        </p:nvPicPr>
        <p:blipFill>
          <a:blip r:embed="rId2"/>
          <a:stretch>
            <a:fillRect/>
          </a:stretch>
        </p:blipFill>
        <p:spPr>
          <a:xfrm>
            <a:off x="2054024" y="2816175"/>
            <a:ext cx="8604451" cy="2832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698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E918-4E61-460A-979A-2D705A15BB38}"/>
              </a:ext>
            </a:extLst>
          </p:cNvPr>
          <p:cNvSpPr>
            <a:spLocks noGrp="1"/>
          </p:cNvSpPr>
          <p:nvPr>
            <p:ph type="title"/>
          </p:nvPr>
        </p:nvSpPr>
        <p:spPr/>
        <p:txBody>
          <a:bodyPr/>
          <a:lstStyle/>
          <a:p>
            <a:r>
              <a:rPr lang="en-IN" dirty="0"/>
              <a:t>It is good to check co-relation between the features</a:t>
            </a:r>
          </a:p>
        </p:txBody>
      </p:sp>
      <p:pic>
        <p:nvPicPr>
          <p:cNvPr id="5" name="Content Placeholder 4">
            <a:extLst>
              <a:ext uri="{FF2B5EF4-FFF2-40B4-BE49-F238E27FC236}">
                <a16:creationId xmlns:a16="http://schemas.microsoft.com/office/drawing/2014/main" id="{1836C852-B654-4E8F-BE58-42A8B5438167}"/>
              </a:ext>
            </a:extLst>
          </p:cNvPr>
          <p:cNvPicPr>
            <a:picLocks noGrp="1" noChangeAspect="1"/>
          </p:cNvPicPr>
          <p:nvPr>
            <p:ph idx="1"/>
          </p:nvPr>
        </p:nvPicPr>
        <p:blipFill>
          <a:blip r:embed="rId2"/>
          <a:stretch>
            <a:fillRect/>
          </a:stretch>
        </p:blipFill>
        <p:spPr>
          <a:xfrm>
            <a:off x="1103312" y="2631440"/>
            <a:ext cx="9483407" cy="2812820"/>
          </a:xfrm>
        </p:spPr>
      </p:pic>
    </p:spTree>
    <p:extLst>
      <p:ext uri="{BB962C8B-B14F-4D97-AF65-F5344CB8AC3E}">
        <p14:creationId xmlns:p14="http://schemas.microsoft.com/office/powerpoint/2010/main" val="182715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19A2D6-4671-470A-BABA-86F94805E38F}"/>
              </a:ext>
            </a:extLst>
          </p:cNvPr>
          <p:cNvSpPr>
            <a:spLocks noGrp="1"/>
          </p:cNvSpPr>
          <p:nvPr>
            <p:ph type="title"/>
          </p:nvPr>
        </p:nvSpPr>
        <p:spPr>
          <a:xfrm>
            <a:off x="660860" y="361278"/>
            <a:ext cx="9404723" cy="2158402"/>
          </a:xfrm>
        </p:spPr>
        <p:txBody>
          <a:bodyPr/>
          <a:lstStyle/>
          <a:p>
            <a:r>
              <a:rPr lang="en-IN" dirty="0"/>
              <a:t>Next we </a:t>
            </a:r>
            <a:r>
              <a:rPr lang="en-IN" dirty="0" err="1"/>
              <a:t>visulaize</a:t>
            </a:r>
            <a:r>
              <a:rPr lang="en-IN" dirty="0"/>
              <a:t> the data through histogram to get a sense of data distribution</a:t>
            </a:r>
          </a:p>
        </p:txBody>
      </p:sp>
      <p:pic>
        <p:nvPicPr>
          <p:cNvPr id="7" name="Content Placeholder 6">
            <a:extLst>
              <a:ext uri="{FF2B5EF4-FFF2-40B4-BE49-F238E27FC236}">
                <a16:creationId xmlns:a16="http://schemas.microsoft.com/office/drawing/2014/main" id="{B1B2A1B2-A6FB-48F0-BAB5-D2BDAFC9BF74}"/>
              </a:ext>
            </a:extLst>
          </p:cNvPr>
          <p:cNvPicPr>
            <a:picLocks noGrp="1" noChangeAspect="1"/>
          </p:cNvPicPr>
          <p:nvPr>
            <p:ph idx="1"/>
          </p:nvPr>
        </p:nvPicPr>
        <p:blipFill>
          <a:blip r:embed="rId2"/>
          <a:stretch>
            <a:fillRect/>
          </a:stretch>
        </p:blipFill>
        <p:spPr>
          <a:xfrm>
            <a:off x="274320" y="2561642"/>
            <a:ext cx="7260299" cy="3492679"/>
          </a:xfrm>
        </p:spPr>
      </p:pic>
    </p:spTree>
    <p:extLst>
      <p:ext uri="{BB962C8B-B14F-4D97-AF65-F5344CB8AC3E}">
        <p14:creationId xmlns:p14="http://schemas.microsoft.com/office/powerpoint/2010/main" val="228280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9E12-963B-40AF-AC36-6AD6662A3A15}"/>
              </a:ext>
            </a:extLst>
          </p:cNvPr>
          <p:cNvSpPr>
            <a:spLocks noGrp="1"/>
          </p:cNvSpPr>
          <p:nvPr>
            <p:ph type="title"/>
          </p:nvPr>
        </p:nvSpPr>
        <p:spPr>
          <a:xfrm>
            <a:off x="646111" y="452718"/>
            <a:ext cx="9404723" cy="1924722"/>
          </a:xfrm>
        </p:spPr>
        <p:txBody>
          <a:bodyPr/>
          <a:lstStyle/>
          <a:p>
            <a:r>
              <a:rPr lang="en-US" sz="1600" dirty="0"/>
              <a:t>From the histograms we can observe that many patients have zero </a:t>
            </a:r>
            <a:r>
              <a:rPr lang="en-US" sz="1600" dirty="0" err="1"/>
              <a:t>BMI,bloodpressure,glucose,insulin,skin</a:t>
            </a:r>
            <a:r>
              <a:rPr lang="en-US" sz="1600" dirty="0"/>
              <a:t> thickness but we cannot </a:t>
            </a:r>
            <a:r>
              <a:rPr lang="en-US" sz="1600" dirty="0" err="1"/>
              <a:t>cannot</a:t>
            </a:r>
            <a:r>
              <a:rPr lang="en-US" sz="1600" dirty="0"/>
              <a:t> remove features like insulin and skin thickness because we will loose a valuable </a:t>
            </a:r>
            <a:r>
              <a:rPr lang="en-US" sz="1600" dirty="0" err="1"/>
              <a:t>informations</a:t>
            </a:r>
            <a:r>
              <a:rPr lang="en-US" sz="1600" dirty="0"/>
              <a:t> and we also cannot replace by mean value because suppose we replace blood pressure with mean value then it will send wrong message to the </a:t>
            </a:r>
            <a:r>
              <a:rPr lang="en-US" sz="1600" dirty="0" err="1"/>
              <a:t>model.For</a:t>
            </a:r>
            <a:r>
              <a:rPr lang="en-US" sz="1600" dirty="0"/>
              <a:t> insulin and skin thickness we also cannot remove zero values because they consist of major part of the </a:t>
            </a:r>
            <a:r>
              <a:rPr lang="en-US" sz="1600" dirty="0" err="1"/>
              <a:t>data.So</a:t>
            </a:r>
            <a:r>
              <a:rPr lang="en-US" sz="1600" dirty="0"/>
              <a:t> we will only remove that rows for which all together values pf </a:t>
            </a:r>
            <a:r>
              <a:rPr lang="en-US" sz="1600" dirty="0" err="1"/>
              <a:t>bmi,bloodpressure</a:t>
            </a:r>
            <a:r>
              <a:rPr lang="en-US" sz="1600" dirty="0"/>
              <a:t> and glucose are zero.</a:t>
            </a:r>
            <a:endParaRPr lang="en-IN" sz="1600" dirty="0"/>
          </a:p>
        </p:txBody>
      </p:sp>
      <p:pic>
        <p:nvPicPr>
          <p:cNvPr id="6" name="Content Placeholder 5">
            <a:extLst>
              <a:ext uri="{FF2B5EF4-FFF2-40B4-BE49-F238E27FC236}">
                <a16:creationId xmlns:a16="http://schemas.microsoft.com/office/drawing/2014/main" id="{51A402D8-5CD2-49AD-951B-26194EC558AE}"/>
              </a:ext>
            </a:extLst>
          </p:cNvPr>
          <p:cNvPicPr>
            <a:picLocks noGrp="1" noChangeAspect="1"/>
          </p:cNvPicPr>
          <p:nvPr>
            <p:ph sz="half" idx="1"/>
          </p:nvPr>
        </p:nvPicPr>
        <p:blipFill>
          <a:blip r:embed="rId2"/>
          <a:stretch>
            <a:fillRect/>
          </a:stretch>
        </p:blipFill>
        <p:spPr>
          <a:xfrm>
            <a:off x="646111" y="2929902"/>
            <a:ext cx="4852989" cy="3023858"/>
          </a:xfrm>
        </p:spPr>
      </p:pic>
      <p:pic>
        <p:nvPicPr>
          <p:cNvPr id="8" name="Content Placeholder 7">
            <a:extLst>
              <a:ext uri="{FF2B5EF4-FFF2-40B4-BE49-F238E27FC236}">
                <a16:creationId xmlns:a16="http://schemas.microsoft.com/office/drawing/2014/main" id="{717538ED-CEBB-4A33-9B32-D3664554D21A}"/>
              </a:ext>
            </a:extLst>
          </p:cNvPr>
          <p:cNvPicPr>
            <a:picLocks noGrp="1" noChangeAspect="1"/>
          </p:cNvPicPr>
          <p:nvPr>
            <p:ph sz="half" idx="2"/>
          </p:nvPr>
        </p:nvPicPr>
        <p:blipFill>
          <a:blip r:embed="rId3"/>
          <a:stretch>
            <a:fillRect/>
          </a:stretch>
        </p:blipFill>
        <p:spPr>
          <a:xfrm>
            <a:off x="6335395" y="2964930"/>
            <a:ext cx="4395788" cy="2953802"/>
          </a:xfrm>
        </p:spPr>
      </p:pic>
    </p:spTree>
    <p:extLst>
      <p:ext uri="{BB962C8B-B14F-4D97-AF65-F5344CB8AC3E}">
        <p14:creationId xmlns:p14="http://schemas.microsoft.com/office/powerpoint/2010/main" val="188265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0E39-2DAC-430C-8811-4373014823AB}"/>
              </a:ext>
            </a:extLst>
          </p:cNvPr>
          <p:cNvSpPr>
            <a:spLocks noGrp="1"/>
          </p:cNvSpPr>
          <p:nvPr>
            <p:ph type="title"/>
          </p:nvPr>
        </p:nvSpPr>
        <p:spPr>
          <a:xfrm>
            <a:off x="646111" y="452717"/>
            <a:ext cx="9404723" cy="2249843"/>
          </a:xfrm>
        </p:spPr>
        <p:txBody>
          <a:bodyPr/>
          <a:lstStyle/>
          <a:p>
            <a:r>
              <a:rPr lang="en-IN" sz="2400" dirty="0"/>
              <a:t>Applying classification techniques like </a:t>
            </a:r>
            <a:r>
              <a:rPr lang="en-IN" sz="2400" dirty="0" err="1"/>
              <a:t>knn</a:t>
            </a:r>
            <a:r>
              <a:rPr lang="en-IN" sz="2400" dirty="0"/>
              <a:t>, </a:t>
            </a:r>
            <a:r>
              <a:rPr lang="en-IN" sz="2400" dirty="0" err="1"/>
              <a:t>XGBoost</a:t>
            </a:r>
            <a:r>
              <a:rPr lang="en-IN" sz="2400" dirty="0"/>
              <a:t> and AdaBoost.</a:t>
            </a:r>
            <a:br>
              <a:rPr lang="en-IN" sz="2400" dirty="0"/>
            </a:br>
            <a:r>
              <a:rPr lang="en-IN" sz="2400" dirty="0"/>
              <a:t>After that we find accuracy through accuracy score and k-fold cross validation score.</a:t>
            </a:r>
            <a:br>
              <a:rPr lang="en-IN" sz="2400" dirty="0"/>
            </a:br>
            <a:r>
              <a:rPr lang="en-IN" sz="2400" dirty="0"/>
              <a:t>Below is the bar graph showing comparison between different models accuracy find through k-fold validation.</a:t>
            </a:r>
            <a:br>
              <a:rPr lang="en-IN" sz="2400" dirty="0"/>
            </a:br>
            <a:br>
              <a:rPr lang="en-IN" sz="2400" dirty="0"/>
            </a:br>
            <a:endParaRPr lang="en-IN" sz="2400" dirty="0"/>
          </a:p>
        </p:txBody>
      </p:sp>
      <p:pic>
        <p:nvPicPr>
          <p:cNvPr id="1028" name="Picture 4">
            <a:extLst>
              <a:ext uri="{FF2B5EF4-FFF2-40B4-BE49-F238E27FC236}">
                <a16:creationId xmlns:a16="http://schemas.microsoft.com/office/drawing/2014/main" id="{CBB7DC9B-9A28-4179-928C-8C23985611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6129" y="3220491"/>
            <a:ext cx="4992237" cy="340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71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D8B1-A9C0-4354-8DE3-1D6434A63694}"/>
              </a:ext>
            </a:extLst>
          </p:cNvPr>
          <p:cNvSpPr>
            <a:spLocks noGrp="1"/>
          </p:cNvSpPr>
          <p:nvPr>
            <p:ph type="title"/>
          </p:nvPr>
        </p:nvSpPr>
        <p:spPr/>
        <p:txBody>
          <a:bodyPr/>
          <a:lstStyle/>
          <a:p>
            <a:r>
              <a:rPr lang="en-IN" dirty="0"/>
              <a:t>Accuracy of different models using </a:t>
            </a:r>
            <a:br>
              <a:rPr lang="en-IN" dirty="0"/>
            </a:br>
            <a:r>
              <a:rPr lang="en-IN" dirty="0"/>
              <a:t>accuracy score</a:t>
            </a:r>
          </a:p>
        </p:txBody>
      </p:sp>
      <p:pic>
        <p:nvPicPr>
          <p:cNvPr id="5" name="Content Placeholder 4">
            <a:extLst>
              <a:ext uri="{FF2B5EF4-FFF2-40B4-BE49-F238E27FC236}">
                <a16:creationId xmlns:a16="http://schemas.microsoft.com/office/drawing/2014/main" id="{F1E18E4E-5B48-45B2-82BE-D7E2C3A3634E}"/>
              </a:ext>
            </a:extLst>
          </p:cNvPr>
          <p:cNvPicPr>
            <a:picLocks noGrp="1" noChangeAspect="1"/>
          </p:cNvPicPr>
          <p:nvPr>
            <p:ph idx="1"/>
          </p:nvPr>
        </p:nvPicPr>
        <p:blipFill>
          <a:blip r:embed="rId2"/>
          <a:stretch>
            <a:fillRect/>
          </a:stretch>
        </p:blipFill>
        <p:spPr>
          <a:xfrm>
            <a:off x="4554485" y="2509521"/>
            <a:ext cx="2384795" cy="2568146"/>
          </a:xfrm>
        </p:spPr>
      </p:pic>
    </p:spTree>
    <p:extLst>
      <p:ext uri="{BB962C8B-B14F-4D97-AF65-F5344CB8AC3E}">
        <p14:creationId xmlns:p14="http://schemas.microsoft.com/office/powerpoint/2010/main" val="1633055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TotalTime>
  <Words>327</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Prediction of Diabetes</vt:lpstr>
      <vt:lpstr>Data can be downloaded from Kaggle provided by PIMA India.</vt:lpstr>
      <vt:lpstr>First we import required libraries</vt:lpstr>
      <vt:lpstr>Methodology</vt:lpstr>
      <vt:lpstr>It is good to check co-relation between the features</vt:lpstr>
      <vt:lpstr>Next we visulaize the data through histogram to get a sense of data distribution</vt:lpstr>
      <vt:lpstr>From the histograms we can observe that many patients have zero BMI,bloodpressure,glucose,insulin,skin thickness but we cannot cannot remove features like insulin and skin thickness because we will loose a valuable informations and we also cannot replace by mean value because suppose we replace blood pressure with mean value then it will send wrong message to the model.For insulin and skin thickness we also cannot remove zero values because they consist of major part of the data.So we will only remove that rows for which all together values pf bmi,bloodpressure and glucose are zero.</vt:lpstr>
      <vt:lpstr>Applying classification techniques like knn, XGBoost and AdaBoost. After that we find accuracy through accuracy score and k-fold cross validation score. Below is the bar graph showing comparison between different models accuracy find through k-fold validation.  </vt:lpstr>
      <vt:lpstr>Accuracy of different models using  accuracy score</vt:lpstr>
      <vt:lpstr>Confusion Matrix of classifiers</vt:lpstr>
      <vt:lpstr>Roc Curve </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Diabetes</dc:title>
  <dc:creator>atul11197singh@gmail.com</dc:creator>
  <cp:lastModifiedBy>atul11197singh@gmail.com</cp:lastModifiedBy>
  <cp:revision>7</cp:revision>
  <dcterms:created xsi:type="dcterms:W3CDTF">2021-05-19T05:45:38Z</dcterms:created>
  <dcterms:modified xsi:type="dcterms:W3CDTF">2021-05-19T06:46:09Z</dcterms:modified>
</cp:coreProperties>
</file>