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57" r:id="rId3"/>
    <p:sldId id="261" r:id="rId4"/>
    <p:sldId id="263" r:id="rId5"/>
    <p:sldId id="426" r:id="rId6"/>
    <p:sldId id="425" r:id="rId7"/>
    <p:sldId id="265" r:id="rId8"/>
    <p:sldId id="424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23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BCB"/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howGuides="1">
      <p:cViewPr varScale="1">
        <p:scale>
          <a:sx n="64" d="100"/>
          <a:sy n="64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17-11-2023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5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7" y="381004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9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4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4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L6_Complexity Classes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Deterministic algorithm: A deterministic algorithm is an algorithm that, given a particular input and a particular set of initial conditions, will always produce the same output, with no randomness involved. 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Non-deterministic algorithm: A nondeterministic algorithm is an algorithm that, in addition to deterministic steps, can make choices at certain points during its execution without specifying which choice to make.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Algorithm Search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(A, n, Key)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index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 choice()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A[index] = key 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Print(index)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Success()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Failure()</a:t>
            </a:r>
          </a:p>
        </p:txBody>
      </p:sp>
    </p:spTree>
    <p:extLst>
      <p:ext uri="{BB962C8B-B14F-4D97-AF65-F5344CB8AC3E}">
        <p14:creationId xmlns:p14="http://schemas.microsoft.com/office/powerpoint/2010/main" val="314941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pic>
        <p:nvPicPr>
          <p:cNvPr id="2050" name="Picture 2" descr="NP (complexity) - Wikipedia">
            <a:extLst>
              <a:ext uri="{FF2B5EF4-FFF2-40B4-BE49-F238E27FC236}">
                <a16:creationId xmlns:a16="http://schemas.microsoft.com/office/drawing/2014/main" id="{86F557D2-EECC-4547-BA51-850FED55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981200"/>
            <a:ext cx="658368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7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Too many NP problems are there!!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 relationship among them, so we can say that if one is solved than other can also be solved.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Any base NP problem??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Satisfiability: Given a Boolean formula in conjunctive normal form (CNF), is there an assignment of truth values (true or false) to the variables such that the entire formula evaluates to true?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Consider the CNF formula (A V B) ^ (A' V C) ^ (B' V C). Solution is A = True, B = False, C = True. Exponential problem if deterministic brute force method is used.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pic>
        <p:nvPicPr>
          <p:cNvPr id="5122" name="Picture 2" descr="Essence of SAT-solving. In this first part of the series on… | by Tim de  Boer | Introduction To Knowlegde Representation | Medium">
            <a:extLst>
              <a:ext uri="{FF2B5EF4-FFF2-40B4-BE49-F238E27FC236}">
                <a16:creationId xmlns:a16="http://schemas.microsoft.com/office/drawing/2014/main" id="{8C16D4E3-8D29-4B52-81FA-EFD0C1E4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981200"/>
            <a:ext cx="80676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NP-Hard: A problem is NP-hard (Non-deterministic Polynomial-time hard) if it is at least as hard as the hardest problems in NP.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 is NP-hard problem. If a problem can be reduced to CNF Satisfiability problem, then it is also NP-Hard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Reduction: If you can related an instance of problem x to instance of CNF Satisfiability, then it means problem x is reduced to CNF Satisfiability.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NP-Complete: A problem is NP-complete (Non-deterministic Polynomial-time complete) if it is NP-hard and it has non-deterministic polynomial time algorithm, then it is NP-Complete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 is NP-complete problem.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Cook-Levin theorem:  It is in NP, and any problem in NP can be reduced in polynomial time by a deterministic Turing machine to the Boolean satisfiability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important consequence of this theorem is that if there exists a deterministic polynomial-time algorithm for solving Boolean satisfiability, then every NP problem can be solved by a deterministic polynomial-time algorithm.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Cook-Levin theorem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Cook-Levin theorem:  It is in NP, and any problem in NP can be reduced in polynomial time by a deterministic Turing machine to the Boolean satisfiability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important consequence of this theorem is that if there exists a deterministic polynomial-time algorithm for solving Boolean satisfiability, then every NP problem can be solved by a deterministic polynomial-time algorithm.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In graph theory, a vertex cover of an undirected graph is a set of vertices such that each edge of the graph is incident to at least one vertex in the set. In other words, it is a set of vertices that "covers" all the edges by having at least one endpoint of each edge.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Vertex Cover problem is the decision problem associated with finding a vertex cover of minimum size in a given graph.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 problem</a:t>
            </a:r>
            <a:endParaRPr lang="en-US" dirty="0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0A2D63C3-419D-4845-B79F-A5BF907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93F9FDEC-BA60-42AB-B8E3-24FFE632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" y="38100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L6_Complexity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Clique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graph theory, a clique in an undirected graph is a subset of vertices, all of which are adjacent to each other. In other words, a clique is a complete subgraph, meaning that every pair of distinct vertices in the clique is connected by an edge.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Maximum Clique problem is a computational problem that seeks to find the largest possible clique in a given graph.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Clique Problem</a:t>
            </a:r>
            <a:endParaRPr lang="en-US" dirty="0"/>
          </a:p>
        </p:txBody>
      </p:sp>
      <p:pic>
        <p:nvPicPr>
          <p:cNvPr id="12290" name="Picture 2" descr="Maximum Clique Problem: Linear Programming Approach - kmutya's blog">
            <a:extLst>
              <a:ext uri="{FF2B5EF4-FFF2-40B4-BE49-F238E27FC236}">
                <a16:creationId xmlns:a16="http://schemas.microsoft.com/office/drawing/2014/main" id="{113BDAD7-5457-439A-B270-43E05AD5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" y="2057400"/>
            <a:ext cx="8853488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9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Problem: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positive integers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1​,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2​,…,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​} and a target sum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there exist a subset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 sum of elements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exactly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items, each with a weight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and a value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maximum weight capacity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valuable combination of items that can be accommodated in the knapsack without exceeding its weight capacity.</a:t>
            </a:r>
          </a:p>
          <a:p>
            <a:pPr marL="457188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dynamic programming algorithms can efficiently solve many instances of the 0/1 Knapsack Problem, the general problem is considered computationally difficult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24092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 Problem: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in a graph is a cycle that visits every vertex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Does there exist a Hamiltonian Cycle in graph?</a:t>
            </a:r>
          </a:p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 (TSP):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set of n cities. The distance or cost between each pair of cities.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Find the shortest possible tour that visits each city exactly once and returns to the starting 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Decision Problem: The decision version of the problem is to determine whether there exists a tour of a given length or less.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Optimization Problem: The optimization version involves finding the tour with the minimum total distance or cost.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9593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algn="just"/>
            <a:r>
              <a:rPr lang="en-US" sz="2000" dirty="0"/>
              <a:t>6.1. Definition of P and NP classes and examples</a:t>
            </a:r>
          </a:p>
          <a:p>
            <a:pPr algn="just"/>
            <a:r>
              <a:rPr lang="en-US" sz="2000" dirty="0"/>
              <a:t>6.2. Understanding NP-Completeness</a:t>
            </a:r>
          </a:p>
          <a:p>
            <a:pPr algn="just"/>
            <a:r>
              <a:rPr lang="en-US" sz="2000" dirty="0"/>
              <a:t>	6.2.1. NP-Hardness</a:t>
            </a:r>
          </a:p>
          <a:p>
            <a:pPr algn="just"/>
            <a:r>
              <a:rPr lang="en-US" sz="2000" dirty="0"/>
              <a:t>	6.2.2. Polynomial time reducibility</a:t>
            </a:r>
          </a:p>
          <a:p>
            <a:pPr algn="just"/>
            <a:r>
              <a:rPr lang="en-US" sz="2000" dirty="0"/>
              <a:t>	6.2.3. Cook-Levin theorem</a:t>
            </a:r>
          </a:p>
          <a:p>
            <a:pPr algn="just"/>
            <a:r>
              <a:rPr lang="en-US" sz="2000" dirty="0"/>
              <a:t>	6.2.4. Problems in NP-Complete and using polynomial time reductions</a:t>
            </a:r>
          </a:p>
          <a:p>
            <a:pPr algn="just"/>
            <a:r>
              <a:rPr lang="en-US" sz="2000" dirty="0"/>
              <a:t>		6.2.4.1. CNF-SAT, 3-SAT</a:t>
            </a:r>
          </a:p>
          <a:p>
            <a:pPr algn="just"/>
            <a:r>
              <a:rPr lang="en-US" sz="2000" dirty="0"/>
              <a:t>		6.2.4.2. Vertex Cover</a:t>
            </a:r>
          </a:p>
          <a:p>
            <a:pPr algn="just"/>
            <a:r>
              <a:rPr lang="en-US" sz="2000" dirty="0"/>
              <a:t>		6.2.4.3. Clique and Set-Cover</a:t>
            </a:r>
          </a:p>
          <a:p>
            <a:pPr algn="just"/>
            <a:r>
              <a:rPr lang="en-US" sz="2000" dirty="0"/>
              <a:t>		6.2.4.4. Subset-Sum and Knapsack</a:t>
            </a:r>
          </a:p>
          <a:p>
            <a:pPr algn="just"/>
            <a:r>
              <a:rPr lang="en-US" sz="2000" dirty="0"/>
              <a:t>		6.2.4.5. Hamiltonian Cycle and TSP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Computational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 refers to the study of the resources required by an algorithm to solve a particular computational problem as a function of the problem's input size.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resources??</a:t>
            </a:r>
          </a:p>
          <a:p>
            <a:pPr marL="914379" lvl="1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914379" lvl="1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Space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is a measure of the amount of memory space an algorithm uses concerning the size of the input.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387593-D499-4CB5-8A5D-F5E2B5BE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06"/>
              </p:ext>
            </p:extLst>
          </p:nvPr>
        </p:nvGraphicFramePr>
        <p:xfrm>
          <a:off x="533400" y="3458980"/>
          <a:ext cx="79248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668711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2784703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431781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295164"/>
                    </a:ext>
                  </a:extLst>
                </a:gridCol>
              </a:tblGrid>
              <a:tr h="351201"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</a:t>
                      </a:r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   A[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, B[n]</a:t>
                      </a:r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   B[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A[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I, B[n, n]</a:t>
                      </a:r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for j = 1 to n</a:t>
                      </a:r>
                    </a:p>
                    <a:p>
                      <a:r>
                        <a:rPr lang="en-US" sz="2000" dirty="0"/>
                        <a:t>         B[</a:t>
                      </a:r>
                      <a:r>
                        <a:rPr lang="en-US" sz="2000" dirty="0" err="1"/>
                        <a:t>i,j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A[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Algorithm F(n)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int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endParaRPr lang="en-US" sz="20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if n &gt; 0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 n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print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endParaRPr lang="en-US" sz="20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F(n-1)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0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a measure of the amount of time an algorithm takes to complete concerning the size of the input.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number of primitive operations to represent time complexity. (Recall Ch 1)  </a:t>
            </a:r>
          </a:p>
        </p:txBody>
      </p:sp>
      <p:pic>
        <p:nvPicPr>
          <p:cNvPr id="1026" name="Picture 2" descr="Thinking Think Sticker for iOS &amp; Android | GIPHY">
            <a:extLst>
              <a:ext uri="{FF2B5EF4-FFF2-40B4-BE49-F238E27FC236}">
                <a16:creationId xmlns:a16="http://schemas.microsoft.com/office/drawing/2014/main" id="{92843EA3-AEB8-4777-BF74-CF9E9BD89B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8943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F156257-B566-4568-A1E8-53164F68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Counting Primitive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dirty="0"/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B98F5139-AED8-44E6-976B-D2B26697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2041076"/>
            <a:ext cx="7172719" cy="397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253756-7AA6-401A-916C-2A8F6E88FF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6400" y="3756819"/>
          <a:ext cx="9144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85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9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0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4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1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D3E10D7-2D39-401F-8D24-5B429443F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41863"/>
              </p:ext>
            </p:extLst>
          </p:nvPr>
        </p:nvGraphicFramePr>
        <p:xfrm>
          <a:off x="307298" y="1320800"/>
          <a:ext cx="8229600" cy="52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4479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487781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54205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Running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Example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constant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12, 10, 3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Print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element of array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(-1)</a:t>
                      </a:r>
                      <a:r>
                        <a:rPr lang="en-US" baseline="30000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O(log 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Binary 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polylogarithmic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O((log n)^m)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(log n)</a:t>
                      </a:r>
                      <a:r>
                        <a:rPr lang="en-US" baseline="30000" dirty="0"/>
                        <a:t>2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6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2n+1, 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 largest element in array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q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uadratic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Print 2d matrix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4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cubic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Multiply two 2d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</a:t>
                      </a:r>
                      <a:r>
                        <a:rPr lang="en-US" dirty="0" err="1"/>
                        <a:t>n</a:t>
                      </a:r>
                      <a:r>
                        <a:rPr lang="en-US" baseline="30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2n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+3n, 4n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exponential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</a:t>
                      </a:r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</a:t>
                      </a:r>
                      <a:r>
                        <a:rPr lang="en-US" baseline="0" dirty="0"/>
                        <a:t> + n</a:t>
                      </a:r>
                      <a:r>
                        <a:rPr lang="en-US" baseline="30000" dirty="0"/>
                        <a:t>2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Solving matrix chain multiplication via brute-force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4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solve a problem with lower time complexity.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constant, Exponential  Polynomial.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Solve it using non-deterministic algorithm!!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fused Confusion GIF - Confused Confusion Meh - Discover &amp; Share GIFs">
            <a:extLst>
              <a:ext uri="{FF2B5EF4-FFF2-40B4-BE49-F238E27FC236}">
                <a16:creationId xmlns:a16="http://schemas.microsoft.com/office/drawing/2014/main" id="{5CC04635-5DE3-4C9E-AC12-3C0FFF7586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61816"/>
            <a:ext cx="24003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1498</Words>
  <Application>Microsoft Office PowerPoint</Application>
  <PresentationFormat>On-screen Show (4:3)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Wingdings</vt:lpstr>
      <vt:lpstr>Office Theme</vt:lpstr>
      <vt:lpstr>L6_Complexity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994</cp:revision>
  <cp:lastPrinted>2023-07-22T01:21:14Z</cp:lastPrinted>
  <dcterms:created xsi:type="dcterms:W3CDTF">2011-09-14T09:42:05Z</dcterms:created>
  <dcterms:modified xsi:type="dcterms:W3CDTF">2023-11-17T16:39:45Z</dcterms:modified>
</cp:coreProperties>
</file>