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7" r:id="rId5"/>
    <p:sldId id="266" r:id="rId6"/>
    <p:sldId id="268" r:id="rId7"/>
    <p:sldId id="260" r:id="rId8"/>
    <p:sldId id="269" r:id="rId9"/>
    <p:sldId id="261" r:id="rId10"/>
    <p:sldId id="262" r:id="rId11"/>
    <p:sldId id="265" r:id="rId12"/>
    <p:sldId id="263" r:id="rId13"/>
    <p:sldId id="264" r:id="rId14"/>
    <p:sldId id="257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/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F8EFC-C0BF-4444-BB93-00E04C5C7115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5087A-ADBC-4157-A5B5-2DF74C113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C7DDB-CEEA-430C-A74C-8771B90D3D56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0761-967C-46BA-BD41-2CE8104A0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018588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EA4-F3FC-40AB-9CC5-CDF3EB35B90A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663" y="6423025"/>
            <a:ext cx="4279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8" y="6423025"/>
            <a:ext cx="881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DC382-1DA3-469B-957F-677312C9A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255E0-CEAD-421B-BD5D-B79B990E59C7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28CFC-5BED-471B-BD40-16106B6A7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F8A9-13CE-4663-A29E-A01E7796C67D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6EBF-A783-49EF-8DFA-1CB2F77D6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553CD6-14DF-4504-837A-CC56B5C9793C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C5DA9A-C621-404A-BD20-0D5A14828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E3ED-01B0-4577-A4DE-F3BC32B52D02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1081C-5793-4AD0-AF02-4BA8DCDB0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51DF6-9676-4B17-A959-06A2677A4E8A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D527-D509-4C92-8D56-A43569EAE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84EE-FD38-48B9-8E6C-E965F329B62B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9599F-98A2-4B1E-B840-EE1EC55B1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E61F3-A0A5-4FB5-B0D5-113001B06121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420D5-6047-432D-898F-9F7A29252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2EC3-D0D9-4A39-8D84-C1A0EE97E11B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ACA17-8990-4BA0-9047-83FAA7AF3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B9FC3-AB72-460E-AD01-D8BFF120F42E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FFCA3-4843-4D1B-AF20-9AD7A8A1C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1FEF9"/>
            </a:gs>
            <a:gs pos="74001">
              <a:srgbClr val="7EFAC5"/>
            </a:gs>
            <a:gs pos="83000">
              <a:srgbClr val="7EFAC5"/>
            </a:gs>
            <a:gs pos="100000">
              <a:srgbClr val="A9FC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12188825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3325" y="284163"/>
            <a:ext cx="978376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3325" y="2011363"/>
            <a:ext cx="978376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738" y="6423025"/>
            <a:ext cx="3001962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9353BB-D297-4A7D-9796-A60743F6294E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938" y="6423025"/>
            <a:ext cx="5045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475" y="6423025"/>
            <a:ext cx="94615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5737B6-A44A-490A-99C4-276749CDD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6" r:id="rId2"/>
    <p:sldLayoutId id="2147483758" r:id="rId3"/>
    <p:sldLayoutId id="2147483755" r:id="rId4"/>
    <p:sldLayoutId id="2147483754" r:id="rId5"/>
    <p:sldLayoutId id="2147483753" r:id="rId6"/>
    <p:sldLayoutId id="2147483759" r:id="rId7"/>
    <p:sldLayoutId id="2147483752" r:id="rId8"/>
    <p:sldLayoutId id="2147483751" r:id="rId9"/>
    <p:sldLayoutId id="2147483750" r:id="rId10"/>
    <p:sldLayoutId id="2147483760" r:id="rId11"/>
    <p:sldLayoutId id="2147483749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8683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2166938"/>
            <a:ext cx="11472863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768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Presenter : Atul Shimpi,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16,Jan 2017, 06:24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5" y="271463"/>
            <a:ext cx="9783763" cy="15081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diagram - server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25700" y="4684713"/>
            <a:ext cx="6972300" cy="2011362"/>
          </a:xfrm>
          <a:prstGeom prst="round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Core Package</a:t>
            </a:r>
          </a:p>
        </p:txBody>
      </p:sp>
      <p:sp>
        <p:nvSpPr>
          <p:cNvPr id="15" name="Snip Single Corner Rectangle 14"/>
          <p:cNvSpPr/>
          <p:nvPr/>
        </p:nvSpPr>
        <p:spPr>
          <a:xfrm>
            <a:off x="2625725" y="5432425"/>
            <a:ext cx="1531938" cy="977900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Snip Single Corner Rectangle 15"/>
          <p:cNvSpPr/>
          <p:nvPr/>
        </p:nvSpPr>
        <p:spPr>
          <a:xfrm>
            <a:off x="7640638" y="5402263"/>
            <a:ext cx="1533525" cy="979487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Logger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5070475" y="5507038"/>
            <a:ext cx="1533525" cy="979487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Observer (base)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78063" y="1960563"/>
            <a:ext cx="7119937" cy="2076450"/>
          </a:xfrm>
          <a:prstGeom prst="round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0" name="Snip Single Corner Rectangle 19"/>
          <p:cNvSpPr/>
          <p:nvPr/>
        </p:nvSpPr>
        <p:spPr>
          <a:xfrm>
            <a:off x="2459038" y="2600325"/>
            <a:ext cx="1533525" cy="97948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cs typeface="Arial" charset="0"/>
              </a:rPr>
              <a:t>server</a:t>
            </a:r>
          </a:p>
        </p:txBody>
      </p:sp>
      <p:sp>
        <p:nvSpPr>
          <p:cNvPr id="22" name="Snip Single Corner Rectangle 21"/>
          <p:cNvSpPr/>
          <p:nvPr/>
        </p:nvSpPr>
        <p:spPr>
          <a:xfrm>
            <a:off x="4967288" y="2562225"/>
            <a:ext cx="1531937" cy="97948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Observer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09900" y="3579813"/>
            <a:ext cx="14288" cy="182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TextBox 26"/>
          <p:cNvSpPr txBox="1">
            <a:spLocks noChangeArrowheads="1"/>
          </p:cNvSpPr>
          <p:nvPr/>
        </p:nvSpPr>
        <p:spPr bwMode="auto">
          <a:xfrm>
            <a:off x="2657475" y="5016500"/>
            <a:ext cx="1098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rbel" pitchFamily="34" charset="0"/>
              </a:rPr>
              <a:t>Uses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92563" y="3090863"/>
            <a:ext cx="855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3" name="TextBox 30"/>
          <p:cNvSpPr txBox="1">
            <a:spLocks noChangeArrowheads="1"/>
          </p:cNvSpPr>
          <p:nvPr/>
        </p:nvSpPr>
        <p:spPr bwMode="auto">
          <a:xfrm>
            <a:off x="4278313" y="3108325"/>
            <a:ext cx="1098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rbel" pitchFamily="34" charset="0"/>
              </a:rPr>
              <a:t>Uses </a:t>
            </a:r>
          </a:p>
        </p:txBody>
      </p:sp>
      <p:cxnSp>
        <p:nvCxnSpPr>
          <p:cNvPr id="35" name="Straight Arrow Connector 34"/>
          <p:cNvCxnSpPr>
            <a:stCxn id="22" idx="1"/>
          </p:cNvCxnSpPr>
          <p:nvPr/>
        </p:nvCxnSpPr>
        <p:spPr>
          <a:xfrm>
            <a:off x="5732463" y="3541713"/>
            <a:ext cx="31750" cy="192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35"/>
          <p:cNvSpPr txBox="1">
            <a:spLocks noChangeArrowheads="1"/>
          </p:cNvSpPr>
          <p:nvPr/>
        </p:nvSpPr>
        <p:spPr bwMode="auto">
          <a:xfrm>
            <a:off x="5137150" y="5068888"/>
            <a:ext cx="182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rbel" pitchFamily="34" charset="0"/>
              </a:rPr>
              <a:t>Inherits from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302625" y="4492625"/>
            <a:ext cx="23813" cy="90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42"/>
          <p:cNvSpPr txBox="1">
            <a:spLocks noChangeArrowheads="1"/>
          </p:cNvSpPr>
          <p:nvPr/>
        </p:nvSpPr>
        <p:spPr bwMode="auto">
          <a:xfrm>
            <a:off x="7943850" y="5016500"/>
            <a:ext cx="1098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rbel" pitchFamily="34" charset="0"/>
              </a:rPr>
              <a:t>Uses 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357938" y="3541713"/>
            <a:ext cx="3175" cy="93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357938" y="4473575"/>
            <a:ext cx="1944687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5" y="271463"/>
            <a:ext cx="9783763" cy="15081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 code folder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5" y="271463"/>
            <a:ext cx="9783763" cy="15081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403225" y="2181225"/>
            <a:ext cx="84597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Followed below principles of SOLID design principles</a:t>
            </a:r>
          </a:p>
        </p:txBody>
      </p:sp>
      <p:sp>
        <p:nvSpPr>
          <p:cNvPr id="22532" name="TextBox 20"/>
          <p:cNvSpPr txBox="1">
            <a:spLocks noChangeArrowheads="1"/>
          </p:cNvSpPr>
          <p:nvPr/>
        </p:nvSpPr>
        <p:spPr bwMode="auto">
          <a:xfrm>
            <a:off x="403225" y="2641600"/>
            <a:ext cx="8459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Corbel" pitchFamily="34" charset="0"/>
              </a:rPr>
              <a:t>Single Responsibility – Every class or function has only single responsibility </a:t>
            </a:r>
          </a:p>
        </p:txBody>
      </p:sp>
      <p:sp>
        <p:nvSpPr>
          <p:cNvPr id="22533" name="TextBox 22"/>
          <p:cNvSpPr txBox="1">
            <a:spLocks noChangeArrowheads="1"/>
          </p:cNvSpPr>
          <p:nvPr/>
        </p:nvSpPr>
        <p:spPr bwMode="auto">
          <a:xfrm>
            <a:off x="403225" y="2974975"/>
            <a:ext cx="84597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Corbel" pitchFamily="34" charset="0"/>
              </a:rPr>
              <a:t>Open close Principle – Core classes/functionality can be extended by adding new code instead of modifying existing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5" y="271463"/>
            <a:ext cx="9783763" cy="15081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403225" y="2181225"/>
            <a:ext cx="84597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Used below design pattern(s)</a:t>
            </a:r>
          </a:p>
        </p:txBody>
      </p:sp>
      <p:sp>
        <p:nvSpPr>
          <p:cNvPr id="23556" name="TextBox 20"/>
          <p:cNvSpPr txBox="1">
            <a:spLocks noChangeArrowheads="1"/>
          </p:cNvSpPr>
          <p:nvPr/>
        </p:nvSpPr>
        <p:spPr bwMode="auto">
          <a:xfrm>
            <a:off x="403225" y="2641600"/>
            <a:ext cx="8459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Corbel" pitchFamily="34" charset="0"/>
              </a:rPr>
              <a:t>Observer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2166938"/>
            <a:ext cx="11472863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4578" name="Subtitle 3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13096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5788" y="2039938"/>
            <a:ext cx="96012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Project Requirement and features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Architecture 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Technologies/Frameworks/Softwares used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Package Diagram for Backend and Front end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Source code folder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Design Principles followed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Design Patterns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Application Demo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Testing 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Testing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Project Requirement</a:t>
            </a:r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Create a ticket management web based application.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There shall be 2 applications. One for customers and second for support team. 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Customers can create and track a ticket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Support team will manage and work on tickets.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Support team and customers can post comment on the ticket for communication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Admin will do admin tasks like assigning tickets, adding users and configuration data.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Engineers, belonging to support team will act on tickets assigned to them. They will update it 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</a:rPr>
              <a:t>       progress as they work on the ticket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AutoNum type="arabicPeriod" startAt="8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Filtering tickets based on status and duration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AutoNum type="arabicPeriod" startAt="8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Exporting tickets to pdf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03225" y="271463"/>
            <a:ext cx="9783763" cy="1508125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/>
              <a:t>Project Features</a:t>
            </a:r>
          </a:p>
        </p:txBody>
      </p:sp>
      <p:sp>
        <p:nvSpPr>
          <p:cNvPr id="37891" name="Content Placeholder 2"/>
          <p:cNvSpPr>
            <a:spLocks/>
          </p:cNvSpPr>
          <p:nvPr/>
        </p:nvSpPr>
        <p:spPr bwMode="auto">
          <a:xfrm>
            <a:off x="409575" y="1912938"/>
            <a:ext cx="960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Support 3 types of users – Customer, Admin and Engineer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Customers  register and unregister themselves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Admin will add engineers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All users should login with their credentials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Customer will create and track their tickets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When customer logs in show him all this tickets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When admin logs in show him all tickets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Allow only admin to assign tickets to engineers, manage engineers and other data needed to run the application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Admin and engineers can also create tickets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When engineer logs in, show him all the tickets created by him and assigned to him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Allow ticket assignee (whom ticket is assigned) to change the status or post comments about the ticket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>
                <a:solidFill>
                  <a:srgbClr val="000000"/>
                </a:solidFill>
                <a:latin typeface="Corbel" pitchFamily="34" charset="0"/>
              </a:rPr>
              <a:t>Show comments history for ticket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sz="160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>
              <a:solidFill>
                <a:srgbClr val="0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0975" y="0"/>
            <a:ext cx="9783763" cy="11699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2439988" y="1406525"/>
            <a:ext cx="463550" cy="355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2238375" y="1046163"/>
            <a:ext cx="1438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orbel" pitchFamily="34" charset="0"/>
              </a:rPr>
              <a:t>Customer</a:t>
            </a:r>
          </a:p>
        </p:txBody>
      </p:sp>
      <p:pic>
        <p:nvPicPr>
          <p:cNvPr id="1741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2513" y="2749550"/>
            <a:ext cx="877887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8850" y="2693988"/>
            <a:ext cx="82708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>
            <a:stCxn id="5" idx="4"/>
          </p:cNvCxnSpPr>
          <p:nvPr/>
        </p:nvCxnSpPr>
        <p:spPr>
          <a:xfrm>
            <a:off x="2686050" y="1906588"/>
            <a:ext cx="0" cy="8080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miley Face 4"/>
          <p:cNvSpPr/>
          <p:nvPr/>
        </p:nvSpPr>
        <p:spPr>
          <a:xfrm>
            <a:off x="7043738" y="1354138"/>
            <a:ext cx="415925" cy="3778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Smiley Face 4"/>
          <p:cNvSpPr/>
          <p:nvPr/>
        </p:nvSpPr>
        <p:spPr>
          <a:xfrm>
            <a:off x="7729538" y="1316038"/>
            <a:ext cx="393700" cy="4016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22" name="TextBox 5"/>
          <p:cNvSpPr txBox="1">
            <a:spLocks noChangeArrowheads="1"/>
          </p:cNvSpPr>
          <p:nvPr/>
        </p:nvSpPr>
        <p:spPr bwMode="auto">
          <a:xfrm>
            <a:off x="6729413" y="1001713"/>
            <a:ext cx="11874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orbel" pitchFamily="34" charset="0"/>
              </a:rPr>
              <a:t>Admin</a:t>
            </a:r>
          </a:p>
        </p:txBody>
      </p:sp>
      <p:sp>
        <p:nvSpPr>
          <p:cNvPr id="17423" name="TextBox 5"/>
          <p:cNvSpPr txBox="1">
            <a:spLocks noChangeArrowheads="1"/>
          </p:cNvSpPr>
          <p:nvPr/>
        </p:nvSpPr>
        <p:spPr bwMode="auto">
          <a:xfrm>
            <a:off x="7702550" y="1049338"/>
            <a:ext cx="1244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orbel" pitchFamily="34" charset="0"/>
              </a:rPr>
              <a:t>Engineer</a:t>
            </a:r>
          </a:p>
        </p:txBody>
      </p:sp>
      <p:pic>
        <p:nvPicPr>
          <p:cNvPr id="17425" name="Picture 17" descr="Image result for server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6025" y="5121275"/>
            <a:ext cx="687388" cy="847725"/>
          </a:xfrm>
          <a:prstGeom prst="rect">
            <a:avLst/>
          </a:prstGeom>
          <a:noFill/>
        </p:spPr>
      </p:pic>
      <p:sp>
        <p:nvSpPr>
          <p:cNvPr id="17426" name="TextBox 5"/>
          <p:cNvSpPr txBox="1">
            <a:spLocks noChangeArrowheads="1"/>
          </p:cNvSpPr>
          <p:nvPr/>
        </p:nvSpPr>
        <p:spPr bwMode="auto">
          <a:xfrm>
            <a:off x="4652963" y="6048375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rbel" pitchFamily="34" charset="0"/>
              </a:rPr>
              <a:t>Application server</a:t>
            </a:r>
          </a:p>
        </p:txBody>
      </p:sp>
      <p:sp>
        <p:nvSpPr>
          <p:cNvPr id="17428" name="TextBox 5"/>
          <p:cNvSpPr txBox="1">
            <a:spLocks noChangeArrowheads="1"/>
          </p:cNvSpPr>
          <p:nvPr/>
        </p:nvSpPr>
        <p:spPr bwMode="auto">
          <a:xfrm>
            <a:off x="4756150" y="3876675"/>
            <a:ext cx="1304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rbel" pitchFamily="34" charset="0"/>
              </a:rPr>
              <a:t>Web Server</a:t>
            </a:r>
          </a:p>
        </p:txBody>
      </p:sp>
      <p:pic>
        <p:nvPicPr>
          <p:cNvPr id="17430" name="Picture 22" descr="Image result for server 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2200" y="2773363"/>
            <a:ext cx="635000" cy="984250"/>
          </a:xfrm>
          <a:prstGeom prst="rect">
            <a:avLst/>
          </a:prstGeom>
          <a:noFill/>
        </p:spPr>
      </p:pic>
      <p:cxnSp>
        <p:nvCxnSpPr>
          <p:cNvPr id="6" name="Straight Arrow Connector 21"/>
          <p:cNvCxnSpPr>
            <a:stCxn id="5" idx="4"/>
          </p:cNvCxnSpPr>
          <p:nvPr/>
        </p:nvCxnSpPr>
        <p:spPr>
          <a:xfrm>
            <a:off x="7443788" y="1939925"/>
            <a:ext cx="0" cy="8080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1"/>
          <p:cNvCxnSpPr>
            <a:stCxn id="5" idx="4"/>
          </p:cNvCxnSpPr>
          <p:nvPr/>
        </p:nvCxnSpPr>
        <p:spPr>
          <a:xfrm>
            <a:off x="7956550" y="1876425"/>
            <a:ext cx="0" cy="8080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3" name="Line 25"/>
          <p:cNvSpPr>
            <a:spLocks noChangeShapeType="1"/>
          </p:cNvSpPr>
          <p:nvPr/>
        </p:nvSpPr>
        <p:spPr bwMode="auto">
          <a:xfrm flipH="1">
            <a:off x="5702300" y="3067050"/>
            <a:ext cx="172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8" name="Straight Arrow Connector 21"/>
          <p:cNvCxnSpPr>
            <a:stCxn id="5" idx="4"/>
          </p:cNvCxnSpPr>
          <p:nvPr/>
        </p:nvCxnSpPr>
        <p:spPr>
          <a:xfrm>
            <a:off x="3189288" y="3176588"/>
            <a:ext cx="1373187" cy="15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1"/>
          <p:cNvCxnSpPr>
            <a:cxnSpLocks noChangeShapeType="1"/>
          </p:cNvCxnSpPr>
          <p:nvPr/>
        </p:nvCxnSpPr>
        <p:spPr bwMode="auto">
          <a:xfrm flipH="1">
            <a:off x="5895975" y="3090863"/>
            <a:ext cx="1412875" cy="1905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0" name="Straight Arrow Connector 21"/>
          <p:cNvCxnSpPr>
            <a:stCxn id="5" idx="4"/>
          </p:cNvCxnSpPr>
          <p:nvPr/>
        </p:nvCxnSpPr>
        <p:spPr>
          <a:xfrm>
            <a:off x="5354638" y="4217988"/>
            <a:ext cx="0" cy="8080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1"/>
          <p:cNvCxnSpPr>
            <a:cxnSpLocks noChangeShapeType="1"/>
          </p:cNvCxnSpPr>
          <p:nvPr/>
        </p:nvCxnSpPr>
        <p:spPr bwMode="auto">
          <a:xfrm flipH="1" flipV="1">
            <a:off x="5351463" y="4203700"/>
            <a:ext cx="9525" cy="6604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21"/>
          <p:cNvCxnSpPr>
            <a:cxnSpLocks noChangeShapeType="1"/>
          </p:cNvCxnSpPr>
          <p:nvPr/>
        </p:nvCxnSpPr>
        <p:spPr bwMode="auto">
          <a:xfrm flipV="1">
            <a:off x="6786563" y="3095625"/>
            <a:ext cx="512762" cy="476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3" name="Straight Arrow Connector 21"/>
          <p:cNvCxnSpPr>
            <a:cxnSpLocks noChangeShapeType="1"/>
          </p:cNvCxnSpPr>
          <p:nvPr/>
        </p:nvCxnSpPr>
        <p:spPr bwMode="auto">
          <a:xfrm flipH="1">
            <a:off x="3162300" y="3171825"/>
            <a:ext cx="1412875" cy="1905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03225" y="271463"/>
            <a:ext cx="9783763" cy="1219200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>
                <a:solidFill>
                  <a:srgbClr val="000000"/>
                </a:solidFill>
              </a:rPr>
              <a:t>Technologies/Frameworks/</a:t>
            </a:r>
            <a:r>
              <a:rPr lang="en-US" cap="none" dirty="0" err="1" smtClean="0">
                <a:solidFill>
                  <a:srgbClr val="000000"/>
                </a:solidFill>
              </a:rPr>
              <a:t>Softwares</a:t>
            </a:r>
            <a:r>
              <a:rPr lang="en-US" cap="none" dirty="0" smtClean="0">
                <a:solidFill>
                  <a:srgbClr val="000000"/>
                </a:solidFill>
              </a:rPr>
              <a:t> used</a:t>
            </a:r>
          </a:p>
        </p:txBody>
      </p:sp>
      <p:sp>
        <p:nvSpPr>
          <p:cNvPr id="41987" name="Content Placeholder 2"/>
          <p:cNvSpPr>
            <a:spLocks/>
          </p:cNvSpPr>
          <p:nvPr/>
        </p:nvSpPr>
        <p:spPr bwMode="auto">
          <a:xfrm>
            <a:off x="409575" y="1912938"/>
            <a:ext cx="960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rbel" pitchFamily="34" charset="0"/>
              </a:rPr>
              <a:t>Front end – Angular.js, </a:t>
            </a:r>
            <a:r>
              <a:rPr lang="en-US" sz="1600" dirty="0" err="1">
                <a:solidFill>
                  <a:srgbClr val="000000"/>
                </a:solidFill>
                <a:latin typeface="Corbel" pitchFamily="34" charset="0"/>
              </a:rPr>
              <a:t>javascript</a:t>
            </a:r>
            <a:r>
              <a:rPr lang="en-US" sz="1600" dirty="0">
                <a:solidFill>
                  <a:srgbClr val="000000"/>
                </a:solidFill>
                <a:latin typeface="Corbel" pitchFamily="34" charset="0"/>
              </a:rPr>
              <a:t>, node.js server, </a:t>
            </a:r>
            <a:r>
              <a:rPr lang="en-US" sz="1600" dirty="0" err="1">
                <a:solidFill>
                  <a:srgbClr val="000000"/>
                </a:solidFill>
                <a:latin typeface="Corbel" pitchFamily="34" charset="0"/>
              </a:rPr>
              <a:t>webpack</a:t>
            </a:r>
            <a:r>
              <a:rPr lang="en-US" sz="1600" dirty="0">
                <a:solidFill>
                  <a:srgbClr val="000000"/>
                </a:solidFill>
                <a:latin typeface="Corbel" pitchFamily="34" charset="0"/>
              </a:rPr>
              <a:t>, html, bootstrap, </a:t>
            </a:r>
            <a:r>
              <a:rPr lang="en-US" sz="1600" dirty="0" err="1">
                <a:solidFill>
                  <a:srgbClr val="000000"/>
                </a:solidFill>
                <a:latin typeface="Corbel" pitchFamily="34" charset="0"/>
              </a:rPr>
              <a:t>css</a:t>
            </a:r>
            <a:endParaRPr lang="en-US" sz="1600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rbel" pitchFamily="34" charset="0"/>
              </a:rPr>
              <a:t>Backend – Ruby on Rails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rbel" pitchFamily="34" charset="0"/>
              </a:rPr>
              <a:t>Database – </a:t>
            </a:r>
            <a:r>
              <a:rPr lang="en-US" sz="1600" dirty="0" err="1">
                <a:solidFill>
                  <a:srgbClr val="000000"/>
                </a:solidFill>
                <a:latin typeface="Corbel" pitchFamily="34" charset="0"/>
              </a:rPr>
              <a:t>MySql</a:t>
            </a:r>
            <a:endParaRPr lang="en-US" sz="1600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rbel" pitchFamily="34" charset="0"/>
              </a:rPr>
              <a:t>Testing Backend – </a:t>
            </a:r>
            <a:r>
              <a:rPr lang="en-US" sz="1600" dirty="0" err="1">
                <a:solidFill>
                  <a:srgbClr val="000000"/>
                </a:solidFill>
                <a:latin typeface="Corbel" pitchFamily="34" charset="0"/>
              </a:rPr>
              <a:t>Rspec</a:t>
            </a:r>
            <a:endParaRPr lang="en-US" sz="1600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rbel" pitchFamily="34" charset="0"/>
              </a:rPr>
              <a:t>Testing Frontend – Protractor, jasmine, selenium web driver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rbel" pitchFamily="34" charset="0"/>
              </a:rPr>
              <a:t>Security – Access </a:t>
            </a:r>
            <a:r>
              <a:rPr lang="en-US" sz="1600" dirty="0">
                <a:solidFill>
                  <a:srgbClr val="000000"/>
                </a:solidFill>
                <a:latin typeface="Corbel" pitchFamily="34" charset="0"/>
              </a:rPr>
              <a:t>Token based </a:t>
            </a:r>
            <a:r>
              <a:rPr lang="en-US" sz="1600" dirty="0" smtClean="0">
                <a:solidFill>
                  <a:srgbClr val="000000"/>
                </a:solidFill>
                <a:latin typeface="Corbel" pitchFamily="34" charset="0"/>
              </a:rPr>
              <a:t>authentication (</a:t>
            </a:r>
            <a:r>
              <a:rPr lang="en-US" sz="1600" dirty="0" err="1" smtClean="0">
                <a:solidFill>
                  <a:srgbClr val="000000"/>
                </a:solidFill>
                <a:latin typeface="Corbel" pitchFamily="34" charset="0"/>
              </a:rPr>
              <a:t>ngToken</a:t>
            </a:r>
            <a:r>
              <a:rPr lang="en-US" sz="1600" dirty="0" smtClean="0">
                <a:solidFill>
                  <a:srgbClr val="000000"/>
                </a:solidFill>
                <a:latin typeface="Corbel" pitchFamily="34" charset="0"/>
              </a:rPr>
              <a:t> as </a:t>
            </a:r>
            <a:r>
              <a:rPr lang="en-US" sz="1600" dirty="0" err="1" smtClean="0">
                <a:solidFill>
                  <a:srgbClr val="000000"/>
                </a:solidFill>
                <a:latin typeface="Corbel" pitchFamily="34" charset="0"/>
              </a:rPr>
              <a:t>FrontEnd</a:t>
            </a:r>
            <a:r>
              <a:rPr lang="en-US" sz="1600" dirty="0" smtClean="0">
                <a:solidFill>
                  <a:srgbClr val="000000"/>
                </a:solidFill>
                <a:latin typeface="Corbel" pitchFamily="34" charset="0"/>
              </a:rPr>
              <a:t> and devise and </a:t>
            </a:r>
            <a:r>
              <a:rPr lang="en-US" sz="1600" dirty="0" err="1" smtClean="0">
                <a:solidFill>
                  <a:srgbClr val="000000"/>
                </a:solidFill>
                <a:latin typeface="Corbel" pitchFamily="34" charset="0"/>
              </a:rPr>
              <a:t>devise_auth</a:t>
            </a:r>
            <a:r>
              <a:rPr lang="en-US" sz="1600" dirty="0" smtClean="0">
                <a:solidFill>
                  <a:srgbClr val="000000"/>
                </a:solidFill>
                <a:latin typeface="Corbel" pitchFamily="34" charset="0"/>
              </a:rPr>
              <a:t> gem at backend)</a:t>
            </a:r>
            <a:endParaRPr lang="en-US" sz="1600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sz="1600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/>
              <a:t>PACKAGE DIAGRAM - BACKEND</a:t>
            </a:r>
          </a:p>
        </p:txBody>
      </p:sp>
      <p:sp>
        <p:nvSpPr>
          <p:cNvPr id="4" name="Flowchart: Predefined Process 3"/>
          <p:cNvSpPr/>
          <p:nvPr/>
        </p:nvSpPr>
        <p:spPr>
          <a:xfrm>
            <a:off x="2846388" y="3746500"/>
            <a:ext cx="1846262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Sessions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Flowchart: Predefined Process 3"/>
          <p:cNvSpPr/>
          <p:nvPr/>
        </p:nvSpPr>
        <p:spPr>
          <a:xfrm>
            <a:off x="5797550" y="3743325"/>
            <a:ext cx="1846263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Tickets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lowchart: Predefined Process 3"/>
          <p:cNvSpPr/>
          <p:nvPr/>
        </p:nvSpPr>
        <p:spPr>
          <a:xfrm>
            <a:off x="10010775" y="5600700"/>
            <a:ext cx="1846263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Comments History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lowchart: Predefined Process 3"/>
          <p:cNvSpPr/>
          <p:nvPr/>
        </p:nvSpPr>
        <p:spPr>
          <a:xfrm>
            <a:off x="4419600" y="1976438"/>
            <a:ext cx="1846263" cy="1036637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Users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lowchart: Predefined Process 3"/>
          <p:cNvSpPr/>
          <p:nvPr/>
        </p:nvSpPr>
        <p:spPr>
          <a:xfrm>
            <a:off x="5759450" y="5557838"/>
            <a:ext cx="1846263" cy="1036637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Tickets types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Flowchart: Predefined Process 3"/>
          <p:cNvSpPr/>
          <p:nvPr/>
        </p:nvSpPr>
        <p:spPr>
          <a:xfrm>
            <a:off x="7900988" y="5584825"/>
            <a:ext cx="1846262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Tickets status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4572000" y="3043238"/>
            <a:ext cx="11113" cy="696912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6180138" y="3016250"/>
            <a:ext cx="22225" cy="744538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6151563" y="4779963"/>
            <a:ext cx="1587" cy="744537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7629525" y="4583113"/>
            <a:ext cx="3333750" cy="9525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8494713" y="4586288"/>
            <a:ext cx="1587" cy="947737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flipH="1">
            <a:off x="10969625" y="4618038"/>
            <a:ext cx="1588" cy="947737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/>
              <a:t>PACKAGE DIAGRAM – FRONT END</a:t>
            </a:r>
          </a:p>
        </p:txBody>
      </p:sp>
      <p:sp>
        <p:nvSpPr>
          <p:cNvPr id="4" name="Flowchart: Predefined Process 3"/>
          <p:cNvSpPr/>
          <p:nvPr/>
        </p:nvSpPr>
        <p:spPr>
          <a:xfrm>
            <a:off x="463550" y="3338513"/>
            <a:ext cx="1846263" cy="1036637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  <a:cs typeface="Arial" charset="0"/>
              </a:rPr>
              <a:t>login</a:t>
            </a:r>
          </a:p>
        </p:txBody>
      </p:sp>
      <p:sp>
        <p:nvSpPr>
          <p:cNvPr id="3" name="Flowchart: Predefined Process 3"/>
          <p:cNvSpPr/>
          <p:nvPr/>
        </p:nvSpPr>
        <p:spPr>
          <a:xfrm>
            <a:off x="4740275" y="3406775"/>
            <a:ext cx="1846263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Profile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lowchart: Predefined Process 3"/>
          <p:cNvSpPr/>
          <p:nvPr/>
        </p:nvSpPr>
        <p:spPr>
          <a:xfrm>
            <a:off x="6870700" y="3409950"/>
            <a:ext cx="1846263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Tickets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Flowchart: Predefined Process 3"/>
          <p:cNvSpPr/>
          <p:nvPr/>
        </p:nvSpPr>
        <p:spPr>
          <a:xfrm>
            <a:off x="2614613" y="1952625"/>
            <a:ext cx="1846262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Directives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lowchart: Predefined Process 3"/>
          <p:cNvSpPr/>
          <p:nvPr/>
        </p:nvSpPr>
        <p:spPr>
          <a:xfrm>
            <a:off x="4724400" y="2032000"/>
            <a:ext cx="1846263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Services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Flowchart: Predefined Process 3"/>
          <p:cNvSpPr/>
          <p:nvPr/>
        </p:nvSpPr>
        <p:spPr>
          <a:xfrm>
            <a:off x="431800" y="1987550"/>
            <a:ext cx="1846263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Views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Flowchart: Predefined Process 3"/>
          <p:cNvSpPr/>
          <p:nvPr/>
        </p:nvSpPr>
        <p:spPr>
          <a:xfrm>
            <a:off x="6840538" y="2012950"/>
            <a:ext cx="1846262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Tickets types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Flowchart: Predefined Process 3"/>
          <p:cNvSpPr/>
          <p:nvPr/>
        </p:nvSpPr>
        <p:spPr>
          <a:xfrm>
            <a:off x="2630488" y="3384550"/>
            <a:ext cx="1846262" cy="1036638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 charset="0"/>
              </a:rPr>
              <a:t>Users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5" y="271463"/>
            <a:ext cx="9783763" cy="15081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diagram - Client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25700" y="4727575"/>
            <a:ext cx="6972300" cy="1968500"/>
          </a:xfrm>
          <a:prstGeom prst="round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Core Package</a:t>
            </a:r>
          </a:p>
        </p:txBody>
      </p:sp>
      <p:sp>
        <p:nvSpPr>
          <p:cNvPr id="15" name="Snip Single Corner Rectangle 14"/>
          <p:cNvSpPr/>
          <p:nvPr/>
        </p:nvSpPr>
        <p:spPr>
          <a:xfrm>
            <a:off x="2625725" y="5432425"/>
            <a:ext cx="1531938" cy="977900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Snip Single Corner Rectangle 15"/>
          <p:cNvSpPr/>
          <p:nvPr/>
        </p:nvSpPr>
        <p:spPr>
          <a:xfrm>
            <a:off x="7640638" y="5402263"/>
            <a:ext cx="1533525" cy="979487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Logger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5070475" y="5507038"/>
            <a:ext cx="1533525" cy="979487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Observer (base)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78063" y="1960563"/>
            <a:ext cx="7218362" cy="2473325"/>
          </a:xfrm>
          <a:prstGeom prst="round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0" name="Snip Single Corner Rectangle 19"/>
          <p:cNvSpPr/>
          <p:nvPr/>
        </p:nvSpPr>
        <p:spPr>
          <a:xfrm>
            <a:off x="2459038" y="2600325"/>
            <a:ext cx="1533525" cy="97948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7734300" y="2201863"/>
            <a:ext cx="1509713" cy="909637"/>
          </a:xfrm>
          <a:prstGeom prst="flowChartMulti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Filter classes</a:t>
            </a:r>
          </a:p>
        </p:txBody>
      </p:sp>
      <p:sp>
        <p:nvSpPr>
          <p:cNvPr id="22" name="Snip Single Corner Rectangle 21"/>
          <p:cNvSpPr/>
          <p:nvPr/>
        </p:nvSpPr>
        <p:spPr>
          <a:xfrm>
            <a:off x="4967288" y="2562225"/>
            <a:ext cx="1531937" cy="97948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Observer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09900" y="3579813"/>
            <a:ext cx="14288" cy="182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26"/>
          <p:cNvSpPr txBox="1">
            <a:spLocks noChangeArrowheads="1"/>
          </p:cNvSpPr>
          <p:nvPr/>
        </p:nvSpPr>
        <p:spPr bwMode="auto">
          <a:xfrm>
            <a:off x="2657475" y="5016500"/>
            <a:ext cx="1098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rbel" pitchFamily="34" charset="0"/>
              </a:rPr>
              <a:t>Uses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92563" y="3090863"/>
            <a:ext cx="855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30"/>
          <p:cNvSpPr txBox="1">
            <a:spLocks noChangeArrowheads="1"/>
          </p:cNvSpPr>
          <p:nvPr/>
        </p:nvSpPr>
        <p:spPr bwMode="auto">
          <a:xfrm>
            <a:off x="4278313" y="3108325"/>
            <a:ext cx="1098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rbel" pitchFamily="34" charset="0"/>
              </a:rPr>
              <a:t>Uses </a:t>
            </a:r>
          </a:p>
        </p:txBody>
      </p:sp>
      <p:cxnSp>
        <p:nvCxnSpPr>
          <p:cNvPr id="35" name="Straight Arrow Connector 34"/>
          <p:cNvCxnSpPr>
            <a:stCxn id="22" idx="1"/>
          </p:cNvCxnSpPr>
          <p:nvPr/>
        </p:nvCxnSpPr>
        <p:spPr>
          <a:xfrm>
            <a:off x="5732463" y="3541713"/>
            <a:ext cx="31750" cy="192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5137150" y="5068888"/>
            <a:ext cx="182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rbel" pitchFamily="34" charset="0"/>
              </a:rPr>
              <a:t>Inherits from</a:t>
            </a:r>
          </a:p>
        </p:txBody>
      </p:sp>
      <p:sp>
        <p:nvSpPr>
          <p:cNvPr id="19473" name="TextBox 38"/>
          <p:cNvSpPr txBox="1">
            <a:spLocks noChangeArrowheads="1"/>
          </p:cNvSpPr>
          <p:nvPr/>
        </p:nvSpPr>
        <p:spPr bwMode="auto">
          <a:xfrm>
            <a:off x="6588125" y="2892425"/>
            <a:ext cx="1098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rbel" pitchFamily="34" charset="0"/>
              </a:rPr>
              <a:t>Uses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302625" y="4492625"/>
            <a:ext cx="23813" cy="90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5" name="TextBox 42"/>
          <p:cNvSpPr txBox="1">
            <a:spLocks noChangeArrowheads="1"/>
          </p:cNvSpPr>
          <p:nvPr/>
        </p:nvSpPr>
        <p:spPr bwMode="auto">
          <a:xfrm>
            <a:off x="7943850" y="5016500"/>
            <a:ext cx="1098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rbel" pitchFamily="34" charset="0"/>
              </a:rPr>
              <a:t>Uses 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357938" y="3541713"/>
            <a:ext cx="3175" cy="93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357938" y="4473575"/>
            <a:ext cx="1944687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nip Single Corner Rectangle 49"/>
          <p:cNvSpPr/>
          <p:nvPr/>
        </p:nvSpPr>
        <p:spPr>
          <a:xfrm>
            <a:off x="7773988" y="3281363"/>
            <a:ext cx="1285875" cy="866775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Random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6499225" y="3197225"/>
            <a:ext cx="919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418388" y="2841625"/>
            <a:ext cx="0" cy="63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418388" y="2841625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18388" y="3478213"/>
            <a:ext cx="3556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218</TotalTime>
  <Words>455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Corbel</vt:lpstr>
      <vt:lpstr>Wingdings</vt:lpstr>
      <vt:lpstr>Banded</vt:lpstr>
      <vt:lpstr>Welcome</vt:lpstr>
      <vt:lpstr>Agenda</vt:lpstr>
      <vt:lpstr>Project Requirement</vt:lpstr>
      <vt:lpstr>Project Features</vt:lpstr>
      <vt:lpstr>Architecture</vt:lpstr>
      <vt:lpstr>Technologies/Frameworks/Softwares used</vt:lpstr>
      <vt:lpstr>PACKAGE DIAGRAM - BACKEND</vt:lpstr>
      <vt:lpstr>PACKAGE DIAGRAM – FRONT END</vt:lpstr>
      <vt:lpstr>class diagram - Client</vt:lpstr>
      <vt:lpstr>class diagram - server</vt:lpstr>
      <vt:lpstr>Source code folder structure</vt:lpstr>
      <vt:lpstr>DESIGN PRINCIPLES</vt:lpstr>
      <vt:lpstr>DESIGN patterns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Shimpi</dc:creator>
  <cp:lastModifiedBy>Atul Shimpi</cp:lastModifiedBy>
  <cp:revision>79</cp:revision>
  <dcterms:created xsi:type="dcterms:W3CDTF">2016-12-30T16:22:31Z</dcterms:created>
  <dcterms:modified xsi:type="dcterms:W3CDTF">2017-01-16T21:25:22Z</dcterms:modified>
</cp:coreProperties>
</file>