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34" r:id="rId4"/>
  </p:sldMasterIdLst>
  <p:notesMasterIdLst>
    <p:notesMasterId r:id="rId18"/>
  </p:notesMasterIdLst>
  <p:handoutMasterIdLst>
    <p:handoutMasterId r:id="rId19"/>
  </p:handoutMasterIdLst>
  <p:sldIdLst>
    <p:sldId id="277" r:id="rId5"/>
    <p:sldId id="288" r:id="rId6"/>
    <p:sldId id="298" r:id="rId7"/>
    <p:sldId id="292" r:id="rId8"/>
    <p:sldId id="299" r:id="rId9"/>
    <p:sldId id="300" r:id="rId10"/>
    <p:sldId id="302" r:id="rId11"/>
    <p:sldId id="301" r:id="rId12"/>
    <p:sldId id="303" r:id="rId13"/>
    <p:sldId id="304" r:id="rId14"/>
    <p:sldId id="305" r:id="rId15"/>
    <p:sldId id="291"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711B78-87AA-4CD8-9859-35E37F58F79D}">
          <p14:sldIdLst>
            <p14:sldId id="277"/>
            <p14:sldId id="288"/>
            <p14:sldId id="298"/>
            <p14:sldId id="292"/>
            <p14:sldId id="299"/>
            <p14:sldId id="300"/>
            <p14:sldId id="302"/>
            <p14:sldId id="301"/>
            <p14:sldId id="303"/>
            <p14:sldId id="304"/>
            <p14:sldId id="305"/>
            <p14:sldId id="291"/>
            <p14:sldId id="276"/>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5256" autoAdjust="0"/>
  </p:normalViewPr>
  <p:slideViewPr>
    <p:cSldViewPr snapToGrid="0">
      <p:cViewPr varScale="1">
        <p:scale>
          <a:sx n="66" d="100"/>
          <a:sy n="66" d="100"/>
        </p:scale>
        <p:origin x="660" y="4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6/10/2023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1735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3718183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8199292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1924692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716270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20XX</a:t>
            </a:r>
            <a:endParaRPr lang="en-US" dirty="0"/>
          </a:p>
        </p:txBody>
      </p:sp>
      <p:sp>
        <p:nvSpPr>
          <p:cNvPr id="4"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0792581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20XX</a:t>
            </a:r>
            <a:endParaRPr lang="en-US" dirty="0"/>
          </a:p>
        </p:txBody>
      </p:sp>
      <p:sp>
        <p:nvSpPr>
          <p:cNvPr id="4"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8682981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14264654"/>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6533821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05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77692334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4853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41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4488345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0377575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Pitch Deck</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6695517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r>
              <a:rPr lang="en-US"/>
              <a:t>20XX</a:t>
            </a:r>
            <a:endParaRPr lang="en-US" dirty="0"/>
          </a:p>
        </p:txBody>
      </p:sp>
      <p:sp>
        <p:nvSpPr>
          <p:cNvPr id="5" name="Footer Placeholder 3"/>
          <p:cNvSpPr>
            <a:spLocks noGrp="1"/>
          </p:cNvSpPr>
          <p:nvPr>
            <p:ph type="ftr" sz="quarter" idx="11"/>
          </p:nvPr>
        </p:nvSpPr>
        <p:spPr/>
        <p:txBody>
          <a:bodyPr/>
          <a:lstStyle/>
          <a:p>
            <a:r>
              <a:rPr lang="en-US"/>
              <a:t>Pitch Deck</a:t>
            </a:r>
            <a:endParaRPr lang="en-US" dirty="0"/>
          </a:p>
        </p:txBody>
      </p:sp>
      <p:sp>
        <p:nvSpPr>
          <p:cNvPr id="6"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18916882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20XX</a:t>
            </a:r>
            <a:endParaRPr lang="en-US" dirty="0"/>
          </a:p>
        </p:txBody>
      </p:sp>
      <p:sp>
        <p:nvSpPr>
          <p:cNvPr id="5" name="Footer Placeholder 2"/>
          <p:cNvSpPr>
            <a:spLocks noGrp="1"/>
          </p:cNvSpPr>
          <p:nvPr>
            <p:ph type="ftr" sz="quarter" idx="11"/>
          </p:nvPr>
        </p:nvSpPr>
        <p:spPr/>
        <p:txBody>
          <a:bodyPr/>
          <a:lstStyle/>
          <a:p>
            <a:r>
              <a:rPr lang="en-US"/>
              <a:t>Pitch Deck</a:t>
            </a:r>
            <a:endParaRPr lang="en-US" dirty="0"/>
          </a:p>
        </p:txBody>
      </p:sp>
      <p:sp>
        <p:nvSpPr>
          <p:cNvPr id="6"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1609449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20XX</a:t>
            </a:r>
            <a:endParaRPr lang="en-US" dirty="0"/>
          </a:p>
        </p:txBody>
      </p:sp>
      <p:sp>
        <p:nvSpPr>
          <p:cNvPr id="5" name="Footer Placeholder 5"/>
          <p:cNvSpPr>
            <a:spLocks noGrp="1"/>
          </p:cNvSpPr>
          <p:nvPr>
            <p:ph type="ftr" sz="quarter" idx="11"/>
          </p:nvPr>
        </p:nvSpPr>
        <p:spPr/>
        <p:txBody>
          <a:bodyPr/>
          <a:lstStyle/>
          <a:p>
            <a:r>
              <a:rPr lang="en-US"/>
              <a:t>Pitch Deck</a:t>
            </a:r>
            <a:endParaRPr lang="en-US" dirty="0"/>
          </a:p>
        </p:txBody>
      </p:sp>
      <p:sp>
        <p:nvSpPr>
          <p:cNvPr id="6"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51761376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2891391"/>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4">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20XX</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Pitch Deck</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34862818"/>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 id="2147483852" r:id="rId18"/>
    <p:sldLayoutId id="2147483694" r:id="rId19"/>
    <p:sldLayoutId id="2147483673" r:id="rId20"/>
    <p:sldLayoutId id="2147483676" r:id="rId21"/>
    <p:sldLayoutId id="2147483699" r:id="rId22"/>
    <p:sldLayoutId id="2147483700" r:id="rId23"/>
    <p:sldLayoutId id="2147483679" r:id="rId24"/>
    <p:sldLayoutId id="2147483692" r:id="rId25"/>
    <p:sldLayoutId id="2147483681" r:id="rId26"/>
    <p:sldLayoutId id="2147483696" r:id="rId27"/>
    <p:sldLayoutId id="2147483719" r:id="rId28"/>
    <p:sldLayoutId id="2147483738" r:id="rId29"/>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2856748" y="445411"/>
            <a:ext cx="6478503" cy="1428511"/>
          </a:xfrm>
        </p:spPr>
        <p:txBody>
          <a:bodyPr>
            <a:normAutofit/>
          </a:bodyPr>
          <a:lstStyle/>
          <a:p>
            <a:r>
              <a:rPr lang="en-ZA" sz="4400" b="1" dirty="0">
                <a:latin typeface="Times New Roman" panose="02020603050405020304" pitchFamily="18" charset="0"/>
                <a:cs typeface="Times New Roman" panose="02020603050405020304" pitchFamily="18" charset="0"/>
              </a:rPr>
              <a:t>BANKING ANALYTICS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4281734" y="2654752"/>
            <a:ext cx="5180319" cy="2519363"/>
          </a:xfrm>
        </p:spPr>
        <p:txBody>
          <a:bodyPr>
            <a:normAutofit/>
          </a:bodyPr>
          <a:lstStyle/>
          <a:p>
            <a:pPr marL="342900" indent="-342900">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Mr. </a:t>
            </a:r>
            <a:r>
              <a:rPr lang="en-US" sz="2400" dirty="0">
                <a:latin typeface="Times New Roman" panose="02020603050405020304" pitchFamily="18" charset="0"/>
                <a:cs typeface="Times New Roman" panose="02020603050405020304" pitchFamily="18" charset="0"/>
              </a:rPr>
              <a:t>Atul Pawar</a:t>
            </a:r>
            <a:r>
              <a:rPr lang="en-US" sz="2400" i="0" dirty="0">
                <a:effectLst/>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Ms</a:t>
            </a:r>
            <a:r>
              <a:rPr lang="en-US" sz="2400" dirty="0">
                <a:latin typeface="Times New Roman" panose="02020603050405020304" pitchFamily="18" charset="0"/>
                <a:cs typeface="Times New Roman" panose="02020603050405020304" pitchFamily="18" charset="0"/>
              </a:rPr>
              <a:t>. Pooja  </a:t>
            </a:r>
            <a:r>
              <a:rPr lang="en-US" sz="2400" dirty="0" err="1">
                <a:latin typeface="Times New Roman" panose="02020603050405020304" pitchFamily="18" charset="0"/>
                <a:cs typeface="Times New Roman" panose="02020603050405020304" pitchFamily="18" charset="0"/>
              </a:rPr>
              <a:t>Milkhe</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Mr. Suraj Mali</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Mr. Mandar Chavan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Mr. SD Abdul Saddam Hussain</a:t>
            </a:r>
          </a:p>
          <a:p>
            <a:pPr marL="342900" indent="-342900">
              <a:buFont typeface="Wingdings" panose="05000000000000000000" pitchFamily="2" charset="2"/>
              <a:buChar char="Ø"/>
            </a:pPr>
            <a:endParaRPr lang="en-US" dirty="0">
              <a:latin typeface="Verdana" panose="020B0604030504040204" pitchFamily="34" charset="0"/>
            </a:endParaRPr>
          </a:p>
          <a:p>
            <a:pPr marL="342900" indent="-342900">
              <a:buFont typeface="Wingdings" panose="05000000000000000000" pitchFamily="2" charset="2"/>
              <a:buChar char="Ø"/>
            </a:pPr>
            <a:endParaRPr lang="en-US" dirty="0">
              <a:latin typeface="Verdana" panose="020B0604030504040204" pitchFamily="34" charset="0"/>
            </a:endParaRPr>
          </a:p>
          <a:p>
            <a:pPr marL="342900" indent="-342900">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p:txBody>
          <a:bodyPr/>
          <a:lstStyle/>
          <a:p>
            <a:fld id="{19B51A1E-902D-48AF-9020-955120F399B6}" type="slidenum">
              <a:rPr lang="en-ZA" smtClean="0"/>
              <a:pPr/>
              <a:t>1</a:t>
            </a:fld>
            <a:endParaRPr lang="en-ZA" dirty="0"/>
          </a:p>
        </p:txBody>
      </p:sp>
      <p:sp>
        <p:nvSpPr>
          <p:cNvPr id="7" name="Title 1">
            <a:extLst>
              <a:ext uri="{FF2B5EF4-FFF2-40B4-BE49-F238E27FC236}">
                <a16:creationId xmlns:a16="http://schemas.microsoft.com/office/drawing/2014/main" id="{EE24A0CA-5C0E-6C17-7056-428085264337}"/>
              </a:ext>
              <a:ext uri="{C183D7F6-B498-43B3-948B-1728B52AA6E4}">
                <adec:decorative xmlns:adec="http://schemas.microsoft.com/office/drawing/2017/decorative" val="0"/>
              </a:ext>
            </a:extLst>
          </p:cNvPr>
          <p:cNvSpPr txBox="1">
            <a:spLocks/>
          </p:cNvSpPr>
          <p:nvPr/>
        </p:nvSpPr>
        <p:spPr>
          <a:xfrm>
            <a:off x="1320086" y="1960189"/>
            <a:ext cx="4775914" cy="5543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bg1"/>
                </a:solidFill>
                <a:latin typeface="+mj-lt"/>
                <a:ea typeface="+mj-ea"/>
                <a:cs typeface="+mj-cs"/>
              </a:defRPr>
            </a:lvl1pPr>
          </a:lstStyle>
          <a:p>
            <a:r>
              <a:rPr lang="en-ZA"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Meet the team</a:t>
            </a:r>
          </a:p>
        </p:txBody>
      </p:sp>
      <p:sp>
        <p:nvSpPr>
          <p:cNvPr id="9" name="Subtitle 2">
            <a:extLst>
              <a:ext uri="{FF2B5EF4-FFF2-40B4-BE49-F238E27FC236}">
                <a16:creationId xmlns:a16="http://schemas.microsoft.com/office/drawing/2014/main" id="{F28C73DB-EED0-9D9A-227E-C060DEAFF802}"/>
              </a:ext>
              <a:ext uri="{C183D7F6-B498-43B3-948B-1728B52AA6E4}">
                <adec:decorative xmlns:adec="http://schemas.microsoft.com/office/drawing/2017/decorative" val="0"/>
              </a:ext>
            </a:extLst>
          </p:cNvPr>
          <p:cNvSpPr txBox="1">
            <a:spLocks/>
          </p:cNvSpPr>
          <p:nvPr/>
        </p:nvSpPr>
        <p:spPr>
          <a:xfrm>
            <a:off x="2983550" y="5454638"/>
            <a:ext cx="3540307" cy="95795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5" name="Picture 14">
            <a:extLst>
              <a:ext uri="{FF2B5EF4-FFF2-40B4-BE49-F238E27FC236}">
                <a16:creationId xmlns:a16="http://schemas.microsoft.com/office/drawing/2014/main" id="{A08B9781-7796-5CD1-06EF-82049466BC8B}"/>
              </a:ext>
            </a:extLst>
          </p:cNvPr>
          <p:cNvPicPr>
            <a:picLocks noChangeAspect="1"/>
          </p:cNvPicPr>
          <p:nvPr/>
        </p:nvPicPr>
        <p:blipFill>
          <a:blip r:embed="rId2"/>
          <a:stretch>
            <a:fillRect/>
          </a:stretch>
        </p:blipFill>
        <p:spPr>
          <a:xfrm>
            <a:off x="8816" y="198113"/>
            <a:ext cx="2148230" cy="1484944"/>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5E4FC53-C2AD-4558-9646-22B2D91A5116}"/>
              </a:ext>
            </a:extLst>
          </p:cNvPr>
          <p:cNvSpPr>
            <a:spLocks noGrp="1"/>
          </p:cNvSpPr>
          <p:nvPr>
            <p:ph type="sldNum" sz="quarter" idx="22"/>
          </p:nvPr>
        </p:nvSpPr>
        <p:spPr/>
        <p:txBody>
          <a:bodyPr/>
          <a:lstStyle/>
          <a:p>
            <a:fld id="{B5CEABB6-07DC-46E8-9B57-56EC44A396E5}" type="slidenum">
              <a:rPr lang="en-US" smtClean="0"/>
              <a:t>10</a:t>
            </a:fld>
            <a:endParaRPr lang="en-US" dirty="0"/>
          </a:p>
        </p:txBody>
      </p:sp>
      <p:pic>
        <p:nvPicPr>
          <p:cNvPr id="15" name="Picture 14">
            <a:extLst>
              <a:ext uri="{FF2B5EF4-FFF2-40B4-BE49-F238E27FC236}">
                <a16:creationId xmlns:a16="http://schemas.microsoft.com/office/drawing/2014/main" id="{48552623-D641-4BCE-833C-C27C42F2A80F}"/>
              </a:ext>
            </a:extLst>
          </p:cNvPr>
          <p:cNvPicPr>
            <a:picLocks noChangeAspect="1"/>
          </p:cNvPicPr>
          <p:nvPr/>
        </p:nvPicPr>
        <p:blipFill>
          <a:blip r:embed="rId2"/>
          <a:stretch>
            <a:fillRect/>
          </a:stretch>
        </p:blipFill>
        <p:spPr>
          <a:xfrm>
            <a:off x="462840" y="1578543"/>
            <a:ext cx="10577337" cy="5048324"/>
          </a:xfrm>
          <a:prstGeom prst="rect">
            <a:avLst/>
          </a:prstGeom>
        </p:spPr>
      </p:pic>
      <p:sp>
        <p:nvSpPr>
          <p:cNvPr id="17" name="TextBox 16">
            <a:extLst>
              <a:ext uri="{FF2B5EF4-FFF2-40B4-BE49-F238E27FC236}">
                <a16:creationId xmlns:a16="http://schemas.microsoft.com/office/drawing/2014/main" id="{6C3973EC-78B2-48F3-8B86-D125724AA95C}"/>
              </a:ext>
            </a:extLst>
          </p:cNvPr>
          <p:cNvSpPr txBox="1"/>
          <p:nvPr/>
        </p:nvSpPr>
        <p:spPr>
          <a:xfrm>
            <a:off x="1087654" y="231133"/>
            <a:ext cx="8508733" cy="1077218"/>
          </a:xfrm>
          <a:prstGeom prst="rect">
            <a:avLst/>
          </a:prstGeom>
          <a:noFill/>
        </p:spPr>
        <p:txBody>
          <a:bodyPr wrap="square">
            <a:spAutoFit/>
          </a:bodyPr>
          <a:lstStyle/>
          <a:p>
            <a:pPr algn="ctr"/>
            <a:r>
              <a:rPr lang="en-IN" sz="3200" b="1" cap="all" dirty="0">
                <a:solidFill>
                  <a:schemeClr val="bg1"/>
                </a:solidFill>
                <a:latin typeface="Times New Roman" panose="02020603050405020304" pitchFamily="18" charset="0"/>
                <a:cs typeface="Times New Roman" panose="02020603050405020304" pitchFamily="18" charset="0"/>
              </a:rPr>
              <a:t>Main dashboard of finance analytics.</a:t>
            </a:r>
            <a:endParaRPr lang="en-GB"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47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EAA84424-9E1D-4852-B7D0-F49627A94278}"/>
              </a:ext>
            </a:extLst>
          </p:cNvPr>
          <p:cNvSpPr>
            <a:spLocks noGrp="1"/>
          </p:cNvSpPr>
          <p:nvPr>
            <p:ph type="body" sz="quarter" idx="13"/>
          </p:nvPr>
        </p:nvSpPr>
        <p:spPr>
          <a:xfrm>
            <a:off x="422429" y="1027819"/>
            <a:ext cx="5150597" cy="721084"/>
          </a:xfrm>
        </p:spPr>
        <p:txBody>
          <a:bodyPr>
            <a:noAutofit/>
          </a:bodyPr>
          <a:lstStyle/>
          <a:p>
            <a:pPr algn="l"/>
            <a:r>
              <a:rPr lang="en-IN" sz="3200" b="1" cap="all" dirty="0">
                <a:latin typeface="Times New Roman" panose="02020603050405020304" pitchFamily="18" charset="0"/>
                <a:cs typeface="Times New Roman" panose="02020603050405020304" pitchFamily="18" charset="0"/>
              </a:rPr>
              <a:t>Challenges faced</a:t>
            </a:r>
          </a:p>
        </p:txBody>
      </p:sp>
      <p:sp>
        <p:nvSpPr>
          <p:cNvPr id="13" name="Slide Number Placeholder 12">
            <a:extLst>
              <a:ext uri="{FF2B5EF4-FFF2-40B4-BE49-F238E27FC236}">
                <a16:creationId xmlns:a16="http://schemas.microsoft.com/office/drawing/2014/main" id="{FD359A54-A2A3-4BFC-91AE-1A31F15C673D}"/>
              </a:ext>
            </a:extLst>
          </p:cNvPr>
          <p:cNvSpPr>
            <a:spLocks noGrp="1"/>
          </p:cNvSpPr>
          <p:nvPr>
            <p:ph type="sldNum" sz="quarter" idx="22"/>
          </p:nvPr>
        </p:nvSpPr>
        <p:spPr>
          <a:xfrm>
            <a:off x="10848512" y="6356350"/>
            <a:ext cx="505287" cy="365125"/>
          </a:xfrm>
        </p:spPr>
        <p:txBody>
          <a:bodyPr/>
          <a:lstStyle/>
          <a:p>
            <a:fld id="{B5CEABB6-07DC-46E8-9B57-56EC44A396E5}" type="slidenum">
              <a:rPr lang="en-US" smtClean="0"/>
              <a:t>11</a:t>
            </a:fld>
            <a:endParaRPr lang="en-US" dirty="0"/>
          </a:p>
        </p:txBody>
      </p:sp>
      <p:sp>
        <p:nvSpPr>
          <p:cNvPr id="16" name="TextBox 15">
            <a:extLst>
              <a:ext uri="{FF2B5EF4-FFF2-40B4-BE49-F238E27FC236}">
                <a16:creationId xmlns:a16="http://schemas.microsoft.com/office/drawing/2014/main" id="{D63925D1-E7AC-4721-901D-8908EB604E14}"/>
              </a:ext>
            </a:extLst>
          </p:cNvPr>
          <p:cNvSpPr txBox="1"/>
          <p:nvPr/>
        </p:nvSpPr>
        <p:spPr>
          <a:xfrm>
            <a:off x="895149" y="2179441"/>
            <a:ext cx="9798518" cy="2246769"/>
          </a:xfrm>
          <a:prstGeom prst="rect">
            <a:avLst/>
          </a:prstGeom>
          <a:noFill/>
        </p:spPr>
        <p:txBody>
          <a:bodyPr wrap="square">
            <a:spAutoFit/>
          </a:bodyPr>
          <a:lstStyle/>
          <a:p>
            <a:pPr marL="285750" indent="-28575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We took on this duty and discovered that every year the loan amount was doubled compared to the previous year.</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solidFill>
                  <a:schemeClr val="bg1"/>
                </a:solidFill>
                <a:latin typeface="Times New Roman" panose="02020603050405020304" pitchFamily="18" charset="0"/>
                <a:cs typeface="Times New Roman" panose="02020603050405020304" pitchFamily="18" charset="0"/>
              </a:rPr>
              <a:t>We have faced an issue during importing entire data in MySQL.</a:t>
            </a:r>
          </a:p>
          <a:p>
            <a:pPr marL="285750" indent="-285750" algn="just">
              <a:buFont typeface="Arial" panose="020B0604020202020204" pitchFamily="34" charset="0"/>
              <a:buChar char="•"/>
            </a:pPr>
            <a:endParaRPr lang="en-GB" sz="20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solidFill>
                  <a:schemeClr val="bg1"/>
                </a:solidFill>
                <a:latin typeface="Times New Roman" panose="02020603050405020304" pitchFamily="18" charset="0"/>
                <a:cs typeface="Times New Roman" panose="02020603050405020304" pitchFamily="18" charset="0"/>
              </a:rPr>
              <a:t> Similarly we have faced the hurdle of importing years(dates) in Tableau. So, we have converted the string into a date format</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35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5">
            <a:extLst>
              <a:ext uri="{FF2B5EF4-FFF2-40B4-BE49-F238E27FC236}">
                <a16:creationId xmlns:a16="http://schemas.microsoft.com/office/drawing/2014/main" id="{8B6219EB-F09A-0E31-D29E-F27A5AEEAEEB}"/>
              </a:ext>
            </a:extLst>
          </p:cNvPr>
          <p:cNvSpPr>
            <a:spLocks noGrp="1"/>
          </p:cNvSpPr>
          <p:nvPr>
            <p:ph type="body" sz="quarter" idx="13"/>
          </p:nvPr>
        </p:nvSpPr>
        <p:spPr>
          <a:xfrm>
            <a:off x="591097" y="698291"/>
            <a:ext cx="2488988" cy="899503"/>
          </a:xfrm>
        </p:spPr>
        <p:txBody>
          <a:bodyPr>
            <a:noAutofit/>
          </a:bodyPr>
          <a:lstStyle/>
          <a:p>
            <a:pPr algn="l"/>
            <a:r>
              <a:rPr lang="en-US" sz="3200" b="1" u="sng" dirty="0">
                <a:latin typeface="Times New Roman" panose="02020603050405020304" pitchFamily="18" charset="0"/>
                <a:cs typeface="Times New Roman" panose="02020603050405020304" pitchFamily="18" charset="0"/>
              </a:rPr>
              <a:t>Summary:</a:t>
            </a:r>
          </a:p>
        </p:txBody>
      </p:sp>
      <p:sp>
        <p:nvSpPr>
          <p:cNvPr id="13" name="Slide Number Placeholder 12">
            <a:extLst>
              <a:ext uri="{FF2B5EF4-FFF2-40B4-BE49-F238E27FC236}">
                <a16:creationId xmlns:a16="http://schemas.microsoft.com/office/drawing/2014/main" id="{EF9DEC85-9BC4-6326-267F-599569B1D8D7}"/>
              </a:ext>
            </a:extLst>
          </p:cNvPr>
          <p:cNvSpPr>
            <a:spLocks noGrp="1"/>
          </p:cNvSpPr>
          <p:nvPr>
            <p:ph type="sldNum" sz="quarter" idx="22"/>
          </p:nvPr>
        </p:nvSpPr>
        <p:spPr/>
        <p:txBody>
          <a:bodyPr/>
          <a:lstStyle/>
          <a:p>
            <a:fld id="{B5CEABB6-07DC-46E8-9B57-56EC44A396E5}" type="slidenum">
              <a:rPr lang="en-US" smtClean="0"/>
              <a:t>12</a:t>
            </a:fld>
            <a:endParaRPr lang="en-US" dirty="0"/>
          </a:p>
        </p:txBody>
      </p:sp>
      <p:sp>
        <p:nvSpPr>
          <p:cNvPr id="15" name="Text Placeholder 3">
            <a:extLst>
              <a:ext uri="{FF2B5EF4-FFF2-40B4-BE49-F238E27FC236}">
                <a16:creationId xmlns:a16="http://schemas.microsoft.com/office/drawing/2014/main" id="{06B26448-28FC-A870-8388-51674A85E8A2}"/>
              </a:ext>
            </a:extLst>
          </p:cNvPr>
          <p:cNvSpPr txBox="1">
            <a:spLocks/>
          </p:cNvSpPr>
          <p:nvPr/>
        </p:nvSpPr>
        <p:spPr>
          <a:xfrm>
            <a:off x="873431" y="1472627"/>
            <a:ext cx="9388744" cy="449503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took on this duty and discovered that every year the loan amount was doubled compared to the previous year.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my findings  OK state has the least Loan occupancy, so focusing on increasing the number of clients will help the Business.</a:t>
            </a: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From given dataset,  We are able to analyse that Loan amount is increasing year by year. </a:t>
            </a: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Most of the loan amount is taken for the purpose of debt consolidation which is most in year  and less for purpose of renewable energy.</a:t>
            </a: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If we see in the case of education, reason behind the taking loan for education is student loan which is </a:t>
            </a:r>
            <a:r>
              <a:rPr lang="en-GB" sz="2000" dirty="0" err="1">
                <a:latin typeface="Times New Roman" panose="02020603050405020304" pitchFamily="18" charset="0"/>
                <a:cs typeface="Times New Roman" panose="02020603050405020304" pitchFamily="18" charset="0"/>
              </a:rPr>
              <a:t>approx</a:t>
            </a:r>
            <a:r>
              <a:rPr lang="en-GB" sz="2000" dirty="0">
                <a:latin typeface="Times New Roman" panose="02020603050405020304" pitchFamily="18" charset="0"/>
                <a:cs typeface="Times New Roman" panose="02020603050405020304" pitchFamily="18" charset="0"/>
              </a:rPr>
              <a:t>  84k and hence </a:t>
            </a:r>
            <a:r>
              <a:rPr lang="en-GB" sz="2000" dirty="0" err="1">
                <a:latin typeface="Times New Roman" panose="02020603050405020304" pitchFamily="18" charset="0"/>
                <a:cs typeface="Times New Roman" panose="02020603050405020304" pitchFamily="18" charset="0"/>
              </a:rPr>
              <a:t>installment</a:t>
            </a:r>
            <a:r>
              <a:rPr lang="en-GB" sz="2000" dirty="0">
                <a:latin typeface="Times New Roman" panose="02020603050405020304" pitchFamily="18" charset="0"/>
                <a:cs typeface="Times New Roman" panose="02020603050405020304" pitchFamily="18" charset="0"/>
              </a:rPr>
              <a:t> is also high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156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195587" y="2502567"/>
            <a:ext cx="7575082" cy="1353987"/>
          </a:xfrm>
        </p:spPr>
        <p:txBody>
          <a:bodyPr/>
          <a:lstStyle/>
          <a:p>
            <a:r>
              <a:rPr lang="en-US" sz="8000" dirty="0">
                <a:latin typeface="Times New Roman" panose="02020603050405020304" pitchFamily="18" charset="0"/>
                <a:cs typeface="Times New Roman" panose="02020603050405020304" pitchFamily="18" charset="0"/>
              </a:rPr>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982A080-2FC5-E4DB-B26A-28BCC0A8EFDD}"/>
              </a:ext>
            </a:extLst>
          </p:cNvPr>
          <p:cNvSpPr>
            <a:spLocks noGrp="1"/>
          </p:cNvSpPr>
          <p:nvPr>
            <p:ph type="body" sz="quarter" idx="13"/>
          </p:nvPr>
        </p:nvSpPr>
        <p:spPr>
          <a:xfrm>
            <a:off x="405924" y="423710"/>
            <a:ext cx="1919172" cy="584862"/>
          </a:xfrm>
        </p:spPr>
        <p:txBody>
          <a:bodyPr>
            <a:noAutofit/>
          </a:bodyPr>
          <a:lstStyle/>
          <a:p>
            <a:pPr algn="l"/>
            <a:r>
              <a:rPr lang="en-US" sz="3200" b="1" cap="all" dirty="0">
                <a:latin typeface="Times New Roman" panose="02020603050405020304" pitchFamily="18" charset="0"/>
                <a:cs typeface="Times New Roman" panose="02020603050405020304" pitchFamily="18" charset="0"/>
              </a:rPr>
              <a:t>About:</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p:txBody>
          <a:bodyPr/>
          <a:lstStyle/>
          <a:p>
            <a:fld id="{B5CEABB6-07DC-46E8-9B57-56EC44A396E5}" type="slidenum">
              <a:rPr lang="en-US" smtClean="0"/>
              <a:pPr/>
              <a:t>2</a:t>
            </a:fld>
            <a:endParaRPr lang="en-US" dirty="0"/>
          </a:p>
        </p:txBody>
      </p:sp>
      <p:sp>
        <p:nvSpPr>
          <p:cNvPr id="9" name="TextBox 8">
            <a:extLst>
              <a:ext uri="{FF2B5EF4-FFF2-40B4-BE49-F238E27FC236}">
                <a16:creationId xmlns:a16="http://schemas.microsoft.com/office/drawing/2014/main" id="{109CD368-B515-2FA9-04E1-4EC4B8636FEC}"/>
              </a:ext>
            </a:extLst>
          </p:cNvPr>
          <p:cNvSpPr txBox="1"/>
          <p:nvPr/>
        </p:nvSpPr>
        <p:spPr>
          <a:xfrm>
            <a:off x="405924" y="1099885"/>
            <a:ext cx="7294311" cy="3724096"/>
          </a:xfrm>
          <a:prstGeom prst="rect">
            <a:avLst/>
          </a:prstGeom>
          <a:noFill/>
        </p:spPr>
        <p:txBody>
          <a:bodyPr wrap="square">
            <a:spAutoFit/>
          </a:bodyPr>
          <a:lstStyle/>
          <a:p>
            <a:pPr algn="just"/>
            <a:r>
              <a:rPr lang="en-US" sz="2000" b="0" i="0" dirty="0">
                <a:solidFill>
                  <a:schemeClr val="bg1"/>
                </a:solidFill>
                <a:effectLst/>
                <a:latin typeface="Times New Roman" panose="02020603050405020304" pitchFamily="18" charset="0"/>
                <a:cs typeface="Times New Roman" panose="02020603050405020304" pitchFamily="18" charset="0"/>
              </a:rPr>
              <a:t>Banking Analytics is </a:t>
            </a:r>
            <a:r>
              <a:rPr lang="en-US" sz="2000" b="1" i="0" dirty="0">
                <a:solidFill>
                  <a:schemeClr val="bg1"/>
                </a:solidFill>
                <a:effectLst/>
                <a:latin typeface="Times New Roman" panose="02020603050405020304" pitchFamily="18" charset="0"/>
                <a:cs typeface="Times New Roman" panose="02020603050405020304" pitchFamily="18" charset="0"/>
              </a:rPr>
              <a:t>one of the world's leading financial institutions</a:t>
            </a:r>
            <a:r>
              <a:rPr lang="en-US" sz="2000" b="0" i="0" dirty="0">
                <a:solidFill>
                  <a:schemeClr val="bg1"/>
                </a:solidFill>
                <a:effectLst/>
                <a:latin typeface="Times New Roman" panose="02020603050405020304" pitchFamily="18" charset="0"/>
                <a:cs typeface="Times New Roman" panose="02020603050405020304" pitchFamily="18" charset="0"/>
              </a:rPr>
              <a:t>, serving individuals, small- and middle-market businesses, large corporations, and governments with a full range of banking, investment management, and other financial and risk management products and services.</a:t>
            </a:r>
            <a:endParaRPr lang="en-US" sz="2000" i="0" dirty="0">
              <a:solidFill>
                <a:schemeClr val="bg1"/>
              </a:solidFill>
              <a:effectLst/>
              <a:latin typeface="Times New Roman" panose="02020603050405020304" pitchFamily="18" charset="0"/>
              <a:cs typeface="Times New Roman" panose="02020603050405020304" pitchFamily="18" charset="0"/>
            </a:endParaRPr>
          </a:p>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sz="2000" dirty="0">
                <a:solidFill>
                  <a:schemeClr val="bg1"/>
                </a:solidFill>
                <a:latin typeface="Times New Roman" panose="02020603050405020304" pitchFamily="18" charset="0"/>
                <a:cs typeface="Times New Roman" panose="02020603050405020304" pitchFamily="18" charset="0"/>
              </a:rPr>
              <a:t>Department: Finance</a:t>
            </a:r>
          </a:p>
          <a:p>
            <a:pPr algn="just"/>
            <a:r>
              <a:rPr lang="en-US" sz="2000" dirty="0">
                <a:solidFill>
                  <a:schemeClr val="bg1"/>
                </a:solidFill>
                <a:latin typeface="Times New Roman" panose="02020603050405020304" pitchFamily="18" charset="0"/>
                <a:cs typeface="Times New Roman" panose="02020603050405020304" pitchFamily="18" charset="0"/>
              </a:rPr>
              <a:t>Target Data: 2007-2011</a:t>
            </a:r>
          </a:p>
          <a:p>
            <a:pPr algn="just"/>
            <a:r>
              <a:rPr lang="en-US" sz="2000" dirty="0">
                <a:solidFill>
                  <a:schemeClr val="bg1"/>
                </a:solidFill>
                <a:latin typeface="Times New Roman" panose="02020603050405020304" pitchFamily="18" charset="0"/>
                <a:cs typeface="Times New Roman" panose="02020603050405020304" pitchFamily="18" charset="0"/>
              </a:rPr>
              <a:t>Customers: 36,000</a:t>
            </a:r>
          </a:p>
          <a:p>
            <a:pPr algn="just"/>
            <a:r>
              <a:rPr lang="en-US" sz="2000" dirty="0">
                <a:solidFill>
                  <a:schemeClr val="bg1"/>
                </a:solidFill>
                <a:latin typeface="Times New Roman" panose="02020603050405020304" pitchFamily="18" charset="0"/>
                <a:cs typeface="Times New Roman" panose="02020603050405020304" pitchFamily="18" charset="0"/>
              </a:rPr>
              <a:t>Purpose: Funding</a:t>
            </a:r>
          </a:p>
          <a:p>
            <a:pPr algn="just"/>
            <a:r>
              <a:rPr lang="en-US" dirty="0">
                <a:solidFill>
                  <a:schemeClr val="bg1"/>
                </a:solidFill>
                <a:latin typeface="Times New Roman" panose="02020603050405020304" pitchFamily="18" charset="0"/>
                <a:cs typeface="Times New Roman" panose="02020603050405020304" pitchFamily="18" charset="0"/>
              </a:rPr>
              <a:t> </a:t>
            </a:r>
          </a:p>
          <a:p>
            <a:pPr algn="just"/>
            <a:endParaRPr lang="en-US"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AC35E0B-6DC5-6D37-09BB-65C39EA49AAA}"/>
              </a:ext>
            </a:extLst>
          </p:cNvPr>
          <p:cNvSpPr txBox="1"/>
          <p:nvPr/>
        </p:nvSpPr>
        <p:spPr>
          <a:xfrm>
            <a:off x="760018" y="5321612"/>
            <a:ext cx="10450260" cy="707886"/>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The primary goal of this project is to analyze the seasonality of Financial data from 2007-2011 and create adequate plans to know the total loan amount recovered and year-wise loan amount.</a:t>
            </a:r>
          </a:p>
        </p:txBody>
      </p:sp>
      <p:sp>
        <p:nvSpPr>
          <p:cNvPr id="10" name="Text Placeholder 5">
            <a:extLst>
              <a:ext uri="{FF2B5EF4-FFF2-40B4-BE49-F238E27FC236}">
                <a16:creationId xmlns:a16="http://schemas.microsoft.com/office/drawing/2014/main" id="{4F086F24-3441-42A1-70F3-1D76395166BE}"/>
              </a:ext>
            </a:extLst>
          </p:cNvPr>
          <p:cNvSpPr txBox="1">
            <a:spLocks/>
          </p:cNvSpPr>
          <p:nvPr/>
        </p:nvSpPr>
        <p:spPr>
          <a:xfrm>
            <a:off x="405924" y="4558260"/>
            <a:ext cx="4031945" cy="7140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3200" b="1" u="sng" dirty="0">
                <a:latin typeface="Times New Roman" panose="02020603050405020304" pitchFamily="18" charset="0"/>
                <a:cs typeface="Times New Roman" panose="02020603050405020304" pitchFamily="18" charset="0"/>
              </a:rPr>
              <a:t>OBJECTIVE</a:t>
            </a:r>
            <a:r>
              <a:rPr lang="en-US" sz="3200" b="1" u="sng" dirty="0"/>
              <a:t>:</a:t>
            </a:r>
          </a:p>
        </p:txBody>
      </p:sp>
      <p:pic>
        <p:nvPicPr>
          <p:cNvPr id="2" name="Picture 1">
            <a:extLst>
              <a:ext uri="{FF2B5EF4-FFF2-40B4-BE49-F238E27FC236}">
                <a16:creationId xmlns:a16="http://schemas.microsoft.com/office/drawing/2014/main" id="{3E2BA638-D574-E06B-EAF4-D3553BA71BA5}"/>
              </a:ext>
            </a:extLst>
          </p:cNvPr>
          <p:cNvPicPr>
            <a:picLocks noChangeAspect="1"/>
          </p:cNvPicPr>
          <p:nvPr/>
        </p:nvPicPr>
        <p:blipFill>
          <a:blip r:embed="rId2"/>
          <a:stretch>
            <a:fillRect/>
          </a:stretch>
        </p:blipFill>
        <p:spPr>
          <a:xfrm>
            <a:off x="7859811" y="1258092"/>
            <a:ext cx="3350467" cy="3501064"/>
          </a:xfrm>
          <a:prstGeom prst="rect">
            <a:avLst/>
          </a:prstGeom>
        </p:spPr>
      </p:pic>
    </p:spTree>
    <p:extLst>
      <p:ext uri="{BB962C8B-B14F-4D97-AF65-F5344CB8AC3E}">
        <p14:creationId xmlns:p14="http://schemas.microsoft.com/office/powerpoint/2010/main" val="2514765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06D33B-5495-53D2-7630-BD53A6632C61}"/>
              </a:ext>
            </a:extLst>
          </p:cNvPr>
          <p:cNvSpPr>
            <a:spLocks noGrp="1"/>
          </p:cNvSpPr>
          <p:nvPr>
            <p:ph type="body" sz="quarter" idx="13"/>
          </p:nvPr>
        </p:nvSpPr>
        <p:spPr>
          <a:xfrm>
            <a:off x="776603" y="913519"/>
            <a:ext cx="5716963" cy="721084"/>
          </a:xfrm>
        </p:spPr>
        <p:txBody>
          <a:bodyPr>
            <a:noAutofit/>
          </a:bodyPr>
          <a:lstStyle/>
          <a:p>
            <a:r>
              <a:rPr lang="en-IN" sz="3600" b="1" cap="all" dirty="0">
                <a:latin typeface="Times New Roman" panose="02020603050405020304" pitchFamily="18" charset="0"/>
                <a:cs typeface="Times New Roman" panose="02020603050405020304" pitchFamily="18" charset="0"/>
              </a:rPr>
              <a:t>Data </a:t>
            </a:r>
            <a:r>
              <a:rPr lang="en-IN" sz="3200" b="1" cap="all" dirty="0">
                <a:latin typeface="Times New Roman" panose="02020603050405020304" pitchFamily="18" charset="0"/>
                <a:cs typeface="Times New Roman" panose="02020603050405020304" pitchFamily="18" charset="0"/>
              </a:rPr>
              <a:t>Information</a:t>
            </a:r>
            <a:endParaRPr lang="en-IN" sz="3600" b="1" cap="all"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E792868-BAC8-53F9-0501-791314562193}"/>
              </a:ext>
            </a:extLst>
          </p:cNvPr>
          <p:cNvSpPr>
            <a:spLocks noGrp="1"/>
          </p:cNvSpPr>
          <p:nvPr>
            <p:ph type="body" sz="quarter" idx="15"/>
          </p:nvPr>
        </p:nvSpPr>
        <p:spPr>
          <a:xfrm>
            <a:off x="2454965" y="2196050"/>
            <a:ext cx="6734879" cy="2156791"/>
          </a:xfrm>
        </p:spPr>
        <p:txBody>
          <a:bodyPr>
            <a:normAutofit/>
          </a:bodyPr>
          <a:lstStyle/>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We have two datasets that are Finance 1 &amp; Finance 2.</a:t>
            </a:r>
          </a:p>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In Finance 1, there are </a:t>
            </a:r>
            <a:r>
              <a:rPr lang="en-IN" sz="2000" b="1" dirty="0">
                <a:latin typeface="Times New Roman" panose="02020603050405020304" pitchFamily="18" charset="0"/>
                <a:cs typeface="Times New Roman" panose="02020603050405020304" pitchFamily="18" charset="0"/>
              </a:rPr>
              <a:t>39,718</a:t>
            </a:r>
            <a:r>
              <a:rPr lang="en-IN" sz="2000" dirty="0">
                <a:latin typeface="Times New Roman" panose="02020603050405020304" pitchFamily="18" charset="0"/>
                <a:cs typeface="Times New Roman" panose="02020603050405020304" pitchFamily="18" charset="0"/>
              </a:rPr>
              <a:t> Rows and </a:t>
            </a:r>
            <a:r>
              <a:rPr lang="en-IN" sz="2000" b="1" dirty="0">
                <a:latin typeface="Times New Roman" panose="02020603050405020304" pitchFamily="18" charset="0"/>
                <a:cs typeface="Times New Roman" panose="02020603050405020304" pitchFamily="18" charset="0"/>
              </a:rPr>
              <a:t>24</a:t>
            </a:r>
            <a:r>
              <a:rPr lang="en-IN" sz="2000" dirty="0">
                <a:latin typeface="Times New Roman" panose="02020603050405020304" pitchFamily="18" charset="0"/>
                <a:cs typeface="Times New Roman" panose="02020603050405020304" pitchFamily="18" charset="0"/>
              </a:rPr>
              <a:t> Columns.</a:t>
            </a:r>
          </a:p>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In Finance 2, there are </a:t>
            </a:r>
            <a:r>
              <a:rPr lang="en-IN" sz="2000" b="1" dirty="0">
                <a:latin typeface="Times New Roman" panose="02020603050405020304" pitchFamily="18" charset="0"/>
                <a:cs typeface="Times New Roman" panose="02020603050405020304" pitchFamily="18" charset="0"/>
              </a:rPr>
              <a:t>39,718</a:t>
            </a:r>
            <a:r>
              <a:rPr lang="en-IN" sz="2000" dirty="0">
                <a:latin typeface="Times New Roman" panose="02020603050405020304" pitchFamily="18" charset="0"/>
                <a:cs typeface="Times New Roman" panose="02020603050405020304" pitchFamily="18" charset="0"/>
              </a:rPr>
              <a:t> Rows and </a:t>
            </a:r>
            <a:r>
              <a:rPr lang="en-IN" sz="2000" b="1" dirty="0">
                <a:latin typeface="Times New Roman" panose="02020603050405020304" pitchFamily="18" charset="0"/>
                <a:cs typeface="Times New Roman" panose="02020603050405020304" pitchFamily="18" charset="0"/>
              </a:rPr>
              <a:t>25</a:t>
            </a:r>
            <a:r>
              <a:rPr lang="en-IN" sz="2000" dirty="0">
                <a:latin typeface="Times New Roman" panose="02020603050405020304" pitchFamily="18" charset="0"/>
                <a:cs typeface="Times New Roman" panose="02020603050405020304" pitchFamily="18" charset="0"/>
              </a:rPr>
              <a:t> Columns.</a:t>
            </a:r>
          </a:p>
        </p:txBody>
      </p:sp>
      <p:sp>
        <p:nvSpPr>
          <p:cNvPr id="13" name="Slide Number Placeholder 12">
            <a:extLst>
              <a:ext uri="{FF2B5EF4-FFF2-40B4-BE49-F238E27FC236}">
                <a16:creationId xmlns:a16="http://schemas.microsoft.com/office/drawing/2014/main" id="{00B865B9-C172-C016-10E9-79C136CE2E66}"/>
              </a:ext>
            </a:extLst>
          </p:cNvPr>
          <p:cNvSpPr>
            <a:spLocks noGrp="1"/>
          </p:cNvSpPr>
          <p:nvPr>
            <p:ph type="sldNum" sz="quarter" idx="2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104106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5">
            <a:extLst>
              <a:ext uri="{FF2B5EF4-FFF2-40B4-BE49-F238E27FC236}">
                <a16:creationId xmlns:a16="http://schemas.microsoft.com/office/drawing/2014/main" id="{F199894C-B85D-AF32-FE68-4A558B40383F}"/>
              </a:ext>
            </a:extLst>
          </p:cNvPr>
          <p:cNvSpPr>
            <a:spLocks noGrp="1"/>
          </p:cNvSpPr>
          <p:nvPr>
            <p:ph type="body" sz="quarter" idx="13"/>
          </p:nvPr>
        </p:nvSpPr>
        <p:spPr>
          <a:xfrm>
            <a:off x="260810" y="140426"/>
            <a:ext cx="4494069" cy="57184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pPr algn="l"/>
            <a:r>
              <a:rPr lang="en-US" sz="3200" b="1" dirty="0">
                <a:solidFill>
                  <a:schemeClr val="bg1">
                    <a:lumMod val="75000"/>
                  </a:schemeClr>
                </a:solidFill>
                <a:latin typeface="Times New Roman" panose="02020603050405020304" pitchFamily="18" charset="0"/>
                <a:cs typeface="Times New Roman" panose="02020603050405020304" pitchFamily="18" charset="0"/>
              </a:rPr>
              <a:t>DATA PROCESSING:</a:t>
            </a:r>
          </a:p>
        </p:txBody>
      </p:sp>
      <p:sp>
        <p:nvSpPr>
          <p:cNvPr id="13" name="Slide Number Placeholder 12">
            <a:extLst>
              <a:ext uri="{FF2B5EF4-FFF2-40B4-BE49-F238E27FC236}">
                <a16:creationId xmlns:a16="http://schemas.microsoft.com/office/drawing/2014/main" id="{57D32336-A1F7-61B7-B68F-2C66CB9AA222}"/>
              </a:ext>
            </a:extLst>
          </p:cNvPr>
          <p:cNvSpPr>
            <a:spLocks noGrp="1"/>
          </p:cNvSpPr>
          <p:nvPr>
            <p:ph type="sldNum" sz="quarter" idx="22"/>
          </p:nvPr>
        </p:nvSpPr>
        <p:spPr>
          <a:xfrm>
            <a:off x="11114842" y="6308761"/>
            <a:ext cx="389878" cy="36512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fld id="{B5CEABB6-07DC-46E8-9B57-56EC44A396E5}" type="slidenum">
              <a:rPr lang="en-US" smtClean="0"/>
              <a:t>4</a:t>
            </a:fld>
            <a:endParaRPr lang="en-US" dirty="0"/>
          </a:p>
        </p:txBody>
      </p:sp>
      <p:sp>
        <p:nvSpPr>
          <p:cNvPr id="16" name="Rectangle: Rounded Corners 15">
            <a:extLst>
              <a:ext uri="{FF2B5EF4-FFF2-40B4-BE49-F238E27FC236}">
                <a16:creationId xmlns:a16="http://schemas.microsoft.com/office/drawing/2014/main" id="{642B8F44-35B0-4BC3-032A-2825886076AF}"/>
              </a:ext>
            </a:extLst>
          </p:cNvPr>
          <p:cNvSpPr/>
          <p:nvPr/>
        </p:nvSpPr>
        <p:spPr>
          <a:xfrm>
            <a:off x="702644" y="827107"/>
            <a:ext cx="9750392" cy="982441"/>
          </a:xfrm>
          <a:prstGeom prst="round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000" b="1" dirty="0">
              <a:solidFill>
                <a:schemeClr val="tx1"/>
              </a:solidFill>
            </a:endParaRPr>
          </a:p>
          <a:p>
            <a:pPr algn="just"/>
            <a:r>
              <a:rPr lang="en-US" sz="2000" dirty="0">
                <a:solidFill>
                  <a:schemeClr val="bg1"/>
                </a:solidFill>
                <a:latin typeface="Times New Roman" panose="02020603050405020304" pitchFamily="18" charset="0"/>
                <a:cs typeface="Times New Roman" panose="02020603050405020304" pitchFamily="18" charset="0"/>
              </a:rPr>
              <a:t>1. Data Understanding:  The key to success on any data project is a thorough understanding of the data. As a result, we took the time to learn about your company's data model and domain.</a:t>
            </a:r>
          </a:p>
          <a:p>
            <a:pPr algn="just"/>
            <a:endParaRPr lang="en-US" sz="2000" dirty="0"/>
          </a:p>
        </p:txBody>
      </p:sp>
      <p:sp>
        <p:nvSpPr>
          <p:cNvPr id="19" name="Rectangle: Rounded Corners 18">
            <a:extLst>
              <a:ext uri="{FF2B5EF4-FFF2-40B4-BE49-F238E27FC236}">
                <a16:creationId xmlns:a16="http://schemas.microsoft.com/office/drawing/2014/main" id="{BF99A576-5ED0-3E31-D2D2-AF650AA7DD9E}"/>
              </a:ext>
            </a:extLst>
          </p:cNvPr>
          <p:cNvSpPr/>
          <p:nvPr/>
        </p:nvSpPr>
        <p:spPr>
          <a:xfrm>
            <a:off x="702645" y="2006854"/>
            <a:ext cx="9837016" cy="795340"/>
          </a:xfrm>
          <a:prstGeom prst="round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bg1"/>
                </a:solidFill>
                <a:latin typeface="Times New Roman" panose="02020603050405020304" pitchFamily="18" charset="0"/>
                <a:cs typeface="Times New Roman" panose="02020603050405020304" pitchFamily="18" charset="0"/>
              </a:rPr>
              <a:t>2. Data Cleaning: After learning about your company, we cleaned up the accessible datasets and considered what an ideal dataset for this topic would look like.</a:t>
            </a:r>
          </a:p>
          <a:p>
            <a:pPr algn="ctr"/>
            <a:endParaRPr lang="en-US" dirty="0"/>
          </a:p>
        </p:txBody>
      </p:sp>
      <p:sp>
        <p:nvSpPr>
          <p:cNvPr id="20" name="Rectangle: Rounded Corners 19">
            <a:extLst>
              <a:ext uri="{FF2B5EF4-FFF2-40B4-BE49-F238E27FC236}">
                <a16:creationId xmlns:a16="http://schemas.microsoft.com/office/drawing/2014/main" id="{5810BC82-0151-209F-DA20-CE1CD6BD3B8B}"/>
              </a:ext>
            </a:extLst>
          </p:cNvPr>
          <p:cNvSpPr/>
          <p:nvPr/>
        </p:nvSpPr>
        <p:spPr>
          <a:xfrm>
            <a:off x="702644" y="2980216"/>
            <a:ext cx="9837017" cy="1366388"/>
          </a:xfrm>
          <a:prstGeom prst="roundRect">
            <a:avLst/>
          </a:prstGeom>
          <a:solidFill>
            <a:schemeClr val="tx2"/>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bg1"/>
                </a:solidFill>
                <a:latin typeface="Times New Roman" panose="02020603050405020304" pitchFamily="18" charset="0"/>
                <a:cs typeface="Times New Roman" panose="02020603050405020304" pitchFamily="18" charset="0"/>
              </a:rPr>
              <a:t>3. Data Modelling: After confirming that the data was clean for analysis, we needed to process and model it into a dataset capable of precisely answering the business questions and producing the required outcomes.</a:t>
            </a:r>
          </a:p>
          <a:p>
            <a:pPr algn="ctr"/>
            <a:endParaRPr lang="en-US" sz="2000" dirty="0">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EA4B0D32-9466-0A44-8F39-203683C896FC}"/>
              </a:ext>
            </a:extLst>
          </p:cNvPr>
          <p:cNvSpPr/>
          <p:nvPr/>
        </p:nvSpPr>
        <p:spPr>
          <a:xfrm>
            <a:off x="702644" y="4524627"/>
            <a:ext cx="9837018" cy="1012618"/>
          </a:xfrm>
          <a:prstGeom prst="roundRect">
            <a:avLst/>
          </a:prstGeom>
          <a:solidFill>
            <a:schemeClr val="tx2"/>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bg1"/>
                </a:solidFill>
                <a:latin typeface="Times New Roman" panose="02020603050405020304" pitchFamily="18" charset="0"/>
                <a:cs typeface="Times New Roman" panose="02020603050405020304" pitchFamily="18" charset="0"/>
              </a:rPr>
              <a:t>4. Data Analysis: We used our analytical capabilities to identify insights from our new dataset and to create visualizations to describe the insights</a:t>
            </a:r>
          </a:p>
        </p:txBody>
      </p:sp>
      <p:sp>
        <p:nvSpPr>
          <p:cNvPr id="22" name="Rectangle: Rounded Corners 21">
            <a:extLst>
              <a:ext uri="{FF2B5EF4-FFF2-40B4-BE49-F238E27FC236}">
                <a16:creationId xmlns:a16="http://schemas.microsoft.com/office/drawing/2014/main" id="{B86331B0-7AB4-C113-F83D-2C1FF0AE6189}"/>
              </a:ext>
            </a:extLst>
          </p:cNvPr>
          <p:cNvSpPr/>
          <p:nvPr/>
        </p:nvSpPr>
        <p:spPr>
          <a:xfrm>
            <a:off x="702645" y="5695984"/>
            <a:ext cx="9837018" cy="795340"/>
          </a:xfrm>
          <a:prstGeom prst="roundRect">
            <a:avLst/>
          </a:prstGeom>
          <a:solidFill>
            <a:schemeClr val="tx2"/>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latin typeface="Times New Roman" panose="02020603050405020304" pitchFamily="18" charset="0"/>
              <a:cs typeface="Times New Roman" panose="02020603050405020304" pitchFamily="18" charset="0"/>
            </a:endParaRPr>
          </a:p>
          <a:p>
            <a:pPr algn="just"/>
            <a:r>
              <a:rPr lang="en-US" sz="2000" dirty="0">
                <a:solidFill>
                  <a:schemeClr val="bg1"/>
                </a:solidFill>
                <a:latin typeface="Times New Roman" panose="02020603050405020304" pitchFamily="18" charset="0"/>
                <a:cs typeface="Times New Roman" panose="02020603050405020304" pitchFamily="18" charset="0"/>
              </a:rPr>
              <a:t>5. Uncover Insights:. Finally, we applied these insights to create business decisions and recommendations for next steps.</a:t>
            </a:r>
          </a:p>
          <a:p>
            <a:pPr algn="ct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31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id="{EA5B7B9B-FE23-4E77-86D2-7D3CC7CCEB51}"/>
              </a:ext>
            </a:extLst>
          </p:cNvPr>
          <p:cNvSpPr>
            <a:spLocks noGrp="1"/>
          </p:cNvSpPr>
          <p:nvPr>
            <p:ph type="body" sz="quarter" idx="13"/>
          </p:nvPr>
        </p:nvSpPr>
        <p:spPr>
          <a:xfrm>
            <a:off x="431306" y="424138"/>
            <a:ext cx="9521215" cy="721084"/>
          </a:xfrm>
        </p:spPr>
        <p:txBody>
          <a:bodyPr>
            <a:noAutofit/>
          </a:bodyPr>
          <a:lstStyle/>
          <a:p>
            <a:pPr algn="l"/>
            <a:r>
              <a:rPr lang="en-IN" sz="3200" b="1" cap="all" dirty="0">
                <a:latin typeface="Times New Roman" panose="02020603050405020304" pitchFamily="18" charset="0"/>
                <a:cs typeface="Times New Roman" panose="02020603050405020304" pitchFamily="18" charset="0"/>
              </a:rPr>
              <a:t>KPI-1 year wise loan amount stats.</a:t>
            </a:r>
          </a:p>
        </p:txBody>
      </p:sp>
      <p:sp>
        <p:nvSpPr>
          <p:cNvPr id="13" name="Slide Number Placeholder 12">
            <a:extLst>
              <a:ext uri="{FF2B5EF4-FFF2-40B4-BE49-F238E27FC236}">
                <a16:creationId xmlns:a16="http://schemas.microsoft.com/office/drawing/2014/main" id="{619B89A3-7971-45DC-9FDF-48335A8D7B52}"/>
              </a:ext>
            </a:extLst>
          </p:cNvPr>
          <p:cNvSpPr>
            <a:spLocks noGrp="1"/>
          </p:cNvSpPr>
          <p:nvPr>
            <p:ph type="sldNum" sz="quarter" idx="22"/>
          </p:nvPr>
        </p:nvSpPr>
        <p:spPr>
          <a:xfrm>
            <a:off x="10750858" y="6356350"/>
            <a:ext cx="602942" cy="365125"/>
          </a:xfrm>
        </p:spPr>
        <p:txBody>
          <a:bodyPr/>
          <a:lstStyle/>
          <a:p>
            <a:fld id="{B5CEABB6-07DC-46E8-9B57-56EC44A396E5}" type="slidenum">
              <a:rPr lang="en-US" smtClean="0"/>
              <a:t>5</a:t>
            </a:fld>
            <a:endParaRPr lang="en-US" dirty="0"/>
          </a:p>
        </p:txBody>
      </p:sp>
      <p:pic>
        <p:nvPicPr>
          <p:cNvPr id="15" name="Picture 14">
            <a:extLst>
              <a:ext uri="{FF2B5EF4-FFF2-40B4-BE49-F238E27FC236}">
                <a16:creationId xmlns:a16="http://schemas.microsoft.com/office/drawing/2014/main" id="{9350A599-528F-4C34-A1ED-7FBB441872AD}"/>
              </a:ext>
            </a:extLst>
          </p:cNvPr>
          <p:cNvPicPr>
            <a:picLocks noChangeAspect="1"/>
          </p:cNvPicPr>
          <p:nvPr/>
        </p:nvPicPr>
        <p:blipFill>
          <a:blip r:embed="rId2"/>
          <a:stretch>
            <a:fillRect/>
          </a:stretch>
        </p:blipFill>
        <p:spPr>
          <a:xfrm>
            <a:off x="431306" y="1210030"/>
            <a:ext cx="8990847" cy="5328882"/>
          </a:xfrm>
          <a:prstGeom prst="rect">
            <a:avLst/>
          </a:prstGeom>
        </p:spPr>
      </p:pic>
      <p:sp>
        <p:nvSpPr>
          <p:cNvPr id="19" name="TextBox 18">
            <a:extLst>
              <a:ext uri="{FF2B5EF4-FFF2-40B4-BE49-F238E27FC236}">
                <a16:creationId xmlns:a16="http://schemas.microsoft.com/office/drawing/2014/main" id="{56FBA83B-F900-40A1-801F-4BADEB4D2834}"/>
              </a:ext>
            </a:extLst>
          </p:cNvPr>
          <p:cNvSpPr txBox="1"/>
          <p:nvPr/>
        </p:nvSpPr>
        <p:spPr>
          <a:xfrm>
            <a:off x="9575900" y="2492377"/>
            <a:ext cx="2542306" cy="3477875"/>
          </a:xfrm>
          <a:prstGeom prst="rect">
            <a:avLst/>
          </a:prstGeom>
          <a:noFill/>
        </p:spPr>
        <p:txBody>
          <a:bodyPr wrap="square">
            <a:spAutoFit/>
          </a:bodyPr>
          <a:lstStyle/>
          <a:p>
            <a:pPr marL="285750" indent="-285750" algn="ctr">
              <a:buFont typeface="Arial" panose="020B0604020202020204" pitchFamily="34" charset="0"/>
              <a:buChar char="•"/>
            </a:pPr>
            <a:r>
              <a:rPr lang="en-GB" sz="2000" dirty="0">
                <a:solidFill>
                  <a:schemeClr val="bg1"/>
                </a:solidFill>
                <a:latin typeface="Times New Roman" panose="02020603050405020304" pitchFamily="18" charset="0"/>
                <a:cs typeface="Times New Roman" panose="02020603050405020304" pitchFamily="18" charset="0"/>
              </a:rPr>
              <a:t>The total loan amount was increased by every year.</a:t>
            </a:r>
          </a:p>
          <a:p>
            <a:pPr marL="285750" indent="-285750" algn="ctr">
              <a:buFont typeface="Arial" panose="020B0604020202020204" pitchFamily="34" charset="0"/>
              <a:buChar char="•"/>
            </a:pPr>
            <a:r>
              <a:rPr lang="en-GB" sz="2000" dirty="0">
                <a:solidFill>
                  <a:schemeClr val="bg1"/>
                </a:solidFill>
                <a:latin typeface="Times New Roman" panose="02020603050405020304" pitchFamily="18" charset="0"/>
                <a:cs typeface="Times New Roman" panose="02020603050405020304" pitchFamily="18" charset="0"/>
              </a:rPr>
              <a:t>The state CA has occupied the majority of the loan amount of 80M.</a:t>
            </a:r>
          </a:p>
          <a:p>
            <a:pPr marL="285750" indent="-285750" algn="ctr">
              <a:buFont typeface="Arial" panose="020B0604020202020204" pitchFamily="34" charset="0"/>
              <a:buChar char="•"/>
            </a:pPr>
            <a:r>
              <a:rPr lang="en-GB" sz="2000" dirty="0">
                <a:solidFill>
                  <a:schemeClr val="bg1"/>
                </a:solidFill>
                <a:latin typeface="Times New Roman" panose="02020603050405020304" pitchFamily="18" charset="0"/>
                <a:cs typeface="Times New Roman" panose="02020603050405020304" pitchFamily="18" charset="0"/>
              </a:rPr>
              <a:t>The state OK is occupied the least loan amount of 3M.</a:t>
            </a:r>
          </a:p>
        </p:txBody>
      </p:sp>
    </p:spTree>
    <p:extLst>
      <p:ext uri="{BB962C8B-B14F-4D97-AF65-F5344CB8AC3E}">
        <p14:creationId xmlns:p14="http://schemas.microsoft.com/office/powerpoint/2010/main" val="511254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
            <a:extLst>
              <a:ext uri="{FF2B5EF4-FFF2-40B4-BE49-F238E27FC236}">
                <a16:creationId xmlns:a16="http://schemas.microsoft.com/office/drawing/2014/main" id="{B4F410AE-EF59-4B9F-9892-ADBE748172B7}"/>
              </a:ext>
            </a:extLst>
          </p:cNvPr>
          <p:cNvSpPr>
            <a:spLocks noGrp="1"/>
          </p:cNvSpPr>
          <p:nvPr>
            <p:ph type="body" sz="quarter" idx="13"/>
          </p:nvPr>
        </p:nvSpPr>
        <p:spPr>
          <a:xfrm>
            <a:off x="275152" y="233492"/>
            <a:ext cx="9629244" cy="829924"/>
          </a:xfrm>
        </p:spPr>
        <p:txBody>
          <a:bodyPr>
            <a:noAutofit/>
          </a:bodyPr>
          <a:lstStyle/>
          <a:p>
            <a:r>
              <a:rPr lang="en-IN" sz="2800" b="1" cap="all" dirty="0">
                <a:latin typeface="Times New Roman" panose="02020603050405020304" pitchFamily="18" charset="0"/>
                <a:cs typeface="Times New Roman" panose="02020603050405020304" pitchFamily="18" charset="0"/>
              </a:rPr>
              <a:t>KPI-2 grade and subgrade wise </a:t>
            </a:r>
            <a:r>
              <a:rPr lang="en-IN" sz="2800" b="1" cap="all" dirty="0" err="1">
                <a:latin typeface="Times New Roman" panose="02020603050405020304" pitchFamily="18" charset="0"/>
                <a:cs typeface="Times New Roman" panose="02020603050405020304" pitchFamily="18" charset="0"/>
              </a:rPr>
              <a:t>revol</a:t>
            </a:r>
            <a:r>
              <a:rPr lang="en-IN" sz="2800" b="1" cap="all" dirty="0">
                <a:latin typeface="Times New Roman" panose="02020603050405020304" pitchFamily="18" charset="0"/>
                <a:cs typeface="Times New Roman" panose="02020603050405020304" pitchFamily="18" charset="0"/>
              </a:rPr>
              <a:t> balance.</a:t>
            </a:r>
          </a:p>
        </p:txBody>
      </p:sp>
      <p:sp>
        <p:nvSpPr>
          <p:cNvPr id="13" name="Slide Number Placeholder 12">
            <a:extLst>
              <a:ext uri="{FF2B5EF4-FFF2-40B4-BE49-F238E27FC236}">
                <a16:creationId xmlns:a16="http://schemas.microsoft.com/office/drawing/2014/main" id="{62DE0AFF-575D-478E-8E41-D552369E7281}"/>
              </a:ext>
            </a:extLst>
          </p:cNvPr>
          <p:cNvSpPr>
            <a:spLocks noGrp="1"/>
          </p:cNvSpPr>
          <p:nvPr>
            <p:ph type="sldNum" sz="quarter" idx="22"/>
          </p:nvPr>
        </p:nvSpPr>
        <p:spPr/>
        <p:txBody>
          <a:bodyPr/>
          <a:lstStyle/>
          <a:p>
            <a:fld id="{B5CEABB6-07DC-46E8-9B57-56EC44A396E5}" type="slidenum">
              <a:rPr lang="en-US" smtClean="0"/>
              <a:t>6</a:t>
            </a:fld>
            <a:endParaRPr lang="en-US" dirty="0"/>
          </a:p>
        </p:txBody>
      </p:sp>
      <p:sp>
        <p:nvSpPr>
          <p:cNvPr id="17" name="TextBox 16">
            <a:extLst>
              <a:ext uri="{FF2B5EF4-FFF2-40B4-BE49-F238E27FC236}">
                <a16:creationId xmlns:a16="http://schemas.microsoft.com/office/drawing/2014/main" id="{BFC90786-3AEB-4C72-8003-210D633E946E}"/>
              </a:ext>
            </a:extLst>
          </p:cNvPr>
          <p:cNvSpPr txBox="1"/>
          <p:nvPr/>
        </p:nvSpPr>
        <p:spPr>
          <a:xfrm>
            <a:off x="9283823" y="2602789"/>
            <a:ext cx="2834196" cy="2862322"/>
          </a:xfrm>
          <a:prstGeom prst="rect">
            <a:avLst/>
          </a:prstGeom>
          <a:noFill/>
        </p:spPr>
        <p:txBody>
          <a:bodyPr wrap="square">
            <a:spAutoFit/>
          </a:bodyPr>
          <a:lstStyle/>
          <a:p>
            <a:pPr marL="285750" indent="-285750">
              <a:buFont typeface="Arial" panose="020B0604020202020204" pitchFamily="34" charset="0"/>
              <a:buChar char="•"/>
            </a:pPr>
            <a:r>
              <a:rPr lang="en-GB" sz="2000" dirty="0">
                <a:solidFill>
                  <a:schemeClr val="bg1"/>
                </a:solidFill>
                <a:latin typeface="Times New Roman" panose="02020603050405020304" pitchFamily="18" charset="0"/>
                <a:cs typeface="Times New Roman" panose="02020603050405020304" pitchFamily="18" charset="0"/>
              </a:rPr>
              <a:t>Grade </a:t>
            </a:r>
            <a:r>
              <a:rPr lang="en-GB" sz="2000" b="1" dirty="0">
                <a:solidFill>
                  <a:schemeClr val="bg1"/>
                </a:solidFill>
                <a:latin typeface="Times New Roman" panose="02020603050405020304" pitchFamily="18" charset="0"/>
                <a:cs typeface="Times New Roman" panose="02020603050405020304" pitchFamily="18" charset="0"/>
              </a:rPr>
              <a:t>B</a:t>
            </a:r>
            <a:r>
              <a:rPr lang="en-GB" sz="2000" dirty="0">
                <a:solidFill>
                  <a:schemeClr val="bg1"/>
                </a:solidFill>
                <a:latin typeface="Times New Roman" panose="02020603050405020304" pitchFamily="18" charset="0"/>
                <a:cs typeface="Times New Roman" panose="02020603050405020304" pitchFamily="18" charset="0"/>
              </a:rPr>
              <a:t> has more Revolving balance and Grade G has least Revolving balance. </a:t>
            </a:r>
          </a:p>
          <a:p>
            <a:pPr marL="285750" indent="-285750">
              <a:buFont typeface="Arial" panose="020B0604020202020204" pitchFamily="34" charset="0"/>
              <a:buChar char="•"/>
            </a:pPr>
            <a:endParaRPr lang="en-GB"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000" dirty="0">
                <a:solidFill>
                  <a:schemeClr val="bg1"/>
                </a:solidFill>
                <a:latin typeface="Times New Roman" panose="02020603050405020304" pitchFamily="18" charset="0"/>
                <a:cs typeface="Times New Roman" panose="02020603050405020304" pitchFamily="18" charset="0"/>
              </a:rPr>
              <a:t>Also annual income is high in </a:t>
            </a:r>
            <a:r>
              <a:rPr lang="en-GB" sz="2000" b="1" dirty="0">
                <a:solidFill>
                  <a:schemeClr val="bg1"/>
                </a:solidFill>
                <a:latin typeface="Times New Roman" panose="02020603050405020304" pitchFamily="18" charset="0"/>
                <a:cs typeface="Times New Roman" panose="02020603050405020304" pitchFamily="18" charset="0"/>
              </a:rPr>
              <a:t>B3</a:t>
            </a:r>
            <a:r>
              <a:rPr lang="en-GB" sz="2000" dirty="0">
                <a:solidFill>
                  <a:schemeClr val="bg1"/>
                </a:solidFill>
                <a:latin typeface="Times New Roman" panose="02020603050405020304" pitchFamily="18" charset="0"/>
                <a:cs typeface="Times New Roman" panose="02020603050405020304" pitchFamily="18" charset="0"/>
              </a:rPr>
              <a:t> subcategory and less in </a:t>
            </a:r>
            <a:r>
              <a:rPr lang="en-GB" sz="2000" b="1" dirty="0">
                <a:solidFill>
                  <a:schemeClr val="bg1"/>
                </a:solidFill>
                <a:latin typeface="Times New Roman" panose="02020603050405020304" pitchFamily="18" charset="0"/>
                <a:cs typeface="Times New Roman" panose="02020603050405020304" pitchFamily="18" charset="0"/>
              </a:rPr>
              <a:t>G5</a:t>
            </a:r>
            <a:r>
              <a:rPr lang="en-GB" sz="2000" dirty="0">
                <a:solidFill>
                  <a:schemeClr val="bg1"/>
                </a:solidFill>
                <a:latin typeface="Times New Roman" panose="02020603050405020304" pitchFamily="18" charset="0"/>
                <a:cs typeface="Times New Roman" panose="02020603050405020304" pitchFamily="18" charset="0"/>
              </a:rPr>
              <a:t> subcategory.</a:t>
            </a:r>
          </a:p>
        </p:txBody>
      </p:sp>
      <p:pic>
        <p:nvPicPr>
          <p:cNvPr id="21" name="Picture 20">
            <a:extLst>
              <a:ext uri="{FF2B5EF4-FFF2-40B4-BE49-F238E27FC236}">
                <a16:creationId xmlns:a16="http://schemas.microsoft.com/office/drawing/2014/main" id="{B40C7B48-3518-4B61-A92C-9C9183C98777}"/>
              </a:ext>
            </a:extLst>
          </p:cNvPr>
          <p:cNvPicPr>
            <a:picLocks noChangeAspect="1"/>
          </p:cNvPicPr>
          <p:nvPr/>
        </p:nvPicPr>
        <p:blipFill>
          <a:blip r:embed="rId2"/>
          <a:stretch>
            <a:fillRect/>
          </a:stretch>
        </p:blipFill>
        <p:spPr>
          <a:xfrm>
            <a:off x="429647" y="1425710"/>
            <a:ext cx="8773370" cy="5198798"/>
          </a:xfrm>
          <a:prstGeom prst="rect">
            <a:avLst/>
          </a:prstGeom>
        </p:spPr>
      </p:pic>
    </p:spTree>
    <p:extLst>
      <p:ext uri="{BB962C8B-B14F-4D97-AF65-F5344CB8AC3E}">
        <p14:creationId xmlns:p14="http://schemas.microsoft.com/office/powerpoint/2010/main" val="139002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2">
            <a:extLst>
              <a:ext uri="{FF2B5EF4-FFF2-40B4-BE49-F238E27FC236}">
                <a16:creationId xmlns:a16="http://schemas.microsoft.com/office/drawing/2014/main" id="{01EA5028-719C-468D-AB19-3355D6F84FF5}"/>
              </a:ext>
            </a:extLst>
          </p:cNvPr>
          <p:cNvSpPr>
            <a:spLocks noGrp="1"/>
          </p:cNvSpPr>
          <p:nvPr>
            <p:ph type="body" sz="quarter" idx="13"/>
          </p:nvPr>
        </p:nvSpPr>
        <p:spPr>
          <a:xfrm>
            <a:off x="219700" y="319030"/>
            <a:ext cx="9025033" cy="721084"/>
          </a:xfrm>
        </p:spPr>
        <p:txBody>
          <a:bodyPr>
            <a:noAutofit/>
          </a:bodyPr>
          <a:lstStyle/>
          <a:p>
            <a:r>
              <a:rPr lang="en-IN" sz="2800" b="1" cap="all" dirty="0">
                <a:latin typeface="Times New Roman" panose="02020603050405020304" pitchFamily="18" charset="0"/>
                <a:cs typeface="Times New Roman" panose="02020603050405020304" pitchFamily="18" charset="0"/>
              </a:rPr>
              <a:t>KPI-3 total payment for verified status vs non-verified status.</a:t>
            </a:r>
          </a:p>
        </p:txBody>
      </p:sp>
      <p:sp>
        <p:nvSpPr>
          <p:cNvPr id="13" name="Slide Number Placeholder 12">
            <a:extLst>
              <a:ext uri="{FF2B5EF4-FFF2-40B4-BE49-F238E27FC236}">
                <a16:creationId xmlns:a16="http://schemas.microsoft.com/office/drawing/2014/main" id="{C589BC47-D8D4-4751-9D41-1B8F004DDFE1}"/>
              </a:ext>
            </a:extLst>
          </p:cNvPr>
          <p:cNvSpPr>
            <a:spLocks noGrp="1"/>
          </p:cNvSpPr>
          <p:nvPr>
            <p:ph type="sldNum" sz="quarter" idx="22"/>
          </p:nvPr>
        </p:nvSpPr>
        <p:spPr/>
        <p:txBody>
          <a:bodyPr/>
          <a:lstStyle/>
          <a:p>
            <a:fld id="{B5CEABB6-07DC-46E8-9B57-56EC44A396E5}" type="slidenum">
              <a:rPr lang="en-US" smtClean="0"/>
              <a:t>7</a:t>
            </a:fld>
            <a:endParaRPr lang="en-US" dirty="0"/>
          </a:p>
        </p:txBody>
      </p:sp>
      <p:pic>
        <p:nvPicPr>
          <p:cNvPr id="15" name="Picture 14">
            <a:extLst>
              <a:ext uri="{FF2B5EF4-FFF2-40B4-BE49-F238E27FC236}">
                <a16:creationId xmlns:a16="http://schemas.microsoft.com/office/drawing/2014/main" id="{2879AC1D-E09A-472E-8625-E78F0AB5B3EC}"/>
              </a:ext>
            </a:extLst>
          </p:cNvPr>
          <p:cNvPicPr>
            <a:picLocks noChangeAspect="1"/>
          </p:cNvPicPr>
          <p:nvPr/>
        </p:nvPicPr>
        <p:blipFill>
          <a:blip r:embed="rId2"/>
          <a:stretch>
            <a:fillRect/>
          </a:stretch>
        </p:blipFill>
        <p:spPr>
          <a:xfrm>
            <a:off x="352266" y="1349946"/>
            <a:ext cx="8892467" cy="5189024"/>
          </a:xfrm>
          <a:prstGeom prst="rect">
            <a:avLst/>
          </a:prstGeom>
        </p:spPr>
      </p:pic>
      <p:sp>
        <p:nvSpPr>
          <p:cNvPr id="17" name="TextBox 16">
            <a:extLst>
              <a:ext uri="{FF2B5EF4-FFF2-40B4-BE49-F238E27FC236}">
                <a16:creationId xmlns:a16="http://schemas.microsoft.com/office/drawing/2014/main" id="{2D86CAE0-E874-43F0-90F3-AEC8C5389DF6}"/>
              </a:ext>
            </a:extLst>
          </p:cNvPr>
          <p:cNvSpPr txBox="1"/>
          <p:nvPr/>
        </p:nvSpPr>
        <p:spPr>
          <a:xfrm>
            <a:off x="9448800" y="2784447"/>
            <a:ext cx="2743200" cy="2862322"/>
          </a:xfrm>
          <a:prstGeom prst="rect">
            <a:avLst/>
          </a:prstGeom>
          <a:noFill/>
        </p:spPr>
        <p:txBody>
          <a:bodyPr wrap="square">
            <a:spAutoFit/>
          </a:bodyPr>
          <a:lstStyle/>
          <a:p>
            <a:pPr marL="285750" indent="-285750">
              <a:buFont typeface="Arial" panose="020B0604020202020204" pitchFamily="34" charset="0"/>
              <a:buChar char="•"/>
            </a:pPr>
            <a:r>
              <a:rPr lang="en-GB" sz="2000" dirty="0">
                <a:solidFill>
                  <a:schemeClr val="bg1"/>
                </a:solidFill>
                <a:latin typeface="Times New Roman" panose="02020603050405020304" pitchFamily="18" charset="0"/>
                <a:cs typeface="Times New Roman" panose="02020603050405020304" pitchFamily="18" charset="0"/>
              </a:rPr>
              <a:t>Verified status contains major last payment amount as compared to non Verified status.</a:t>
            </a:r>
          </a:p>
          <a:p>
            <a:endParaRPr lang="en-GB"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000" dirty="0">
                <a:solidFill>
                  <a:schemeClr val="bg1"/>
                </a:solidFill>
                <a:latin typeface="Times New Roman" panose="02020603050405020304" pitchFamily="18" charset="0"/>
                <a:cs typeface="Times New Roman" panose="02020603050405020304" pitchFamily="18" charset="0"/>
              </a:rPr>
              <a:t>Total Rec Principal is more than Total Rec interest Principal</a:t>
            </a:r>
          </a:p>
        </p:txBody>
      </p:sp>
    </p:spTree>
    <p:extLst>
      <p:ext uri="{BB962C8B-B14F-4D97-AF65-F5344CB8AC3E}">
        <p14:creationId xmlns:p14="http://schemas.microsoft.com/office/powerpoint/2010/main" val="336749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7F4776C9-501B-48E9-B314-024C45D31B17}"/>
              </a:ext>
            </a:extLst>
          </p:cNvPr>
          <p:cNvSpPr>
            <a:spLocks noGrp="1"/>
          </p:cNvSpPr>
          <p:nvPr>
            <p:ph type="body" sz="quarter" idx="13"/>
          </p:nvPr>
        </p:nvSpPr>
        <p:spPr>
          <a:xfrm>
            <a:off x="313655" y="253872"/>
            <a:ext cx="8762970" cy="1161041"/>
          </a:xfrm>
        </p:spPr>
        <p:txBody>
          <a:bodyPr>
            <a:noAutofit/>
          </a:bodyPr>
          <a:lstStyle/>
          <a:p>
            <a:r>
              <a:rPr lang="en-IN" sz="3200" b="1" cap="all" dirty="0">
                <a:latin typeface="Times New Roman" panose="02020603050405020304" pitchFamily="18" charset="0"/>
                <a:cs typeface="Times New Roman" panose="02020603050405020304" pitchFamily="18" charset="0"/>
              </a:rPr>
              <a:t>KPI-4 State wise and last credit pull d wise loan status.</a:t>
            </a:r>
          </a:p>
        </p:txBody>
      </p:sp>
      <p:sp>
        <p:nvSpPr>
          <p:cNvPr id="13" name="Slide Number Placeholder 12">
            <a:extLst>
              <a:ext uri="{FF2B5EF4-FFF2-40B4-BE49-F238E27FC236}">
                <a16:creationId xmlns:a16="http://schemas.microsoft.com/office/drawing/2014/main" id="{79FF34F6-5F7F-496E-BC1B-B7A20F46B641}"/>
              </a:ext>
            </a:extLst>
          </p:cNvPr>
          <p:cNvSpPr>
            <a:spLocks noGrp="1"/>
          </p:cNvSpPr>
          <p:nvPr>
            <p:ph type="sldNum" sz="quarter" idx="22"/>
          </p:nvPr>
        </p:nvSpPr>
        <p:spPr>
          <a:xfrm>
            <a:off x="10653204" y="6356350"/>
            <a:ext cx="700596" cy="365125"/>
          </a:xfrm>
        </p:spPr>
        <p:txBody>
          <a:bodyPr/>
          <a:lstStyle/>
          <a:p>
            <a:fld id="{B5CEABB6-07DC-46E8-9B57-56EC44A396E5}" type="slidenum">
              <a:rPr lang="en-US" smtClean="0"/>
              <a:t>8</a:t>
            </a:fld>
            <a:endParaRPr lang="en-US" dirty="0"/>
          </a:p>
        </p:txBody>
      </p:sp>
      <p:pic>
        <p:nvPicPr>
          <p:cNvPr id="15" name="Picture 14">
            <a:extLst>
              <a:ext uri="{FF2B5EF4-FFF2-40B4-BE49-F238E27FC236}">
                <a16:creationId xmlns:a16="http://schemas.microsoft.com/office/drawing/2014/main" id="{A26C1E1B-59EC-4050-93B2-E8643D3DEBC4}"/>
              </a:ext>
            </a:extLst>
          </p:cNvPr>
          <p:cNvPicPr>
            <a:picLocks noChangeAspect="1"/>
          </p:cNvPicPr>
          <p:nvPr/>
        </p:nvPicPr>
        <p:blipFill>
          <a:blip r:embed="rId2"/>
          <a:stretch>
            <a:fillRect/>
          </a:stretch>
        </p:blipFill>
        <p:spPr>
          <a:xfrm>
            <a:off x="539406" y="1414913"/>
            <a:ext cx="8311467" cy="4982276"/>
          </a:xfrm>
          <a:prstGeom prst="rect">
            <a:avLst/>
          </a:prstGeom>
        </p:spPr>
      </p:pic>
      <p:sp>
        <p:nvSpPr>
          <p:cNvPr id="16" name="TextBox 15">
            <a:extLst>
              <a:ext uri="{FF2B5EF4-FFF2-40B4-BE49-F238E27FC236}">
                <a16:creationId xmlns:a16="http://schemas.microsoft.com/office/drawing/2014/main" id="{DF4E46DE-B051-4118-A8C0-5CF175886C10}"/>
              </a:ext>
            </a:extLst>
          </p:cNvPr>
          <p:cNvSpPr txBox="1"/>
          <p:nvPr/>
        </p:nvSpPr>
        <p:spPr>
          <a:xfrm>
            <a:off x="9076624" y="2303761"/>
            <a:ext cx="2610035" cy="4093428"/>
          </a:xfrm>
          <a:prstGeom prst="rect">
            <a:avLst/>
          </a:prstGeom>
          <a:noFill/>
        </p:spPr>
        <p:txBody>
          <a:bodyPr wrap="square" rtlCol="0">
            <a:spAutoFit/>
          </a:bodyPr>
          <a:lstStyle/>
          <a:p>
            <a:pPr marL="285750" indent="-285750" algn="just">
              <a:buFont typeface="Arial" panose="020B0604020202020204" pitchFamily="34" charset="0"/>
              <a:buChar char="•"/>
            </a:pPr>
            <a:r>
              <a:rPr lang="en-GB" sz="2000" dirty="0">
                <a:solidFill>
                  <a:schemeClr val="bg1"/>
                </a:solidFill>
                <a:latin typeface="Times New Roman" panose="02020603050405020304" pitchFamily="18" charset="0"/>
                <a:cs typeface="Times New Roman" panose="02020603050405020304" pitchFamily="18" charset="0"/>
              </a:rPr>
              <a:t>If we see loan status,  Majority of the states contains fully paid amount loan status. But if we see through the perspective of total payment, state NE has more total payment and state ID contains Less total payment amount. </a:t>
            </a:r>
          </a:p>
        </p:txBody>
      </p:sp>
    </p:spTree>
    <p:extLst>
      <p:ext uri="{BB962C8B-B14F-4D97-AF65-F5344CB8AC3E}">
        <p14:creationId xmlns:p14="http://schemas.microsoft.com/office/powerpoint/2010/main" val="146149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B7F6CBA7-7971-4020-95E5-3C884B93C804}"/>
              </a:ext>
            </a:extLst>
          </p:cNvPr>
          <p:cNvSpPr>
            <a:spLocks noGrp="1"/>
          </p:cNvSpPr>
          <p:nvPr>
            <p:ph type="body" sz="quarter" idx="13"/>
          </p:nvPr>
        </p:nvSpPr>
        <p:spPr>
          <a:xfrm>
            <a:off x="350952" y="272295"/>
            <a:ext cx="8889592" cy="1017489"/>
          </a:xfrm>
        </p:spPr>
        <p:txBody>
          <a:bodyPr>
            <a:noAutofit/>
          </a:bodyPr>
          <a:lstStyle/>
          <a:p>
            <a:r>
              <a:rPr lang="en-IN" sz="3200" b="1" cap="all" dirty="0">
                <a:latin typeface="Times New Roman" panose="02020603050405020304" pitchFamily="18" charset="0"/>
                <a:cs typeface="Times New Roman" panose="02020603050405020304" pitchFamily="18" charset="0"/>
              </a:rPr>
              <a:t>KPI-5 home ownership vs last payment date stats.</a:t>
            </a:r>
          </a:p>
        </p:txBody>
      </p:sp>
      <p:sp>
        <p:nvSpPr>
          <p:cNvPr id="13" name="Slide Number Placeholder 12">
            <a:extLst>
              <a:ext uri="{FF2B5EF4-FFF2-40B4-BE49-F238E27FC236}">
                <a16:creationId xmlns:a16="http://schemas.microsoft.com/office/drawing/2014/main" id="{0E38D771-DB0E-4AA8-B395-E41B504F0C54}"/>
              </a:ext>
            </a:extLst>
          </p:cNvPr>
          <p:cNvSpPr>
            <a:spLocks noGrp="1"/>
          </p:cNvSpPr>
          <p:nvPr>
            <p:ph type="sldNum" sz="quarter" idx="22"/>
          </p:nvPr>
        </p:nvSpPr>
        <p:spPr/>
        <p:txBody>
          <a:bodyPr/>
          <a:lstStyle/>
          <a:p>
            <a:fld id="{B5CEABB6-07DC-46E8-9B57-56EC44A396E5}" type="slidenum">
              <a:rPr lang="en-US" smtClean="0"/>
              <a:t>9</a:t>
            </a:fld>
            <a:endParaRPr lang="en-US" dirty="0"/>
          </a:p>
        </p:txBody>
      </p:sp>
      <p:pic>
        <p:nvPicPr>
          <p:cNvPr id="16" name="Picture 15">
            <a:extLst>
              <a:ext uri="{FF2B5EF4-FFF2-40B4-BE49-F238E27FC236}">
                <a16:creationId xmlns:a16="http://schemas.microsoft.com/office/drawing/2014/main" id="{CCED3E42-A188-443D-B2A3-760719E234C5}"/>
              </a:ext>
            </a:extLst>
          </p:cNvPr>
          <p:cNvPicPr>
            <a:picLocks noChangeAspect="1"/>
          </p:cNvPicPr>
          <p:nvPr/>
        </p:nvPicPr>
        <p:blipFill rotWithShape="1">
          <a:blip r:embed="rId2"/>
          <a:srcRect r="2519"/>
          <a:stretch/>
        </p:blipFill>
        <p:spPr>
          <a:xfrm>
            <a:off x="787933" y="1530596"/>
            <a:ext cx="9857607" cy="2286319"/>
          </a:xfrm>
          <a:prstGeom prst="rect">
            <a:avLst/>
          </a:prstGeom>
        </p:spPr>
      </p:pic>
      <p:pic>
        <p:nvPicPr>
          <p:cNvPr id="20" name="Picture 19">
            <a:extLst>
              <a:ext uri="{FF2B5EF4-FFF2-40B4-BE49-F238E27FC236}">
                <a16:creationId xmlns:a16="http://schemas.microsoft.com/office/drawing/2014/main" id="{195D62E9-0FCF-4896-876B-08FE780C867A}"/>
              </a:ext>
            </a:extLst>
          </p:cNvPr>
          <p:cNvPicPr>
            <a:picLocks noChangeAspect="1"/>
          </p:cNvPicPr>
          <p:nvPr/>
        </p:nvPicPr>
        <p:blipFill>
          <a:blip r:embed="rId3"/>
          <a:stretch>
            <a:fillRect/>
          </a:stretch>
        </p:blipFill>
        <p:spPr>
          <a:xfrm>
            <a:off x="908481" y="4034342"/>
            <a:ext cx="5598197" cy="2164327"/>
          </a:xfrm>
          <a:prstGeom prst="rect">
            <a:avLst/>
          </a:prstGeom>
        </p:spPr>
      </p:pic>
      <p:sp>
        <p:nvSpPr>
          <p:cNvPr id="22" name="TextBox 21">
            <a:extLst>
              <a:ext uri="{FF2B5EF4-FFF2-40B4-BE49-F238E27FC236}">
                <a16:creationId xmlns:a16="http://schemas.microsoft.com/office/drawing/2014/main" id="{826AA5F0-52B2-478E-B4F5-514608EB5E87}"/>
              </a:ext>
            </a:extLst>
          </p:cNvPr>
          <p:cNvSpPr txBox="1"/>
          <p:nvPr/>
        </p:nvSpPr>
        <p:spPr>
          <a:xfrm>
            <a:off x="7226448" y="4057727"/>
            <a:ext cx="4266116" cy="1631216"/>
          </a:xfrm>
          <a:prstGeom prst="rect">
            <a:avLst/>
          </a:prstGeom>
          <a:noFill/>
        </p:spPr>
        <p:txBody>
          <a:bodyPr wrap="square">
            <a:spAutoFit/>
          </a:bodyPr>
          <a:lstStyle/>
          <a:p>
            <a:pPr marL="285750" indent="-285750" algn="just">
              <a:buFont typeface="Arial" panose="020B0604020202020204" pitchFamily="34" charset="0"/>
              <a:buChar char="•"/>
            </a:pPr>
            <a:r>
              <a:rPr lang="en-GB" sz="2000" dirty="0">
                <a:solidFill>
                  <a:schemeClr val="bg1"/>
                </a:solidFill>
                <a:latin typeface="Times New Roman" panose="02020603050405020304" pitchFamily="18" charset="0"/>
                <a:cs typeface="Times New Roman" panose="02020603050405020304" pitchFamily="18" charset="0"/>
              </a:rPr>
              <a:t>In the case of Homeownership,  more people live on rent in 2012 and fewer in 2008. We have to pay more instalments on the Mortgage and others have to pay less instalments.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57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Template>
  <TotalTime>5356</TotalTime>
  <Words>731</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Times New Roman</vt:lpstr>
      <vt:lpstr>Verdana</vt:lpstr>
      <vt:lpstr>Wingdings</vt:lpstr>
      <vt:lpstr>Wingdings 3</vt:lpstr>
      <vt:lpstr>Ion</vt:lpstr>
      <vt:lpstr>BANKING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works</dc:title>
  <dc:creator>Asus</dc:creator>
  <cp:lastModifiedBy>Atul</cp:lastModifiedBy>
  <cp:revision>31</cp:revision>
  <dcterms:created xsi:type="dcterms:W3CDTF">2023-01-10T08:39:42Z</dcterms:created>
  <dcterms:modified xsi:type="dcterms:W3CDTF">2023-06-10T06:17:08Z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