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72" r:id="rId4"/>
  </p:sldMasterIdLst>
  <p:notesMasterIdLst>
    <p:notesMasterId r:id="rId11"/>
  </p:notesMasterIdLst>
  <p:handoutMasterIdLst>
    <p:handoutMasterId r:id="rId12"/>
  </p:handoutMasterIdLst>
  <p:sldIdLst>
    <p:sldId id="277" r:id="rId5"/>
    <p:sldId id="288" r:id="rId6"/>
    <p:sldId id="298" r:id="rId7"/>
    <p:sldId id="292" r:id="rId8"/>
    <p:sldId id="299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711B78-87AA-4CD8-9859-35E37F58F79D}">
          <p14:sldIdLst>
            <p14:sldId id="277"/>
            <p14:sldId id="288"/>
            <p14:sldId id="298"/>
            <p14:sldId id="292"/>
            <p14:sldId id="29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256" autoAdjust="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700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3948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73181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43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8692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444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8167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8419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50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8068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85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309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7162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398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837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6463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8715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746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8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3694" r:id="rId19"/>
    <p:sldLayoutId id="2147483673" r:id="rId20"/>
    <p:sldLayoutId id="2147483676" r:id="rId21"/>
    <p:sldLayoutId id="2147483699" r:id="rId22"/>
    <p:sldLayoutId id="2147483700" r:id="rId23"/>
    <p:sldLayoutId id="2147483679" r:id="rId24"/>
    <p:sldLayoutId id="2147483692" r:id="rId25"/>
    <p:sldLayoutId id="2147483681" r:id="rId26"/>
    <p:sldLayoutId id="2147483696" r:id="rId27"/>
    <p:sldLayoutId id="2147483719" r:id="rId28"/>
    <p:sldLayoutId id="2147483738" r:id="rId2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2" y="128073"/>
            <a:ext cx="8685865" cy="14285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HOSPITALITY FINANCE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568" y="2479044"/>
            <a:ext cx="6333632" cy="32587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Abhisek</a:t>
            </a: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Sahu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Vishal Gundu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sz="24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Tejaswini</a:t>
            </a: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Atul Pawar</a:t>
            </a:r>
            <a:r>
              <a:rPr lang="en-US" sz="24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Shubham B </a:t>
            </a:r>
            <a:r>
              <a:rPr lang="en-IN" sz="24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Bagwe</a:t>
            </a:r>
            <a:endParaRPr lang="en-IN" sz="24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Nishant Sujeet Badge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24A0CA-5C0E-6C17-7056-4280852643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20086" y="1691251"/>
            <a:ext cx="4775914" cy="554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Meet the team: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28C73DB-EED0-9D9A-227E-C060DEAFF8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983550" y="5454638"/>
            <a:ext cx="3540307" cy="95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750C3-B68C-6CFD-5D92-C9B9005D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833" y="1920691"/>
            <a:ext cx="2513220" cy="1486197"/>
          </a:xfrm>
          <a:prstGeom prst="rect">
            <a:avLst/>
          </a:prstGeom>
        </p:spPr>
      </p:pic>
      <p:pic>
        <p:nvPicPr>
          <p:cNvPr id="6" name="Picture 2" descr="Image result for tableau">
            <a:extLst>
              <a:ext uri="{FF2B5EF4-FFF2-40B4-BE49-F238E27FC236}">
                <a16:creationId xmlns:a16="http://schemas.microsoft.com/office/drawing/2014/main" id="{E63D3C52-D967-E567-28C8-F2D141B0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3" y="3325547"/>
            <a:ext cx="2701073" cy="15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7687AE-CD23-94FD-3253-0642FEB9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58" y="128073"/>
            <a:ext cx="1373856" cy="1060531"/>
          </a:xfrm>
          <a:prstGeom prst="ellipse">
            <a:avLst/>
          </a:prstGeom>
          <a:solidFill>
            <a:schemeClr val="tx1"/>
          </a:solidFill>
          <a:ln w="63500" cap="rnd">
            <a:solidFill>
              <a:schemeClr val="tx2">
                <a:lumMod val="10000"/>
                <a:lumOff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64A439-F21E-2FC8-272C-47BE53E33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443" y="174771"/>
            <a:ext cx="1373857" cy="1060532"/>
          </a:xfrm>
          <a:prstGeom prst="ellipse">
            <a:avLst/>
          </a:prstGeom>
          <a:ln w="63500" cap="rnd">
            <a:solidFill>
              <a:schemeClr val="bg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82A080-2FC5-E4DB-B26A-28BCC0A8E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924" y="423710"/>
            <a:ext cx="1919172" cy="584862"/>
          </a:xfrm>
        </p:spPr>
        <p:txBody>
          <a:bodyPr>
            <a:noAutofit/>
          </a:bodyPr>
          <a:lstStyle/>
          <a:p>
            <a:pPr algn="l"/>
            <a:r>
              <a:rPr lang="en-US" sz="32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About: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CD368-B515-2FA9-04E1-4EC4B8636FEC}"/>
              </a:ext>
            </a:extLst>
          </p:cNvPr>
          <p:cNvSpPr txBox="1"/>
          <p:nvPr/>
        </p:nvSpPr>
        <p:spPr>
          <a:xfrm>
            <a:off x="405924" y="1099885"/>
            <a:ext cx="729431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project of hospitality finance analysis, we worked on the data provided by the institute.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of all, we have gone through the data, and the aim is to develop an interactive dashboard on either Tableau, Power BI, or Advance Excel.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that we have followed the following stages to complete the dashboard.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KPIs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columns or measures in Power BI and calculated fields and parameters in Tableau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Developed the visualizations and created the Dashboard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Image result for analytics icon">
            <a:extLst>
              <a:ext uri="{FF2B5EF4-FFF2-40B4-BE49-F238E27FC236}">
                <a16:creationId xmlns:a16="http://schemas.microsoft.com/office/drawing/2014/main" id="{A617712D-9046-56D6-3707-3D4706BB2C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10916654" y="19241"/>
            <a:ext cx="1159249" cy="7007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BEEFD9-9481-958C-FC70-82F226D9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596" y="801502"/>
            <a:ext cx="3710480" cy="49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6D33B-5495-53D2-7630-BD53A6632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712" y="2430469"/>
            <a:ext cx="5716963" cy="721084"/>
          </a:xfrm>
        </p:spPr>
        <p:txBody>
          <a:bodyPr>
            <a:noAutofit/>
          </a:bodyPr>
          <a:lstStyle/>
          <a:p>
            <a:r>
              <a:rPr lang="en-IN" sz="32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3600" b="1" u="sng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92868-BAC8-53F9-0501-7913145621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5285" y="3371536"/>
            <a:ext cx="8075974" cy="146997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one dataset which is Finance Dataset (Hospitality Finance).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Hospitality Finance, there are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32297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B865B9-C172-C016-10E9-79C136CE2E6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452DEC9-DD3A-6F95-A43A-5D0056B88060}"/>
              </a:ext>
            </a:extLst>
          </p:cNvPr>
          <p:cNvSpPr txBox="1">
            <a:spLocks/>
          </p:cNvSpPr>
          <p:nvPr/>
        </p:nvSpPr>
        <p:spPr>
          <a:xfrm>
            <a:off x="1395285" y="477271"/>
            <a:ext cx="3311469" cy="71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4C45-DD28-FF49-22FB-1515DEC206AC}"/>
              </a:ext>
            </a:extLst>
          </p:cNvPr>
          <p:cNvSpPr txBox="1"/>
          <p:nvPr/>
        </p:nvSpPr>
        <p:spPr>
          <a:xfrm>
            <a:off x="1395285" y="1414806"/>
            <a:ext cx="93368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project is to analyze the seasonality of Hospitality Financial data and create adequate plans to know the total revenue, total department expenses, and RevPAR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199894C-B85D-AF32-FE68-4A558B403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810" y="140426"/>
            <a:ext cx="4494069" cy="57184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D32336-A1F7-61B7-B68F-2C66CB9AA22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114842" y="6308761"/>
            <a:ext cx="389878" cy="3651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2B8F44-35B0-4BC3-032A-2825886076AF}"/>
              </a:ext>
            </a:extLst>
          </p:cNvPr>
          <p:cNvSpPr/>
          <p:nvPr/>
        </p:nvSpPr>
        <p:spPr>
          <a:xfrm>
            <a:off x="702644" y="827107"/>
            <a:ext cx="9750392" cy="982441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Understanding:  The key to success on any data project is a thorough understanding of the data. As a result, we took the time to learn about your company's data model and domain.</a:t>
            </a:r>
          </a:p>
          <a:p>
            <a:pPr algn="just"/>
            <a:endParaRPr lang="en-US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99A576-5ED0-3E31-D2D2-AF650AA7DD9E}"/>
              </a:ext>
            </a:extLst>
          </p:cNvPr>
          <p:cNvSpPr/>
          <p:nvPr/>
        </p:nvSpPr>
        <p:spPr>
          <a:xfrm>
            <a:off x="702645" y="2006854"/>
            <a:ext cx="9837016" cy="79534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Cleaning: After learning about your company, we cleaned up the accessible datasets and considered what an ideal dataset for this topic would look like.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10BC82-0151-209F-DA20-CE1CD6BD3B8B}"/>
              </a:ext>
            </a:extLst>
          </p:cNvPr>
          <p:cNvSpPr/>
          <p:nvPr/>
        </p:nvSpPr>
        <p:spPr>
          <a:xfrm>
            <a:off x="702644" y="2980216"/>
            <a:ext cx="9837017" cy="1366388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 Modelling: After confirming that the data was clean for analysis, we needed to process and model it into a dataset capable of precisely answering the business questions and producing the required outcomes.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A4B0D32-9466-0A44-8F39-203683C896FC}"/>
              </a:ext>
            </a:extLst>
          </p:cNvPr>
          <p:cNvSpPr/>
          <p:nvPr/>
        </p:nvSpPr>
        <p:spPr>
          <a:xfrm>
            <a:off x="702644" y="4524627"/>
            <a:ext cx="9837018" cy="1012618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Data Analysis: We used our analytical capabilities to identify insights from our new dataset and to create visualizations to describe the insights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331B0-7AB4-C113-F83D-2C1FF0AE6189}"/>
              </a:ext>
            </a:extLst>
          </p:cNvPr>
          <p:cNvSpPr/>
          <p:nvPr/>
        </p:nvSpPr>
        <p:spPr>
          <a:xfrm>
            <a:off x="702645" y="5695984"/>
            <a:ext cx="9837018" cy="79534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Uncover Insights:. Finally, we applied these insights to create business decisions and recommendations for next steps.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A5B7B9B-FE23-4E77-86D2-7D3CC7CCE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21" y="2680621"/>
            <a:ext cx="4629752" cy="634640"/>
          </a:xfrm>
        </p:spPr>
        <p:txBody>
          <a:bodyPr>
            <a:noAutofit/>
          </a:bodyPr>
          <a:lstStyle/>
          <a:p>
            <a:pPr algn="l"/>
            <a:r>
              <a:rPr lang="en-IN" sz="3200" b="1" cap="all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9B89A3-7971-45DC-9FDF-48335A8D7B5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50858" y="6356350"/>
            <a:ext cx="602942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6180F-71C5-ED8F-F31C-9893BD2A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2" y="240632"/>
            <a:ext cx="5207267" cy="2593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B5539C-7F7A-4555-2ED6-3B1FFA72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39" y="3466993"/>
            <a:ext cx="9692641" cy="272416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5897890-0529-AD11-AF78-EF8045FD3B9C}"/>
              </a:ext>
            </a:extLst>
          </p:cNvPr>
          <p:cNvSpPr txBox="1">
            <a:spLocks/>
          </p:cNvSpPr>
          <p:nvPr/>
        </p:nvSpPr>
        <p:spPr>
          <a:xfrm>
            <a:off x="3893418" y="6086835"/>
            <a:ext cx="5342022" cy="634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3200" b="1" cap="all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6CB40-6E51-B3D9-0F99-18FFCB11C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88" y="240632"/>
            <a:ext cx="5791200" cy="259399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18E97B-396A-DE11-A5F8-EA5B257E7A59}"/>
              </a:ext>
            </a:extLst>
          </p:cNvPr>
          <p:cNvSpPr txBox="1">
            <a:spLocks/>
          </p:cNvSpPr>
          <p:nvPr/>
        </p:nvSpPr>
        <p:spPr>
          <a:xfrm>
            <a:off x="5813659" y="2667164"/>
            <a:ext cx="5342022" cy="634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3200" b="1" cap="all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51125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587" y="2502567"/>
            <a:ext cx="7575082" cy="1353987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5458</TotalTime>
  <Words>364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Slice</vt:lpstr>
      <vt:lpstr>HOSPITALITY FINANCE  ANALYTICS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</dc:title>
  <dc:creator>Asus</dc:creator>
  <cp:lastModifiedBy>Atul</cp:lastModifiedBy>
  <cp:revision>65</cp:revision>
  <dcterms:created xsi:type="dcterms:W3CDTF">2023-01-10T08:39:42Z</dcterms:created>
  <dcterms:modified xsi:type="dcterms:W3CDTF">2023-07-15T06:22:30Z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