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19"/>
  </p:notesMasterIdLst>
  <p:sldIdLst>
    <p:sldId id="357" r:id="rId6"/>
    <p:sldId id="267" r:id="rId7"/>
    <p:sldId id="258" r:id="rId8"/>
    <p:sldId id="356" r:id="rId9"/>
    <p:sldId id="266" r:id="rId10"/>
    <p:sldId id="358" r:id="rId11"/>
    <p:sldId id="284" r:id="rId12"/>
    <p:sldId id="268" r:id="rId13"/>
    <p:sldId id="275" r:id="rId14"/>
    <p:sldId id="278" r:id="rId15"/>
    <p:sldId id="270" r:id="rId16"/>
    <p:sldId id="320" r:id="rId17"/>
    <p:sldId id="273" r:id="rId18"/>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CEF"/>
    <a:srgbClr val="4EC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58" d="100"/>
          <a:sy n="58" d="100"/>
        </p:scale>
        <p:origin x="461" y="62"/>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2024/3/20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0.xml"/><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7.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Automatic Number Plate Recognition System</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
        <p:nvSpPr>
          <p:cNvPr id="12" name="Text Placeholder 11">
            <a:extLst>
              <a:ext uri="{FF2B5EF4-FFF2-40B4-BE49-F238E27FC236}">
                <a16:creationId xmlns:a16="http://schemas.microsoft.com/office/drawing/2014/main" id="{4B7CA56C-CA85-A9B6-1058-D07BD4A7E19A}"/>
              </a:ext>
            </a:extLst>
          </p:cNvPr>
          <p:cNvSpPr>
            <a:spLocks noGrp="1"/>
          </p:cNvSpPr>
          <p:nvPr>
            <p:ph type="body" sz="quarter" idx="13"/>
          </p:nvPr>
        </p:nvSpPr>
        <p:spPr>
          <a:xfrm>
            <a:off x="2478157" y="4368856"/>
            <a:ext cx="6029739" cy="1846413"/>
          </a:xfrm>
        </p:spPr>
        <p:txBody>
          <a:bodyPr/>
          <a:lstStyle/>
          <a:p>
            <a:r>
              <a:rPr lang="en-US" sz="3200" dirty="0"/>
              <a:t>Under the guidance of :  Dr. Prakash Ramani</a:t>
            </a:r>
          </a:p>
          <a:p>
            <a:r>
              <a:rPr lang="en-US" sz="3200" dirty="0"/>
              <a:t>Professor, CSE</a:t>
            </a:r>
          </a:p>
          <a:p>
            <a:endParaRPr lang="en-US" dirty="0"/>
          </a:p>
          <a:p>
            <a:endParaRPr lang="en-US" dirty="0"/>
          </a:p>
          <a:p>
            <a:r>
              <a:rPr lang="en-US" sz="3200" dirty="0">
                <a:latin typeface="Ubuntu (Medium)"/>
              </a:rPr>
              <a:t>Submitted By:</a:t>
            </a:r>
          </a:p>
          <a:p>
            <a:endParaRPr lang="en-US" sz="3600" dirty="0">
              <a:latin typeface="Ubuntu (Medium)"/>
            </a:endParaRPr>
          </a:p>
          <a:p>
            <a:r>
              <a:rPr lang="en-US" sz="3200" dirty="0">
                <a:latin typeface="Ubuntu (Medium)"/>
              </a:rPr>
              <a:t>Atul Yadav(219301263)</a:t>
            </a:r>
          </a:p>
          <a:p>
            <a:r>
              <a:rPr lang="en-US" sz="3200" dirty="0" err="1">
                <a:latin typeface="Ubuntu (Medium)"/>
              </a:rPr>
              <a:t>Raunak</a:t>
            </a:r>
            <a:r>
              <a:rPr lang="en-US" sz="3200" dirty="0">
                <a:latin typeface="Ubuntu (Medium)"/>
              </a:rPr>
              <a:t> Saxena(219310286)</a:t>
            </a:r>
          </a:p>
          <a:p>
            <a:endParaRPr lang="en-US" sz="3200" dirty="0">
              <a:latin typeface="Ubuntu (Medium)"/>
            </a:endParaRPr>
          </a:p>
          <a:p>
            <a:r>
              <a:rPr lang="en-US" sz="3200" dirty="0" err="1">
                <a:latin typeface="Ubuntu (Medium)"/>
              </a:rPr>
              <a:t>B.Tech</a:t>
            </a:r>
            <a:r>
              <a:rPr lang="en-US" sz="3200" dirty="0">
                <a:latin typeface="Ubuntu (Medium)"/>
              </a:rPr>
              <a:t> CSE</a:t>
            </a:r>
            <a:endParaRPr lang="en-US" sz="3200" dirty="0"/>
          </a:p>
          <a:p>
            <a:endParaRPr lang="en-IN" dirty="0"/>
          </a:p>
        </p:txBody>
      </p:sp>
      <p:pic>
        <p:nvPicPr>
          <p:cNvPr id="14" name="Picture 13">
            <a:extLst>
              <a:ext uri="{FF2B5EF4-FFF2-40B4-BE49-F238E27FC236}">
                <a16:creationId xmlns:a16="http://schemas.microsoft.com/office/drawing/2014/main" id="{7AA1E7B7-1271-02EB-A561-C23E0617E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216" y="3351217"/>
            <a:ext cx="6704131" cy="481216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6" name="Rectangle 15">
            <a:extLst>
              <a:ext uri="{FF2B5EF4-FFF2-40B4-BE49-F238E27FC236}">
                <a16:creationId xmlns:a16="http://schemas.microsoft.com/office/drawing/2014/main" id="{1720C4D8-9F07-525F-B8A3-7CFD3B3C94FD}"/>
              </a:ext>
            </a:extLst>
          </p:cNvPr>
          <p:cNvSpPr/>
          <p:nvPr/>
        </p:nvSpPr>
        <p:spPr>
          <a:xfrm>
            <a:off x="3299791" y="4395506"/>
            <a:ext cx="1258957" cy="96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F82168BB-666F-49F9-7C58-5A5E2CBE9AE4}"/>
              </a:ext>
            </a:extLst>
          </p:cNvPr>
          <p:cNvSpPr>
            <a:spLocks noGrp="1"/>
          </p:cNvSpPr>
          <p:nvPr>
            <p:ph type="title"/>
          </p:nvPr>
        </p:nvSpPr>
        <p:spPr>
          <a:xfrm>
            <a:off x="731752" y="328603"/>
            <a:ext cx="17336022" cy="1280040"/>
          </a:xfrm>
        </p:spPr>
        <p:txBody>
          <a:bodyPr/>
          <a:lstStyle/>
          <a:p>
            <a:r>
              <a:rPr lang="en-US" dirty="0"/>
              <a:t>Pros &amp; Cons</a:t>
            </a:r>
            <a:endParaRPr lang="en-IN"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8" name="テキスト プレースホルダー 17"/>
          <p:cNvSpPr>
            <a:spLocks noGrp="1"/>
          </p:cNvSpPr>
          <p:nvPr>
            <p:ph type="body" sz="quarter" idx="13"/>
          </p:nvPr>
        </p:nvSpPr>
        <p:spPr>
          <a:xfrm>
            <a:off x="3021496" y="1917797"/>
            <a:ext cx="5557839" cy="810159"/>
          </a:xfrm>
        </p:spPr>
        <p:txBody>
          <a:bodyPr>
            <a:normAutofit/>
          </a:bodyPr>
          <a:lstStyle/>
          <a:p>
            <a:r>
              <a:rPr kumimoji="1" lang="en-US" altLang="ja-JP" dirty="0"/>
              <a:t>Advantages</a:t>
            </a:r>
            <a:endParaRPr kumimoji="1" lang="ja-JP" altLang="en-US" dirty="0"/>
          </a:p>
        </p:txBody>
      </p:sp>
      <p:sp>
        <p:nvSpPr>
          <p:cNvPr id="21" name="テキスト プレースホルダー 20"/>
          <p:cNvSpPr>
            <a:spLocks noGrp="1"/>
          </p:cNvSpPr>
          <p:nvPr>
            <p:ph type="body" sz="quarter" idx="15"/>
          </p:nvPr>
        </p:nvSpPr>
        <p:spPr>
          <a:xfrm>
            <a:off x="10475843" y="1949361"/>
            <a:ext cx="7484301" cy="747032"/>
          </a:xfrm>
        </p:spPr>
        <p:txBody>
          <a:bodyPr/>
          <a:lstStyle/>
          <a:p>
            <a:r>
              <a:rPr kumimoji="1" lang="en-US" altLang="ja-JP" dirty="0"/>
              <a:t>Disadvantages</a:t>
            </a:r>
            <a:endParaRPr kumimoji="1" lang="ja-JP" altLang="en-US" dirty="0"/>
          </a:p>
        </p:txBody>
      </p:sp>
      <p:sp>
        <p:nvSpPr>
          <p:cNvPr id="22" name="テキスト プレースホルダー 21"/>
          <p:cNvSpPr>
            <a:spLocks noGrp="1"/>
          </p:cNvSpPr>
          <p:nvPr>
            <p:ph type="body" sz="quarter" idx="4294967295"/>
          </p:nvPr>
        </p:nvSpPr>
        <p:spPr>
          <a:xfrm>
            <a:off x="10475843" y="2792509"/>
            <a:ext cx="5716222" cy="3034714"/>
          </a:xfrm>
        </p:spPr>
        <p:txBody>
          <a:bodyPr>
            <a:normAutofit lnSpcReduction="10000"/>
          </a:bodyPr>
          <a:lstStyle/>
          <a:p>
            <a:pPr marL="342900" indent="-342900">
              <a:buFont typeface="Arial" panose="020B0604020202020204" pitchFamily="34" charset="0"/>
              <a:buChar char="•"/>
            </a:pPr>
            <a:r>
              <a:rPr lang="en-IN" b="1" dirty="0"/>
              <a:t>Privacy Concerns</a:t>
            </a:r>
          </a:p>
          <a:p>
            <a:pPr marL="342900" indent="-342900">
              <a:buFont typeface="Arial" panose="020B0604020202020204" pitchFamily="34" charset="0"/>
              <a:buChar char="•"/>
            </a:pPr>
            <a:r>
              <a:rPr kumimoji="1" lang="en-IN" altLang="ja-JP" b="1" dirty="0"/>
              <a:t>High </a:t>
            </a:r>
            <a:r>
              <a:rPr lang="en-IN" b="1" dirty="0"/>
              <a:t>Costs and Maintenance</a:t>
            </a:r>
          </a:p>
          <a:p>
            <a:pPr marL="342900" indent="-342900">
              <a:buFont typeface="Arial" panose="020B0604020202020204" pitchFamily="34" charset="0"/>
              <a:buChar char="•"/>
            </a:pPr>
            <a:r>
              <a:rPr lang="en-IN" b="1" dirty="0"/>
              <a:t>Technical Limitations</a:t>
            </a:r>
          </a:p>
          <a:p>
            <a:pPr marL="342900" indent="-342900">
              <a:buFont typeface="Arial" panose="020B0604020202020204" pitchFamily="34" charset="0"/>
              <a:buChar char="•"/>
            </a:pPr>
            <a:r>
              <a:rPr lang="en-IN" b="1" dirty="0"/>
              <a:t>Legal and Regulatory Challenges</a:t>
            </a:r>
            <a:endParaRPr lang="en-IN" dirty="0"/>
          </a:p>
          <a:p>
            <a:pPr marL="342900" indent="-342900">
              <a:buFont typeface="Arial" panose="020B0604020202020204" pitchFamily="34" charset="0"/>
              <a:buChar char="•"/>
            </a:pPr>
            <a:r>
              <a:rPr lang="en-IN" b="1" dirty="0"/>
              <a:t>Social Acceptance</a:t>
            </a:r>
            <a:endParaRPr kumimoji="1" lang="ja-JP" altLang="en-US" dirty="0"/>
          </a:p>
        </p:txBody>
      </p:sp>
      <p:sp>
        <p:nvSpPr>
          <p:cNvPr id="27" name="テキスト プレースホルダー 26"/>
          <p:cNvSpPr>
            <a:spLocks noGrp="1"/>
          </p:cNvSpPr>
          <p:nvPr>
            <p:ph type="body" sz="quarter" idx="4294967295"/>
          </p:nvPr>
        </p:nvSpPr>
        <p:spPr>
          <a:xfrm>
            <a:off x="2326083" y="2696393"/>
            <a:ext cx="6586194" cy="3648152"/>
          </a:xfrm>
        </p:spPr>
        <p:txBody>
          <a:bodyPr>
            <a:normAutofit/>
          </a:bodyPr>
          <a:lstStyle/>
          <a:p>
            <a:pPr marL="342900" indent="-342900">
              <a:buFont typeface="Arial" panose="020B0604020202020204" pitchFamily="34" charset="0"/>
              <a:buChar char="•"/>
            </a:pPr>
            <a:r>
              <a:rPr lang="en-IN" b="1" dirty="0"/>
              <a:t>Enhanced Security</a:t>
            </a:r>
          </a:p>
          <a:p>
            <a:pPr marL="342900" indent="-342900">
              <a:buFont typeface="Arial" panose="020B0604020202020204" pitchFamily="34" charset="0"/>
              <a:buChar char="•"/>
            </a:pPr>
            <a:r>
              <a:rPr lang="en-IN" b="1" dirty="0"/>
              <a:t>Efficient Law Enforcement</a:t>
            </a:r>
            <a:endParaRPr lang="en-IN" dirty="0"/>
          </a:p>
          <a:p>
            <a:pPr marL="342900" indent="-342900">
              <a:buFont typeface="Arial" panose="020B0604020202020204" pitchFamily="34" charset="0"/>
              <a:buChar char="•"/>
            </a:pPr>
            <a:r>
              <a:rPr lang="en-IN" b="1" dirty="0"/>
              <a:t>Reduced Manual Labor</a:t>
            </a:r>
            <a:endParaRPr kumimoji="1" lang="en-US" dirty="0"/>
          </a:p>
          <a:p>
            <a:pPr marL="342900" indent="-342900">
              <a:buFont typeface="Arial" panose="020B0604020202020204" pitchFamily="34" charset="0"/>
              <a:buChar char="•"/>
            </a:pPr>
            <a:r>
              <a:rPr lang="en-IN" b="1" dirty="0"/>
              <a:t>Parking Management</a:t>
            </a:r>
          </a:p>
          <a:p>
            <a:pPr marL="342900" indent="-342900">
              <a:buFont typeface="Arial" panose="020B0604020202020204" pitchFamily="34" charset="0"/>
              <a:buChar char="•"/>
            </a:pPr>
            <a:r>
              <a:rPr lang="en-IN" b="1" dirty="0"/>
              <a:t>Enhanced Public Safety</a:t>
            </a:r>
            <a:endParaRPr lang="en-IN" dirty="0"/>
          </a:p>
        </p:txBody>
      </p:sp>
      <p:pic>
        <p:nvPicPr>
          <p:cNvPr id="49" name="図プレースホルダー 48"/>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a:stretch/>
        </p:blipFill>
        <p:spPr>
          <a:xfrm>
            <a:off x="0" y="3740150"/>
            <a:ext cx="630238" cy="630238"/>
          </a:xfrm>
        </p:spPr>
      </p:pic>
      <p:pic>
        <p:nvPicPr>
          <p:cNvPr id="48" name="図プレースホルダー 47"/>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a:stretch/>
        </p:blipFill>
        <p:spPr>
          <a:xfrm>
            <a:off x="0" y="6550025"/>
            <a:ext cx="630238" cy="630238"/>
          </a:xfrm>
        </p:spPr>
      </p:pic>
      <p:pic>
        <p:nvPicPr>
          <p:cNvPr id="47" name="図プレースホルダー 46"/>
          <p:cNvPicPr>
            <a:picLocks noGrp="1" noChangeAspect="1"/>
          </p:cNvPicPr>
          <p:nvPr>
            <p:ph type="pic" sz="quarter" idx="4294967295"/>
          </p:nvPr>
        </p:nvPicPr>
        <p:blipFill>
          <a:blip r:embed="rId4" cstate="print">
            <a:extLst>
              <a:ext uri="{28A0092B-C50C-407E-A947-70E740481C1C}">
                <a14:useLocalDpi xmlns:a14="http://schemas.microsoft.com/office/drawing/2010/main" val="0"/>
              </a:ext>
            </a:extLst>
          </a:blip>
          <a:srcRect t="126" b="126"/>
          <a:stretch/>
        </p:blipFill>
        <p:spPr>
          <a:xfrm>
            <a:off x="17657763" y="6538913"/>
            <a:ext cx="630237" cy="628650"/>
          </a:xfrm>
        </p:spPr>
      </p:pic>
      <p:sp>
        <p:nvSpPr>
          <p:cNvPr id="40" name="Rectangle 39">
            <a:extLst>
              <a:ext uri="{FF2B5EF4-FFF2-40B4-BE49-F238E27FC236}">
                <a16:creationId xmlns:a16="http://schemas.microsoft.com/office/drawing/2014/main" id="{AC01DBD6-1453-ACE6-189F-C205C976EF4D}"/>
              </a:ext>
            </a:extLst>
          </p:cNvPr>
          <p:cNvSpPr/>
          <p:nvPr/>
        </p:nvSpPr>
        <p:spPr>
          <a:xfrm>
            <a:off x="1298713" y="4370388"/>
            <a:ext cx="1722783" cy="1353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
        <p:nvSpPr>
          <p:cNvPr id="41" name="Rectangle 40">
            <a:extLst>
              <a:ext uri="{FF2B5EF4-FFF2-40B4-BE49-F238E27FC236}">
                <a16:creationId xmlns:a16="http://schemas.microsoft.com/office/drawing/2014/main" id="{7B8601D0-5641-B3B3-0FE6-D5F64CE639AC}"/>
              </a:ext>
            </a:extLst>
          </p:cNvPr>
          <p:cNvSpPr/>
          <p:nvPr/>
        </p:nvSpPr>
        <p:spPr>
          <a:xfrm>
            <a:off x="9634330" y="4370388"/>
            <a:ext cx="1683027" cy="13520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
        <p:nvSpPr>
          <p:cNvPr id="44" name="Rectangle 43">
            <a:extLst>
              <a:ext uri="{FF2B5EF4-FFF2-40B4-BE49-F238E27FC236}">
                <a16:creationId xmlns:a16="http://schemas.microsoft.com/office/drawing/2014/main" id="{8881BFC5-B250-2FC6-8D99-9FD7A7634D94}"/>
              </a:ext>
            </a:extLst>
          </p:cNvPr>
          <p:cNvSpPr/>
          <p:nvPr/>
        </p:nvSpPr>
        <p:spPr>
          <a:xfrm>
            <a:off x="8802714" y="2042257"/>
            <a:ext cx="150131" cy="4791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BC2570BD-C204-9BD1-366F-A80F7305F884}"/>
              </a:ext>
            </a:extLst>
          </p:cNvPr>
          <p:cNvSpPr>
            <a:spLocks noGrp="1"/>
          </p:cNvSpPr>
          <p:nvPr>
            <p:ph type="title"/>
          </p:nvPr>
        </p:nvSpPr>
        <p:spPr/>
        <p:txBody>
          <a:bodyPr/>
          <a:lstStyle/>
          <a:p>
            <a:r>
              <a:rPr lang="en-US" dirty="0"/>
              <a:t>Applications</a:t>
            </a:r>
            <a:endParaRPr lang="en-IN"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2"/>
          </p:nvPr>
        </p:nvSpPr>
        <p:spPr>
          <a:xfrm>
            <a:off x="1122885" y="6780058"/>
            <a:ext cx="3689747" cy="2072394"/>
          </a:xfrm>
        </p:spPr>
        <p:txBody>
          <a:bodyPr>
            <a:noAutofit/>
          </a:bodyPr>
          <a:lstStyle/>
          <a:p>
            <a:r>
              <a:rPr lang="en-US" sz="1700" dirty="0">
                <a:latin typeface="Roboto" panose="02000000000000000000" pitchFamily="2" charset="0"/>
                <a:ea typeface="Roboto" panose="02000000000000000000" pitchFamily="2" charset="0"/>
                <a:cs typeface="Roboto" panose="02000000000000000000" pitchFamily="2" charset="0"/>
              </a:rPr>
              <a:t>Some parking applications allow users to reserve parking spaces in advance, particularly in busy areas or during events. This ensures that drivers have guaranteed parking.</a:t>
            </a:r>
            <a:endParaRPr kumimoji="1" lang="ja-JP" altLang="en-US" sz="1700" dirty="0">
              <a:latin typeface="Roboto" panose="02000000000000000000" pitchFamily="2" charset="0"/>
              <a:cs typeface="Roboto" panose="02000000000000000000" pitchFamily="2" charset="0"/>
            </a:endParaRPr>
          </a:p>
        </p:txBody>
      </p:sp>
      <p:sp>
        <p:nvSpPr>
          <p:cNvPr id="23" name="テキスト プレースホルダー 22"/>
          <p:cNvSpPr>
            <a:spLocks noGrp="1"/>
          </p:cNvSpPr>
          <p:nvPr>
            <p:ph type="body" sz="quarter" idx="13"/>
          </p:nvPr>
        </p:nvSpPr>
        <p:spPr/>
        <p:txBody>
          <a:bodyPr>
            <a:normAutofit/>
          </a:bodyPr>
          <a:lstStyle/>
          <a:p>
            <a:r>
              <a:rPr kumimoji="1" lang="en-US" altLang="ja-JP" dirty="0"/>
              <a:t>Parking</a:t>
            </a:r>
            <a:endParaRPr kumimoji="1" lang="ja-JP" altLang="en-US" dirty="0"/>
          </a:p>
        </p:txBody>
      </p:sp>
      <p:pic>
        <p:nvPicPr>
          <p:cNvPr id="47" name="Picture Placeholder 46">
            <a:extLst>
              <a:ext uri="{FF2B5EF4-FFF2-40B4-BE49-F238E27FC236}">
                <a16:creationId xmlns:a16="http://schemas.microsoft.com/office/drawing/2014/main" id="{BF883364-5E82-0745-1DCD-2C8476C62360}"/>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l="18615" r="18615"/>
          <a:stretch>
            <a:fillRect/>
          </a:stretch>
        </p:blipFill>
        <p:spPr>
          <a:xfrm>
            <a:off x="1195033" y="2252870"/>
            <a:ext cx="3216841" cy="3365721"/>
          </a:xfrm>
        </p:spPr>
      </p:pic>
      <p:pic>
        <p:nvPicPr>
          <p:cNvPr id="49" name="Picture Placeholder 48">
            <a:extLst>
              <a:ext uri="{FF2B5EF4-FFF2-40B4-BE49-F238E27FC236}">
                <a16:creationId xmlns:a16="http://schemas.microsoft.com/office/drawing/2014/main" id="{07C517F9-D90B-991E-1113-4665FDAC6C5C}"/>
              </a:ext>
            </a:extLst>
          </p:cNvPr>
          <p:cNvPicPr>
            <a:picLocks noGrp="1" noChangeAspect="1"/>
          </p:cNvPicPr>
          <p:nvPr>
            <p:ph type="pic" sz="quarter" idx="44"/>
          </p:nvPr>
        </p:nvPicPr>
        <p:blipFill>
          <a:blip r:embed="rId3">
            <a:extLst>
              <a:ext uri="{28A0092B-C50C-407E-A947-70E740481C1C}">
                <a14:useLocalDpi xmlns:a14="http://schemas.microsoft.com/office/drawing/2010/main" val="0"/>
              </a:ext>
            </a:extLst>
          </a:blip>
          <a:srcRect l="7096" r="7096"/>
          <a:stretch>
            <a:fillRect/>
          </a:stretch>
        </p:blipFill>
        <p:spPr>
          <a:xfrm>
            <a:off x="5632174" y="2252870"/>
            <a:ext cx="3006731" cy="3365721"/>
          </a:xfrm>
        </p:spPr>
      </p:pic>
      <p:pic>
        <p:nvPicPr>
          <p:cNvPr id="61" name="Picture Placeholder 60">
            <a:extLst>
              <a:ext uri="{FF2B5EF4-FFF2-40B4-BE49-F238E27FC236}">
                <a16:creationId xmlns:a16="http://schemas.microsoft.com/office/drawing/2014/main" id="{C59F04AB-AA51-33E7-4546-E5F03F5AFF4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l="12532" r="12532"/>
          <a:stretch>
            <a:fillRect/>
          </a:stretch>
        </p:blipFill>
        <p:spPr>
          <a:xfrm>
            <a:off x="14086236" y="2252870"/>
            <a:ext cx="3006731" cy="3365721"/>
          </a:xfrm>
        </p:spPr>
      </p:pic>
      <p:sp>
        <p:nvSpPr>
          <p:cNvPr id="30" name="テキスト プレースホルダー 29"/>
          <p:cNvSpPr>
            <a:spLocks noGrp="1"/>
          </p:cNvSpPr>
          <p:nvPr>
            <p:ph type="body" sz="quarter" idx="47"/>
          </p:nvPr>
        </p:nvSpPr>
        <p:spPr/>
        <p:txBody>
          <a:bodyPr>
            <a:normAutofit fontScale="85000" lnSpcReduction="10000"/>
          </a:bodyPr>
          <a:lstStyle/>
          <a:p>
            <a:r>
              <a:rPr lang="en-US" dirty="0">
                <a:latin typeface="Roboto" panose="02000000000000000000" pitchFamily="2" charset="0"/>
                <a:ea typeface="Roboto" panose="02000000000000000000" pitchFamily="2" charset="0"/>
                <a:cs typeface="Roboto" panose="02000000000000000000" pitchFamily="2" charset="0"/>
              </a:rPr>
              <a:t> In case of traffic rule violations such as speeding or going through a red light, the camera can capture the offender’s plate number, which can be later used for enforcement.</a:t>
            </a:r>
            <a:endParaRPr kumimoji="1" lang="ja-JP" altLang="en-US" dirty="0">
              <a:latin typeface="Roboto" panose="02000000000000000000" pitchFamily="2" charset="0"/>
              <a:cs typeface="Roboto" panose="02000000000000000000" pitchFamily="2" charset="0"/>
            </a:endParaRPr>
          </a:p>
        </p:txBody>
      </p:sp>
      <p:sp>
        <p:nvSpPr>
          <p:cNvPr id="41" name="Text Placeholder 40">
            <a:extLst>
              <a:ext uri="{FF2B5EF4-FFF2-40B4-BE49-F238E27FC236}">
                <a16:creationId xmlns:a16="http://schemas.microsoft.com/office/drawing/2014/main" id="{6022D648-D19C-BCFC-566A-9D19C87A825D}"/>
              </a:ext>
            </a:extLst>
          </p:cNvPr>
          <p:cNvSpPr>
            <a:spLocks noGrp="1"/>
          </p:cNvSpPr>
          <p:nvPr>
            <p:ph type="body" sz="quarter" idx="48"/>
          </p:nvPr>
        </p:nvSpPr>
        <p:spPr/>
        <p:txBody>
          <a:bodyPr/>
          <a:lstStyle/>
          <a:p>
            <a:r>
              <a:rPr lang="en-US" dirty="0"/>
              <a:t>Traffic Control</a:t>
            </a:r>
            <a:endParaRPr lang="en-IN" dirty="0"/>
          </a:p>
        </p:txBody>
      </p:sp>
      <p:sp>
        <p:nvSpPr>
          <p:cNvPr id="42" name="Text Placeholder 41">
            <a:extLst>
              <a:ext uri="{FF2B5EF4-FFF2-40B4-BE49-F238E27FC236}">
                <a16:creationId xmlns:a16="http://schemas.microsoft.com/office/drawing/2014/main" id="{1959FFB2-98B9-5580-D701-EA97EE43B430}"/>
              </a:ext>
            </a:extLst>
          </p:cNvPr>
          <p:cNvSpPr>
            <a:spLocks noGrp="1"/>
          </p:cNvSpPr>
          <p:nvPr>
            <p:ph type="body" sz="quarter" idx="49"/>
          </p:nvPr>
        </p:nvSpPr>
        <p:spPr/>
        <p:txBody>
          <a:bodyPr>
            <a:normAutofit fontScale="85000" lnSpcReduction="10000"/>
          </a:bodyPr>
          <a:lstStyle/>
          <a:p>
            <a:r>
              <a:rPr lang="en-US" i="0" dirty="0">
                <a:solidFill>
                  <a:srgbClr val="111111"/>
                </a:solidFill>
                <a:effectLst/>
                <a:latin typeface="Roboto" panose="02000000000000000000" pitchFamily="2" charset="0"/>
              </a:rPr>
              <a:t>When an ANPR system scans a license plate associated with a stolen vehicle, it triggers an immediate alert, facilitating quick recovery and deterring car thieves</a:t>
            </a:r>
            <a:endParaRPr lang="en-IN" dirty="0"/>
          </a:p>
        </p:txBody>
      </p:sp>
      <p:sp>
        <p:nvSpPr>
          <p:cNvPr id="43" name="Text Placeholder 42">
            <a:extLst>
              <a:ext uri="{FF2B5EF4-FFF2-40B4-BE49-F238E27FC236}">
                <a16:creationId xmlns:a16="http://schemas.microsoft.com/office/drawing/2014/main" id="{F18472A3-C670-B003-55A9-A74E9DD70A4B}"/>
              </a:ext>
            </a:extLst>
          </p:cNvPr>
          <p:cNvSpPr>
            <a:spLocks noGrp="1"/>
          </p:cNvSpPr>
          <p:nvPr>
            <p:ph type="body" sz="quarter" idx="50"/>
          </p:nvPr>
        </p:nvSpPr>
        <p:spPr/>
        <p:txBody>
          <a:bodyPr/>
          <a:lstStyle/>
          <a:p>
            <a:r>
              <a:rPr lang="en-US" dirty="0"/>
              <a:t>Stolen Cars</a:t>
            </a:r>
            <a:endParaRPr lang="en-IN" dirty="0"/>
          </a:p>
        </p:txBody>
      </p:sp>
      <p:sp>
        <p:nvSpPr>
          <p:cNvPr id="44" name="Text Placeholder 43">
            <a:extLst>
              <a:ext uri="{FF2B5EF4-FFF2-40B4-BE49-F238E27FC236}">
                <a16:creationId xmlns:a16="http://schemas.microsoft.com/office/drawing/2014/main" id="{4C722DAE-B69F-C708-DE60-CE21BA4FD8E5}"/>
              </a:ext>
            </a:extLst>
          </p:cNvPr>
          <p:cNvSpPr>
            <a:spLocks noGrp="1"/>
          </p:cNvSpPr>
          <p:nvPr>
            <p:ph type="body" sz="quarter" idx="51"/>
          </p:nvPr>
        </p:nvSpPr>
        <p:spPr/>
        <p:txBody>
          <a:bodyPr>
            <a:normAutofit/>
          </a:bodyPr>
          <a:lstStyle/>
          <a:p>
            <a:r>
              <a:rPr lang="en-US" sz="1700" dirty="0">
                <a:latin typeface="Roboto" panose="02000000000000000000" pitchFamily="2" charset="0"/>
                <a:ea typeface="Roboto" panose="02000000000000000000" pitchFamily="2" charset="0"/>
                <a:cs typeface="Roboto" panose="02000000000000000000" pitchFamily="2" charset="0"/>
              </a:rPr>
              <a:t>The toll fee is automatically deducted from the account of the owner of car thus it provides hassle free movements in toll area.</a:t>
            </a:r>
            <a:endParaRPr lang="en-IN" sz="1700" dirty="0">
              <a:latin typeface="Roboto" panose="02000000000000000000" pitchFamily="2" charset="0"/>
              <a:ea typeface="Roboto" panose="02000000000000000000" pitchFamily="2" charset="0"/>
              <a:cs typeface="Roboto" panose="02000000000000000000" pitchFamily="2" charset="0"/>
            </a:endParaRPr>
          </a:p>
        </p:txBody>
      </p:sp>
      <p:sp>
        <p:nvSpPr>
          <p:cNvPr id="45" name="Text Placeholder 44">
            <a:extLst>
              <a:ext uri="{FF2B5EF4-FFF2-40B4-BE49-F238E27FC236}">
                <a16:creationId xmlns:a16="http://schemas.microsoft.com/office/drawing/2014/main" id="{1EB91964-86D9-1995-27A9-9274017C8492}"/>
              </a:ext>
            </a:extLst>
          </p:cNvPr>
          <p:cNvSpPr>
            <a:spLocks noGrp="1"/>
          </p:cNvSpPr>
          <p:nvPr>
            <p:ph type="body" sz="quarter" idx="52"/>
          </p:nvPr>
        </p:nvSpPr>
        <p:spPr/>
        <p:txBody>
          <a:bodyPr/>
          <a:lstStyle/>
          <a:p>
            <a:r>
              <a:rPr lang="en-US" dirty="0"/>
              <a:t>Tolling</a:t>
            </a:r>
            <a:endParaRPr lang="en-IN" dirty="0"/>
          </a:p>
        </p:txBody>
      </p:sp>
      <p:pic>
        <p:nvPicPr>
          <p:cNvPr id="59" name="Picture Placeholder 58">
            <a:extLst>
              <a:ext uri="{FF2B5EF4-FFF2-40B4-BE49-F238E27FC236}">
                <a16:creationId xmlns:a16="http://schemas.microsoft.com/office/drawing/2014/main" id="{0DE39A78-7E85-97C9-160A-39DC29151CDE}"/>
              </a:ext>
            </a:extLst>
          </p:cNvPr>
          <p:cNvPicPr>
            <a:picLocks noGrp="1" noChangeAspect="1"/>
          </p:cNvPicPr>
          <p:nvPr>
            <p:ph type="pic" sz="quarter" idx="45"/>
          </p:nvPr>
        </p:nvPicPr>
        <p:blipFill>
          <a:blip r:embed="rId5">
            <a:extLst>
              <a:ext uri="{28A0092B-C50C-407E-A947-70E740481C1C}">
                <a14:useLocalDpi xmlns:a14="http://schemas.microsoft.com/office/drawing/2010/main" val="0"/>
              </a:ext>
            </a:extLst>
          </a:blip>
          <a:srcRect l="15140" r="15140"/>
          <a:stretch>
            <a:fillRect/>
          </a:stretch>
        </p:blipFill>
        <p:spPr>
          <a:xfrm>
            <a:off x="9859205" y="2252870"/>
            <a:ext cx="3006731" cy="3365721"/>
          </a:xfrm>
        </p:spPr>
      </p:pic>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a:bodyPr>
          <a:lstStyle/>
          <a:p>
            <a:r>
              <a:rPr kumimoji="1" lang="en-US" altLang="ja-JP" dirty="0"/>
              <a:t>Conclusion</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15" name="テキスト プレースホルダー 14"/>
          <p:cNvSpPr>
            <a:spLocks noGrp="1"/>
          </p:cNvSpPr>
          <p:nvPr>
            <p:ph type="body" sz="quarter" idx="23"/>
          </p:nvPr>
        </p:nvSpPr>
        <p:spPr/>
        <p:txBody>
          <a:bodyPr/>
          <a:lstStyle/>
          <a:p>
            <a:r>
              <a:rPr lang="en-IN"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(ANPR) technology represents a significant advancement in surveillance and traffic management.</a:t>
            </a:r>
            <a:endParaRPr kumimoji="1" lang="ja-JP" altLang="en-US" dirty="0">
              <a:solidFill>
                <a:schemeClr val="tx1"/>
              </a:solidFill>
              <a:latin typeface="Roboto" panose="02000000000000000000" pitchFamily="2" charset="0"/>
              <a:cs typeface="Roboto" panose="02000000000000000000" pitchFamily="2" charset="0"/>
            </a:endParaRPr>
          </a:p>
        </p:txBody>
      </p:sp>
      <p:sp>
        <p:nvSpPr>
          <p:cNvPr id="16" name="テキスト プレースホルダー 15"/>
          <p:cNvSpPr>
            <a:spLocks noGrp="1"/>
          </p:cNvSpPr>
          <p:nvPr>
            <p:ph type="body" sz="quarter" idx="24"/>
          </p:nvPr>
        </p:nvSpPr>
        <p:spPr/>
        <p:txBody>
          <a:bodyPr/>
          <a:lstStyle/>
          <a:p>
            <a:r>
              <a:rPr kumimoji="1" lang="en-US" altLang="ja-JP" dirty="0"/>
              <a:t>Advancement</a:t>
            </a:r>
            <a:endParaRPr kumimoji="1" lang="ja-JP" altLang="en-US" dirty="0"/>
          </a:p>
        </p:txBody>
      </p:sp>
      <p:sp>
        <p:nvSpPr>
          <p:cNvPr id="17" name="テキスト プレースホルダー 16"/>
          <p:cNvSpPr>
            <a:spLocks noGrp="1"/>
          </p:cNvSpPr>
          <p:nvPr>
            <p:ph type="body" sz="quarter" idx="25"/>
          </p:nvPr>
        </p:nvSpPr>
        <p:spPr/>
        <p:txBody>
          <a:bodyPr/>
          <a:lstStyle/>
          <a:p>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Responsible deployment and continued advancements can harness the potential of ANPR for creating smarter and safer communities</a:t>
            </a:r>
            <a:r>
              <a:rPr lang="en-US" b="0" i="0" dirty="0">
                <a:solidFill>
                  <a:srgbClr val="ECECEC"/>
                </a:solidFill>
                <a:effectLst/>
                <a:latin typeface="Söhne"/>
              </a:rPr>
              <a:t>.</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Smarter Ecosystem</a:t>
            </a:r>
            <a:endParaRPr kumimoji="1" lang="ja-JP" altLang="en-US" dirty="0"/>
          </a:p>
        </p:txBody>
      </p:sp>
      <p:sp>
        <p:nvSpPr>
          <p:cNvPr id="13" name="テキスト プレースホルダー 12"/>
          <p:cNvSpPr>
            <a:spLocks noGrp="1"/>
          </p:cNvSpPr>
          <p:nvPr>
            <p:ph type="body" sz="quarter" idx="16"/>
          </p:nvPr>
        </p:nvSpPr>
        <p:spPr/>
        <p:txBody>
          <a:bodyPr/>
          <a:lstStyle/>
          <a:p>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It include privacy concerns, accuracy issues, and regulatory compliance requirements.</a:t>
            </a:r>
            <a:endParaRPr kumimoji="1" lang="ja-JP" altLang="en-US" dirty="0">
              <a:solidFill>
                <a:schemeClr val="tx1"/>
              </a:solidFill>
              <a:latin typeface="Roboto" panose="02000000000000000000" pitchFamily="2" charset="0"/>
              <a:cs typeface="Roboto" panose="02000000000000000000" pitchFamily="2" charset="0"/>
            </a:endParaRPr>
          </a:p>
        </p:txBody>
      </p:sp>
      <p:sp>
        <p:nvSpPr>
          <p:cNvPr id="14" name="テキスト プレースホルダー 13"/>
          <p:cNvSpPr>
            <a:spLocks noGrp="1"/>
          </p:cNvSpPr>
          <p:nvPr>
            <p:ph type="body" sz="quarter" idx="17"/>
          </p:nvPr>
        </p:nvSpPr>
        <p:spPr/>
        <p:txBody>
          <a:bodyPr/>
          <a:lstStyle/>
          <a:p>
            <a:r>
              <a:rPr kumimoji="1" lang="en-US" altLang="ja-JP" dirty="0"/>
              <a:t>Challenges</a:t>
            </a:r>
            <a:endParaRPr kumimoji="1" lang="ja-JP" altLang="en-US" dirty="0"/>
          </a:p>
        </p:txBody>
      </p:sp>
      <p:sp>
        <p:nvSpPr>
          <p:cNvPr id="19" name="テキスト プレースホルダー 18"/>
          <p:cNvSpPr>
            <a:spLocks noGrp="1"/>
          </p:cNvSpPr>
          <p:nvPr>
            <p:ph type="body" sz="quarter" idx="27"/>
          </p:nvPr>
        </p:nvSpPr>
        <p:spPr/>
        <p:txBody>
          <a:bodyPr/>
          <a:lstStyle/>
          <a:p>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It include enhanced security, improved traffic flow, and increased convenience for users.</a:t>
            </a:r>
            <a:endParaRPr kumimoji="1" lang="ja-JP" altLang="en-US" dirty="0">
              <a:solidFill>
                <a:schemeClr val="tx1"/>
              </a:solidFill>
              <a:latin typeface="Roboto" panose="02000000000000000000" pitchFamily="2" charset="0"/>
              <a:cs typeface="Roboto" panose="02000000000000000000" pitchFamily="2" charset="0"/>
            </a:endParaRPr>
          </a:p>
        </p:txBody>
      </p:sp>
      <p:sp>
        <p:nvSpPr>
          <p:cNvPr id="20" name="テキスト プレースホルダー 19"/>
          <p:cNvSpPr>
            <a:spLocks noGrp="1"/>
          </p:cNvSpPr>
          <p:nvPr>
            <p:ph type="body" sz="quarter" idx="28"/>
          </p:nvPr>
        </p:nvSpPr>
        <p:spPr/>
        <p:txBody>
          <a:bodyPr/>
          <a:lstStyle/>
          <a:p>
            <a:r>
              <a:rPr kumimoji="1" lang="en-US" altLang="ja-JP" dirty="0"/>
              <a:t>Benefits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8" name="テキスト プレースホルダー 7"/>
          <p:cNvSpPr>
            <a:spLocks noGrp="1"/>
          </p:cNvSpPr>
          <p:nvPr>
            <p:ph type="body" sz="quarter" idx="13"/>
          </p:nvPr>
        </p:nvSpPr>
        <p:spPr>
          <a:xfrm>
            <a:off x="3916775" y="2732841"/>
            <a:ext cx="6574129" cy="2144700"/>
          </a:xfrm>
        </p:spPr>
        <p:txBody>
          <a:bodyPr/>
          <a:lstStyle/>
          <a:p>
            <a:r>
              <a:rPr kumimoji="1" lang="en-US" altLang="ja-JP" sz="8000" dirty="0"/>
              <a:t>Thank You</a:t>
            </a:r>
            <a:endParaRPr kumimoji="1" lang="ja-JP" altLang="en-US" sz="8000"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How ANPR came into light</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Background</a:t>
            </a:r>
            <a:endParaRPr kumimoji="1" lang="ja-JP" altLang="en-US" dirty="0"/>
          </a:p>
        </p:txBody>
      </p:sp>
      <p:sp>
        <p:nvSpPr>
          <p:cNvPr id="24" name="テキスト プレースホルダー 23"/>
          <p:cNvSpPr>
            <a:spLocks noGrp="1"/>
          </p:cNvSpPr>
          <p:nvPr>
            <p:ph type="body" sz="quarter" idx="16"/>
          </p:nvPr>
        </p:nvSpPr>
        <p:spPr/>
        <p:txBody>
          <a:bodyPr>
            <a:normAutofit/>
          </a:bodyPr>
          <a:lstStyle/>
          <a:p>
            <a:r>
              <a:rPr kumimoji="1" lang="en-US" altLang="ja-JP" dirty="0"/>
              <a:t>What Tech has been used?</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Technology Used</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Working of project</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Working &amp; Output</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Advantages and Disadvantages</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Pros &amp; Cons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Various Application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Applications</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3"/>
          </p:nvPr>
        </p:nvSpPr>
        <p:spPr>
          <a:xfrm>
            <a:off x="544227" y="1911255"/>
            <a:ext cx="17336022" cy="6959789"/>
          </a:xfrm>
        </p:spPr>
        <p:txBody>
          <a:bodyPr/>
          <a:lstStyle/>
          <a:p>
            <a:r>
              <a:rPr lang="en-US" sz="3200" dirty="0"/>
              <a:t>Automatic Number Plate Recognition (ANPR) systems represent a transformative advancement in modern surveillance and traffic management technologies. </a:t>
            </a:r>
          </a:p>
          <a:p>
            <a:endParaRPr lang="en-US" sz="3200" dirty="0"/>
          </a:p>
          <a:p>
            <a:r>
              <a:rPr lang="en-US" sz="3200" dirty="0"/>
              <a:t>Leveraging a combination of sophisticated hardware and cutting-edge software algorithms, ANPR systems are designed to automatically capture, analyze, and interpret license plate information from vehicles in real-time.</a:t>
            </a:r>
          </a:p>
          <a:p>
            <a:endParaRPr lang="en-US" sz="3200" dirty="0"/>
          </a:p>
          <a:p>
            <a:r>
              <a:rPr lang="en-US" sz="3200" dirty="0"/>
              <a:t> </a:t>
            </a:r>
          </a:p>
          <a:p>
            <a:r>
              <a:rPr lang="en-US" sz="3200" dirty="0"/>
              <a:t>This technology has found widespread application across various sectors, including law enforcement, toll collection, parking management, and border control.</a:t>
            </a:r>
          </a:p>
          <a:p>
            <a:endParaRPr lang="en-US" sz="3200" dirty="0"/>
          </a:p>
          <a:p>
            <a:r>
              <a:rPr lang="en-US" sz="3200" dirty="0"/>
              <a:t> </a:t>
            </a:r>
            <a:endParaRPr kumimoji="1" lang="ja-JP" altLang="en-US" sz="3200" dirty="0"/>
          </a:p>
        </p:txBody>
      </p:sp>
      <p:sp>
        <p:nvSpPr>
          <p:cNvPr id="7" name="タイトル 6"/>
          <p:cNvSpPr>
            <a:spLocks noGrp="1"/>
          </p:cNvSpPr>
          <p:nvPr>
            <p:ph type="title"/>
          </p:nvPr>
        </p:nvSpPr>
        <p:spPr>
          <a:xfrm>
            <a:off x="271272" y="156516"/>
            <a:ext cx="17336022" cy="1280040"/>
          </a:xfrm>
        </p:spPr>
        <p:txBody>
          <a:bodyPr/>
          <a:lstStyle/>
          <a:p>
            <a:r>
              <a:rPr kumimoji="1" lang="en-US" altLang="ja-JP" dirty="0"/>
              <a:t>Introduction</a:t>
            </a:r>
            <a:endParaRPr kumimoji="1" lang="ja-JP" altLang="en-US" dirty="0"/>
          </a:p>
        </p:txBody>
      </p:sp>
      <p:sp>
        <p:nvSpPr>
          <p:cNvPr id="2" name="Rectangle 1">
            <a:extLst>
              <a:ext uri="{FF2B5EF4-FFF2-40B4-BE49-F238E27FC236}">
                <a16:creationId xmlns:a16="http://schemas.microsoft.com/office/drawing/2014/main" id="{9CEFDEF1-070C-EB72-A19C-94167C2F1AFC}"/>
              </a:ext>
            </a:extLst>
          </p:cNvPr>
          <p:cNvSpPr/>
          <p:nvPr/>
        </p:nvSpPr>
        <p:spPr>
          <a:xfrm>
            <a:off x="8093122" y="4940490"/>
            <a:ext cx="2156347" cy="406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70579" y="328110"/>
            <a:ext cx="16413908" cy="1548115"/>
          </a:xfrm>
        </p:spPr>
        <p:txBody>
          <a:bodyPr>
            <a:normAutofit fontScale="90000"/>
          </a:bodyPr>
          <a:lstStyle/>
          <a:p>
            <a:r>
              <a:rPr kumimoji="1" lang="en-US" altLang="ja-JP" dirty="0"/>
              <a:t>Background</a:t>
            </a:r>
            <a:br>
              <a:rPr kumimoji="1" lang="ja-JP" altLang="en-US" dirty="0"/>
            </a:br>
            <a:endParaRPr kumimoji="1" lang="ja-JP" altLang="en-US" dirty="0"/>
          </a:p>
        </p:txBody>
      </p:sp>
      <p:sp>
        <p:nvSpPr>
          <p:cNvPr id="9" name="テキスト プレースホルダー 8"/>
          <p:cNvSpPr>
            <a:spLocks noGrp="1"/>
          </p:cNvSpPr>
          <p:nvPr>
            <p:ph type="body" sz="quarter" idx="13"/>
          </p:nvPr>
        </p:nvSpPr>
        <p:spPr>
          <a:xfrm>
            <a:off x="424069" y="1225273"/>
            <a:ext cx="16976035" cy="6646517"/>
          </a:xfrm>
        </p:spPr>
        <p:txBody>
          <a:bodyPr/>
          <a:lstStyle/>
          <a:p>
            <a:r>
              <a:rPr lang="en-US" sz="2400" dirty="0"/>
              <a:t>The background of Automatic Number Plate Recognition (ANPR) system traces back to the mid-20th century with its roots in manual license plate identification. Here's a breakdown of its background:</a:t>
            </a:r>
          </a:p>
          <a:p>
            <a:endParaRPr lang="en-US" sz="2400" b="1" dirty="0"/>
          </a:p>
          <a:p>
            <a:r>
              <a:rPr lang="en-US" sz="2400" b="1" dirty="0"/>
              <a:t>Early Development</a:t>
            </a:r>
            <a:r>
              <a:rPr lang="en-US" sz="2400" dirty="0"/>
              <a:t>: The concept of ANPR originated in the 1950s when law enforcement agencies began manually tracking vehicle movements using handwritten notes or photographs of license plates. This method was labor-intensive and prone to errors.</a:t>
            </a:r>
          </a:p>
          <a:p>
            <a:endParaRPr kumimoji="1" lang="en-US" altLang="ja-JP" dirty="0"/>
          </a:p>
          <a:p>
            <a:endParaRPr lang="en-US" b="1" dirty="0"/>
          </a:p>
          <a:p>
            <a:r>
              <a:rPr lang="en-US" sz="2400" b="1" dirty="0"/>
              <a:t>Technological Advancements</a:t>
            </a:r>
            <a:r>
              <a:rPr lang="en-US" sz="2400" dirty="0"/>
              <a:t>: The advancement of computer vision and image processing technologies in the late 20th century laid the foundation for automated license plate recognition. Initially, ANPR systems were developed for specific law enforcement and security applications.</a:t>
            </a:r>
            <a:endParaRPr kumimoji="1" lang="en-US" altLang="ja-JP" sz="2400" dirty="0"/>
          </a:p>
          <a:p>
            <a:endParaRPr kumimoji="1" lang="en-US" altLang="ja-JP" dirty="0"/>
          </a:p>
          <a:p>
            <a:r>
              <a:rPr lang="en-US" sz="2400" b="1" dirty="0"/>
              <a:t>Software Development</a:t>
            </a:r>
            <a:r>
              <a:rPr lang="en-US" sz="2400" dirty="0"/>
              <a:t>: The development of sophisticated algorithms for image processing, pattern recognition, and optical character recognition (OCR) greatly improved the accuracy and efficiency of ANPR systems. Machine learning techniques further enhanced their performance by enabling systems to adapt and improve over time.</a:t>
            </a:r>
          </a:p>
          <a:p>
            <a:endParaRPr lang="en-US" sz="2400" dirty="0"/>
          </a:p>
          <a:p>
            <a:r>
              <a:rPr lang="en-US" sz="2400" b="1" dirty="0"/>
              <a:t>Widespread Adoption</a:t>
            </a:r>
            <a:r>
              <a:rPr lang="en-US" sz="2400" dirty="0"/>
              <a:t>: ANPR systems gained widespread adoption in the late 20th and early 21st centuries across various sectors including law enforcement, traffic management, toll collection, parking management, and border control. Governments, transportation authorities, and private companies invested in ANPR technology to improve security, efficiency, and revenue collection.</a:t>
            </a:r>
          </a:p>
        </p:txBody>
      </p:sp>
      <p:sp>
        <p:nvSpPr>
          <p:cNvPr id="8" name="テキスト プレースホルダー 7"/>
          <p:cNvSpPr>
            <a:spLocks noGrp="1"/>
          </p:cNvSpPr>
          <p:nvPr>
            <p:ph type="body" sz="quarter" idx="12"/>
          </p:nvPr>
        </p:nvSpPr>
        <p:spPr>
          <a:xfrm>
            <a:off x="2763078" y="8302307"/>
            <a:ext cx="11887200" cy="1654996"/>
          </a:xfrm>
        </p:spPr>
        <p:txBody>
          <a:bodyPr/>
          <a:lstStyle/>
          <a:p>
            <a:r>
              <a:rPr kumimoji="1" lang="en-US" altLang="ja-JP" dirty="0"/>
              <a:t>Jun Akizaki</a:t>
            </a:r>
          </a:p>
          <a:p>
            <a:r>
              <a:rPr kumimoji="1" lang="en-US" altLang="ja-JP" dirty="0"/>
              <a:t>The Power of PowerPoint | thepopp.com</a:t>
            </a:r>
            <a:endParaRPr kumimoji="1" lang="ja-JP" altLang="en-US" dirty="0"/>
          </a:p>
        </p:txBody>
      </p:sp>
      <p:sp>
        <p:nvSpPr>
          <p:cNvPr id="2" name="Rectangle 1">
            <a:extLst>
              <a:ext uri="{FF2B5EF4-FFF2-40B4-BE49-F238E27FC236}">
                <a16:creationId xmlns:a16="http://schemas.microsoft.com/office/drawing/2014/main" id="{6EA2C301-BD2B-7E48-599E-35D8F31B0773}"/>
              </a:ext>
            </a:extLst>
          </p:cNvPr>
          <p:cNvSpPr/>
          <p:nvPr/>
        </p:nvSpPr>
        <p:spPr>
          <a:xfrm>
            <a:off x="8163339" y="5035826"/>
            <a:ext cx="2014331" cy="106880"/>
          </a:xfrm>
          <a:prstGeom prst="rect">
            <a:avLst/>
          </a:prstGeom>
          <a:solidFill>
            <a:srgbClr val="FFFFFF"/>
          </a:solidFill>
          <a:ln>
            <a:solidFill>
              <a:srgbClr val="FFFC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dirty="0"/>
          </a:p>
        </p:txBody>
      </p:sp>
      <p:sp>
        <p:nvSpPr>
          <p:cNvPr id="4" name="Rectangle 3">
            <a:extLst>
              <a:ext uri="{FF2B5EF4-FFF2-40B4-BE49-F238E27FC236}">
                <a16:creationId xmlns:a16="http://schemas.microsoft.com/office/drawing/2014/main" id="{4FFB5485-7AA1-9B77-AA4C-0E050B7CBFD1}"/>
              </a:ext>
            </a:extLst>
          </p:cNvPr>
          <p:cNvSpPr/>
          <p:nvPr/>
        </p:nvSpPr>
        <p:spPr>
          <a:xfrm>
            <a:off x="5857461" y="8878957"/>
            <a:ext cx="5671930" cy="10601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89F4B88-A1F0-5177-015F-1F981FDB6302}"/>
              </a:ext>
            </a:extLst>
          </p:cNvPr>
          <p:cNvSpPr>
            <a:spLocks noGrp="1"/>
          </p:cNvSpPr>
          <p:nvPr>
            <p:ph type="title"/>
          </p:nvPr>
        </p:nvSpPr>
        <p:spPr/>
        <p:txBody>
          <a:bodyPr/>
          <a:lstStyle/>
          <a:p>
            <a:r>
              <a:rPr lang="en-US" dirty="0"/>
              <a:t>Technology Used</a:t>
            </a:r>
            <a:endParaRPr lang="en-IN" dirty="0"/>
          </a:p>
        </p:txBody>
      </p:sp>
      <p:pic>
        <p:nvPicPr>
          <p:cNvPr id="23" name="Picture Placeholder 22">
            <a:extLst>
              <a:ext uri="{FF2B5EF4-FFF2-40B4-BE49-F238E27FC236}">
                <a16:creationId xmlns:a16="http://schemas.microsoft.com/office/drawing/2014/main" id="{8B1E3EB9-2850-A6A7-6220-52C7A72E04C2}"/>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l="8178" r="8178"/>
          <a:stretch>
            <a:fillRect/>
          </a:stretch>
        </p:blipFill>
        <p:spPr>
          <a:xfrm>
            <a:off x="0" y="1878019"/>
            <a:ext cx="8747052" cy="6777938"/>
          </a:xfrm>
        </p:spPr>
      </p:pic>
      <p:sp>
        <p:nvSpPr>
          <p:cNvPr id="8" name="テキスト プレースホルダー 7"/>
          <p:cNvSpPr>
            <a:spLocks noGrp="1"/>
          </p:cNvSpPr>
          <p:nvPr>
            <p:ph type="body" sz="quarter" idx="12"/>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9557657" y="4771343"/>
            <a:ext cx="7460973" cy="1696630"/>
          </a:xfrm>
        </p:spPr>
        <p:txBody>
          <a:bodyPr/>
          <a:lstStyle/>
          <a:p>
            <a:pPr marL="342900" indent="-342900">
              <a:buFont typeface="Arial" panose="020B0604020202020204" pitchFamily="34" charset="0"/>
              <a:buChar char="•"/>
            </a:pPr>
            <a:r>
              <a:rPr lang="en-US" sz="2000" b="1" dirty="0"/>
              <a:t>High-Resolution Cameras</a:t>
            </a:r>
            <a:r>
              <a:rPr lang="en-US" sz="2000" dirty="0"/>
              <a:t>: Specialized cameras capture clear images of license plates.</a:t>
            </a:r>
          </a:p>
          <a:p>
            <a:endParaRPr lang="en-US" sz="2000" dirty="0"/>
          </a:p>
          <a:p>
            <a:pPr marL="342900" indent="-342900">
              <a:buFont typeface="Arial" panose="020B0604020202020204" pitchFamily="34" charset="0"/>
              <a:buChar char="•"/>
            </a:pPr>
            <a:r>
              <a:rPr lang="en-US" sz="2000" b="1" dirty="0"/>
              <a:t>Image Processing Algorithms</a:t>
            </a:r>
            <a:r>
              <a:rPr lang="en-US" sz="2000" dirty="0"/>
              <a:t>: Analyze images to detect and isolate license plate regions.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Optical Character Recognition (OCR)</a:t>
            </a:r>
            <a:r>
              <a:rPr lang="en-US" sz="2000" dirty="0"/>
              <a:t>: Extract alphanumeric characters from license plates.</a:t>
            </a:r>
          </a:p>
          <a:p>
            <a:endParaRPr lang="en-US" sz="2000" dirty="0"/>
          </a:p>
          <a:p>
            <a:pPr marL="342900" indent="-342900">
              <a:buFont typeface="Arial" panose="020B0604020202020204" pitchFamily="34" charset="0"/>
              <a:buChar char="•"/>
            </a:pPr>
            <a:r>
              <a:rPr lang="en-US" sz="2000" b="1" dirty="0"/>
              <a:t>Pattern Recognition</a:t>
            </a:r>
            <a:r>
              <a:rPr lang="en-US" sz="2000" dirty="0"/>
              <a:t>: Identify license plate patterns amidst background noise.</a:t>
            </a:r>
          </a:p>
          <a:p>
            <a:endParaRPr lang="en-US" sz="2000" dirty="0"/>
          </a:p>
          <a:p>
            <a:pPr marL="342900" indent="-342900">
              <a:buFont typeface="Arial" panose="020B0604020202020204" pitchFamily="34" charset="0"/>
              <a:buChar char="•"/>
            </a:pPr>
            <a:r>
              <a:rPr lang="en-US" sz="2000" b="1" dirty="0"/>
              <a:t>Machine Learning</a:t>
            </a:r>
            <a:r>
              <a:rPr lang="en-US" sz="2000" dirty="0"/>
              <a:t>: Continuously refine ANPR accuracy and adaptability.</a:t>
            </a:r>
          </a:p>
          <a:p>
            <a:endParaRPr lang="en-US" sz="2000" dirty="0"/>
          </a:p>
          <a:p>
            <a:pPr marL="342900" indent="-342900">
              <a:buFont typeface="Arial" panose="020B0604020202020204" pitchFamily="34" charset="0"/>
              <a:buChar char="•"/>
            </a:pPr>
            <a:r>
              <a:rPr lang="en-US" sz="2000" b="1" dirty="0"/>
              <a:t>Database Management</a:t>
            </a:r>
            <a:r>
              <a:rPr lang="en-US" sz="2000" dirty="0"/>
              <a:t>: Store and manage captured license plate data efficiently.</a:t>
            </a:r>
          </a:p>
          <a:p>
            <a:endParaRPr lang="en-US" sz="2000" dirty="0"/>
          </a:p>
          <a:p>
            <a:pPr marL="342900" indent="-342900">
              <a:buFont typeface="Arial" panose="020B0604020202020204" pitchFamily="34" charset="0"/>
              <a:buChar char="•"/>
            </a:pPr>
            <a:r>
              <a:rPr lang="en-US" sz="2000" b="1" dirty="0"/>
              <a:t>Integration with Other Systems</a:t>
            </a:r>
            <a:r>
              <a:rPr lang="en-US" sz="2000" dirty="0"/>
              <a:t>: Interface with GPS, GIS, and surveillance systems for enhanced functionality.</a:t>
            </a:r>
          </a:p>
          <a:p>
            <a:endParaRPr lang="en-US" sz="2000" dirty="0"/>
          </a:p>
          <a:p>
            <a:pPr marL="342900" indent="-342900">
              <a:buFont typeface="Arial" panose="020B0604020202020204" pitchFamily="34" charset="0"/>
              <a:buChar char="•"/>
            </a:pPr>
            <a:r>
              <a:rPr lang="en-US" sz="2000" b="1" dirty="0"/>
              <a:t>Networking and Communication</a:t>
            </a:r>
            <a:r>
              <a:rPr lang="en-US" sz="2000" dirty="0"/>
              <a:t>: Facilitate real-time data transmission and remote access for seamless operation.</a:t>
            </a:r>
          </a:p>
          <a:p>
            <a:pPr marL="571500" indent="-571500">
              <a:buFont typeface="Arial" panose="020B0604020202020204" pitchFamily="34" charset="0"/>
              <a:buChar char="•"/>
            </a:pPr>
            <a:endParaRPr kumimoji="1" lang="ja-JP" altLang="en-US" sz="2000" b="1"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Placeholder 54">
            <a:extLst>
              <a:ext uri="{FF2B5EF4-FFF2-40B4-BE49-F238E27FC236}">
                <a16:creationId xmlns:a16="http://schemas.microsoft.com/office/drawing/2014/main" id="{A5D8272B-ECCD-5576-5F40-C6C9550002E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589" r="11589"/>
          <a:stretch>
            <a:fillRect/>
          </a:stretch>
        </p:blipFill>
        <p:spPr/>
      </p:pic>
      <p:pic>
        <p:nvPicPr>
          <p:cNvPr id="57" name="Picture Placeholder 56">
            <a:extLst>
              <a:ext uri="{FF2B5EF4-FFF2-40B4-BE49-F238E27FC236}">
                <a16:creationId xmlns:a16="http://schemas.microsoft.com/office/drawing/2014/main" id="{C5C6F015-04C8-8217-F2D6-40FF7BCA02DE}"/>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6500" b="6500"/>
          <a:stretch>
            <a:fillRect/>
          </a:stretch>
        </p:blipFill>
        <p:spPr/>
      </p:pic>
      <p:pic>
        <p:nvPicPr>
          <p:cNvPr id="53" name="Picture Placeholder 52">
            <a:extLst>
              <a:ext uri="{FF2B5EF4-FFF2-40B4-BE49-F238E27FC236}">
                <a16:creationId xmlns:a16="http://schemas.microsoft.com/office/drawing/2014/main" id="{0301168F-96A6-C7B2-0D32-261D57FDCABA}"/>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8498" r="8498"/>
          <a:stretch>
            <a:fillRect/>
          </a:stretch>
        </p:blipFill>
        <p:spPr/>
      </p:pic>
      <p:sp>
        <p:nvSpPr>
          <p:cNvPr id="49" name="Text Placeholder 48">
            <a:extLst>
              <a:ext uri="{FF2B5EF4-FFF2-40B4-BE49-F238E27FC236}">
                <a16:creationId xmlns:a16="http://schemas.microsoft.com/office/drawing/2014/main" id="{ECCB29AF-9828-E095-D6D4-9854277A2943}"/>
              </a:ext>
            </a:extLst>
          </p:cNvPr>
          <p:cNvSpPr>
            <a:spLocks noGrp="1"/>
          </p:cNvSpPr>
          <p:nvPr>
            <p:ph type="body" sz="quarter" idx="16"/>
          </p:nvPr>
        </p:nvSpPr>
        <p:spPr>
          <a:xfrm>
            <a:off x="9044503" y="5937450"/>
            <a:ext cx="4605236" cy="3153541"/>
          </a:xfrm>
        </p:spPr>
        <p:txBody>
          <a:bodyPr/>
          <a:lstStyle/>
          <a:p>
            <a:pPr marL="342900" indent="-342900">
              <a:buFont typeface="Arial" panose="020B0604020202020204" pitchFamily="34" charset="0"/>
              <a:buChar char="•"/>
            </a:pPr>
            <a:r>
              <a:rPr lang="en-US" sz="2800" b="1" dirty="0" err="1">
                <a:solidFill>
                  <a:schemeClr val="tx1"/>
                </a:solidFill>
              </a:rPr>
              <a:t>Jupyter</a:t>
            </a:r>
            <a:r>
              <a:rPr lang="en-US" sz="2800" b="1" dirty="0">
                <a:solidFill>
                  <a:schemeClr val="tx1"/>
                </a:solidFill>
              </a:rPr>
              <a:t> Notebook</a:t>
            </a:r>
          </a:p>
          <a:p>
            <a:pPr marL="342900" indent="-342900">
              <a:buFont typeface="Arial" panose="020B0604020202020204" pitchFamily="34" charset="0"/>
              <a:buChar char="•"/>
            </a:pPr>
            <a:r>
              <a:rPr lang="en-US" sz="2800" b="1" dirty="0">
                <a:solidFill>
                  <a:schemeClr val="tx1"/>
                </a:solidFill>
              </a:rPr>
              <a:t>Python </a:t>
            </a:r>
          </a:p>
          <a:p>
            <a:pPr marL="342900" indent="-342900">
              <a:buFont typeface="Arial" panose="020B0604020202020204" pitchFamily="34" charset="0"/>
              <a:buChar char="•"/>
            </a:pPr>
            <a:r>
              <a:rPr lang="en-US" sz="2800" b="1" dirty="0">
                <a:solidFill>
                  <a:schemeClr val="tx1"/>
                </a:solidFill>
              </a:rPr>
              <a:t>Open CV</a:t>
            </a:r>
          </a:p>
          <a:p>
            <a:pPr marL="342900" indent="-342900">
              <a:buFont typeface="Arial" panose="020B0604020202020204" pitchFamily="34" charset="0"/>
              <a:buChar char="•"/>
            </a:pPr>
            <a:r>
              <a:rPr lang="en-US" sz="2800" b="1" dirty="0">
                <a:solidFill>
                  <a:schemeClr val="tx1"/>
                </a:solidFill>
              </a:rPr>
              <a:t>Tensor Flow</a:t>
            </a:r>
          </a:p>
          <a:p>
            <a:pPr marL="342900" indent="-342900">
              <a:buFont typeface="Arial" panose="020B0604020202020204" pitchFamily="34" charset="0"/>
              <a:buChar char="•"/>
            </a:pPr>
            <a:r>
              <a:rPr lang="en-US" sz="2800" b="1" dirty="0">
                <a:solidFill>
                  <a:schemeClr val="tx1"/>
                </a:solidFill>
              </a:rPr>
              <a:t>MySQL</a:t>
            </a:r>
          </a:p>
          <a:p>
            <a:pPr marL="342900" indent="-342900">
              <a:buFont typeface="Arial" panose="020B0604020202020204" pitchFamily="34" charset="0"/>
              <a:buChar char="•"/>
            </a:pPr>
            <a:endParaRPr lang="en-US" b="1" dirty="0">
              <a:solidFill>
                <a:schemeClr val="tx1"/>
              </a:solidFill>
            </a:endParaRPr>
          </a:p>
        </p:txBody>
      </p:sp>
      <p:sp>
        <p:nvSpPr>
          <p:cNvPr id="2" name="Title 1">
            <a:extLst>
              <a:ext uri="{FF2B5EF4-FFF2-40B4-BE49-F238E27FC236}">
                <a16:creationId xmlns:a16="http://schemas.microsoft.com/office/drawing/2014/main" id="{0E0E41D9-A9E9-CDEF-E0E8-1AF94364DBBE}"/>
              </a:ext>
            </a:extLst>
          </p:cNvPr>
          <p:cNvSpPr>
            <a:spLocks noGrp="1"/>
          </p:cNvSpPr>
          <p:nvPr>
            <p:ph type="title" idx="4294967295"/>
          </p:nvPr>
        </p:nvSpPr>
        <p:spPr>
          <a:xfrm>
            <a:off x="-945885" y="1801786"/>
            <a:ext cx="17335500" cy="1281112"/>
          </a:xfrm>
        </p:spPr>
        <p:txBody>
          <a:bodyPr/>
          <a:lstStyle/>
          <a:p>
            <a:r>
              <a:rPr lang="en-US" b="1" dirty="0">
                <a:solidFill>
                  <a:schemeClr val="tx1"/>
                </a:solidFill>
              </a:rPr>
              <a:t>Software Used</a:t>
            </a:r>
            <a:endParaRPr lang="en-IN" b="1" dirty="0">
              <a:solidFill>
                <a:schemeClr val="tx1"/>
              </a:solidFill>
            </a:endParaRPr>
          </a:p>
        </p:txBody>
      </p:sp>
      <p:sp>
        <p:nvSpPr>
          <p:cNvPr id="3" name="Footer Placeholder 2">
            <a:extLst>
              <a:ext uri="{FF2B5EF4-FFF2-40B4-BE49-F238E27FC236}">
                <a16:creationId xmlns:a16="http://schemas.microsoft.com/office/drawing/2014/main" id="{E387082B-56EF-9AB3-28AE-D7636B2EE301}"/>
              </a:ext>
            </a:extLst>
          </p:cNvPr>
          <p:cNvSpPr>
            <a:spLocks noGrp="1"/>
          </p:cNvSpPr>
          <p:nvPr>
            <p:ph type="ftr" sz="quarter" idx="4294967295"/>
          </p:nvPr>
        </p:nvSpPr>
        <p:spPr>
          <a:xfrm>
            <a:off x="0" y="9582150"/>
            <a:ext cx="6172200" cy="547688"/>
          </a:xfrm>
          <a:prstGeom prst="rect">
            <a:avLst/>
          </a:prstGeom>
        </p:spPr>
        <p:txBody>
          <a:bodyPr/>
          <a:lstStyle/>
          <a:p>
            <a:r>
              <a:rPr lang="en-US"/>
              <a:t>The Power of PowerPoint | thepopp.com</a:t>
            </a:r>
            <a:endParaRPr lang="en-US" dirty="0"/>
          </a:p>
        </p:txBody>
      </p:sp>
      <p:sp>
        <p:nvSpPr>
          <p:cNvPr id="4" name="Slide Number Placeholder 3">
            <a:extLst>
              <a:ext uri="{FF2B5EF4-FFF2-40B4-BE49-F238E27FC236}">
                <a16:creationId xmlns:a16="http://schemas.microsoft.com/office/drawing/2014/main" id="{417EBC2F-07F2-1969-A16A-81DE5FB22218}"/>
              </a:ext>
            </a:extLst>
          </p:cNvPr>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6</a:t>
            </a:fld>
            <a:endParaRPr lang="en-US" dirty="0"/>
          </a:p>
        </p:txBody>
      </p:sp>
      <p:pic>
        <p:nvPicPr>
          <p:cNvPr id="59" name="Picture Placeholder 58">
            <a:extLst>
              <a:ext uri="{FF2B5EF4-FFF2-40B4-BE49-F238E27FC236}">
                <a16:creationId xmlns:a16="http://schemas.microsoft.com/office/drawing/2014/main" id="{0FD26CD2-C90F-1A6B-46B9-4CE7CF748D13}"/>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9618" r="9618"/>
          <a:stretch>
            <a:fillRect/>
          </a:stretch>
        </p:blipFill>
        <p:spPr/>
      </p:pic>
    </p:spTree>
    <p:extLst>
      <p:ext uri="{BB962C8B-B14F-4D97-AF65-F5344CB8AC3E}">
        <p14:creationId xmlns:p14="http://schemas.microsoft.com/office/powerpoint/2010/main" val="419330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Working</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
        <p:nvSpPr>
          <p:cNvPr id="7" name="テキスト プレースホルダー 6"/>
          <p:cNvSpPr>
            <a:spLocks noGrp="1"/>
          </p:cNvSpPr>
          <p:nvPr>
            <p:ph type="body" sz="quarter" idx="12"/>
          </p:nvPr>
        </p:nvSpPr>
        <p:spPr/>
        <p:txBody>
          <a:bodyPr>
            <a:normAutofit/>
          </a:bodyPr>
          <a:lstStyle/>
          <a:p>
            <a:r>
              <a:rPr kumimoji="1" lang="en-US" altLang="ja-JP" dirty="0"/>
              <a:t>The vehicle approaches on the road or on the secured area and the camera captures its image.</a:t>
            </a:r>
            <a:endParaRPr kumimoji="1" lang="ja-JP" altLang="en-US" dirty="0"/>
          </a:p>
        </p:txBody>
      </p:sp>
      <p:sp>
        <p:nvSpPr>
          <p:cNvPr id="8" name="テキスト プレースホルダー 7"/>
          <p:cNvSpPr>
            <a:spLocks noGrp="1"/>
          </p:cNvSpPr>
          <p:nvPr>
            <p:ph type="body" sz="quarter" idx="13"/>
          </p:nvPr>
        </p:nvSpPr>
        <p:spPr>
          <a:xfrm>
            <a:off x="1484243" y="5305855"/>
            <a:ext cx="4913495" cy="1280040"/>
          </a:xfrm>
        </p:spPr>
        <p:txBody>
          <a:bodyPr/>
          <a:lstStyle/>
          <a:p>
            <a:r>
              <a:rPr kumimoji="1" lang="en-US" altLang="ja-JP" dirty="0"/>
              <a:t>Detection Of Vehicle</a:t>
            </a:r>
            <a:endParaRPr kumimoji="1" lang="ja-JP" altLang="en-US" dirty="0"/>
          </a:p>
        </p:txBody>
      </p:sp>
      <p:pic>
        <p:nvPicPr>
          <p:cNvPr id="23" name="Picture Placeholder 22">
            <a:extLst>
              <a:ext uri="{FF2B5EF4-FFF2-40B4-BE49-F238E27FC236}">
                <a16:creationId xmlns:a16="http://schemas.microsoft.com/office/drawing/2014/main" id="{1B8E56EC-5CE1-55E3-C9CA-1CCF969CABE5}"/>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l="23027" r="23027"/>
          <a:stretch>
            <a:fillRect/>
          </a:stretch>
        </p:blipFill>
        <p:spPr>
          <a:xfrm>
            <a:off x="2086221" y="1733932"/>
            <a:ext cx="3709537" cy="3707832"/>
          </a:xfrm>
        </p:spPr>
      </p:pic>
      <p:pic>
        <p:nvPicPr>
          <p:cNvPr id="25" name="Picture Placeholder 24">
            <a:extLst>
              <a:ext uri="{FF2B5EF4-FFF2-40B4-BE49-F238E27FC236}">
                <a16:creationId xmlns:a16="http://schemas.microsoft.com/office/drawing/2014/main" id="{92ED4630-2265-4832-968C-594F51145CBA}"/>
              </a:ext>
            </a:extLst>
          </p:cNvPr>
          <p:cNvPicPr>
            <a:picLocks noGrp="1" noChangeAspect="1"/>
          </p:cNvPicPr>
          <p:nvPr>
            <p:ph type="pic" sz="quarter" idx="44"/>
          </p:nvPr>
        </p:nvPicPr>
        <p:blipFill>
          <a:blip r:embed="rId3">
            <a:extLst>
              <a:ext uri="{28A0092B-C50C-407E-A947-70E740481C1C}">
                <a14:useLocalDpi xmlns:a14="http://schemas.microsoft.com/office/drawing/2010/main" val="0"/>
              </a:ext>
            </a:extLst>
          </a:blip>
          <a:srcRect l="8465" r="8465"/>
          <a:stretch>
            <a:fillRect/>
          </a:stretch>
        </p:blipFill>
        <p:spPr>
          <a:xfrm>
            <a:off x="7444578" y="1788664"/>
            <a:ext cx="3709539" cy="3707834"/>
          </a:xfrm>
        </p:spPr>
      </p:pic>
      <p:sp>
        <p:nvSpPr>
          <p:cNvPr id="9" name="テキスト プレースホルダー 8"/>
          <p:cNvSpPr>
            <a:spLocks noGrp="1"/>
          </p:cNvSpPr>
          <p:nvPr>
            <p:ph type="body" sz="quarter" idx="47"/>
          </p:nvPr>
        </p:nvSpPr>
        <p:spPr/>
        <p:txBody>
          <a:bodyPr>
            <a:normAutofit/>
          </a:bodyPr>
          <a:lstStyle/>
          <a:p>
            <a:r>
              <a:rPr kumimoji="1" lang="en-US" altLang="ja-JP" dirty="0"/>
              <a:t>The ANPR unit activates the illumination and takes picture of front and rear plates using ANPR camera.</a:t>
            </a:r>
          </a:p>
          <a:p>
            <a:endParaRPr kumimoji="1" lang="ja-JP" altLang="en-US" dirty="0"/>
          </a:p>
        </p:txBody>
      </p:sp>
      <p:sp>
        <p:nvSpPr>
          <p:cNvPr id="19" name="Text Placeholder 18">
            <a:extLst>
              <a:ext uri="{FF2B5EF4-FFF2-40B4-BE49-F238E27FC236}">
                <a16:creationId xmlns:a16="http://schemas.microsoft.com/office/drawing/2014/main" id="{10AF75EE-58E7-261B-6622-6921291C3D7E}"/>
              </a:ext>
            </a:extLst>
          </p:cNvPr>
          <p:cNvSpPr>
            <a:spLocks noGrp="1"/>
          </p:cNvSpPr>
          <p:nvPr>
            <p:ph type="body" sz="quarter" idx="48"/>
          </p:nvPr>
        </p:nvSpPr>
        <p:spPr>
          <a:xfrm>
            <a:off x="6905740" y="5621054"/>
            <a:ext cx="4510967" cy="747032"/>
          </a:xfrm>
        </p:spPr>
        <p:txBody>
          <a:bodyPr/>
          <a:lstStyle/>
          <a:p>
            <a:r>
              <a:rPr lang="en-US" dirty="0"/>
              <a:t>Capture of Images</a:t>
            </a:r>
            <a:endParaRPr lang="en-IN" dirty="0"/>
          </a:p>
        </p:txBody>
      </p:sp>
      <p:sp>
        <p:nvSpPr>
          <p:cNvPr id="20" name="Text Placeholder 19">
            <a:extLst>
              <a:ext uri="{FF2B5EF4-FFF2-40B4-BE49-F238E27FC236}">
                <a16:creationId xmlns:a16="http://schemas.microsoft.com/office/drawing/2014/main" id="{A66009CD-B463-EF96-7710-9EA60E5C7907}"/>
              </a:ext>
            </a:extLst>
          </p:cNvPr>
          <p:cNvSpPr>
            <a:spLocks noGrp="1"/>
          </p:cNvSpPr>
          <p:nvPr>
            <p:ph type="body" sz="quarter" idx="49"/>
          </p:nvPr>
        </p:nvSpPr>
        <p:spPr/>
        <p:txBody>
          <a:bodyPr/>
          <a:lstStyle/>
          <a:p>
            <a:r>
              <a:rPr lang="en-US" dirty="0"/>
              <a:t>The ANPR unit checks if the vehicle appears on a predefined list of authorized cars and if it found its signals to open the gate.</a:t>
            </a:r>
            <a:endParaRPr lang="en-IN" dirty="0"/>
          </a:p>
        </p:txBody>
      </p:sp>
      <p:sp>
        <p:nvSpPr>
          <p:cNvPr id="21" name="Text Placeholder 20">
            <a:extLst>
              <a:ext uri="{FF2B5EF4-FFF2-40B4-BE49-F238E27FC236}">
                <a16:creationId xmlns:a16="http://schemas.microsoft.com/office/drawing/2014/main" id="{4D7A0462-BBE2-2E01-8060-3A3E5DEA64C9}"/>
              </a:ext>
            </a:extLst>
          </p:cNvPr>
          <p:cNvSpPr>
            <a:spLocks noGrp="1"/>
          </p:cNvSpPr>
          <p:nvPr>
            <p:ph type="body" sz="quarter" idx="50"/>
          </p:nvPr>
        </p:nvSpPr>
        <p:spPr>
          <a:xfrm>
            <a:off x="11890262" y="5580124"/>
            <a:ext cx="4510967" cy="747032"/>
          </a:xfrm>
        </p:spPr>
        <p:txBody>
          <a:bodyPr/>
          <a:lstStyle/>
          <a:p>
            <a:r>
              <a:rPr lang="en-US" dirty="0"/>
              <a:t>Process of Recognition </a:t>
            </a:r>
            <a:endParaRPr lang="en-IN" dirty="0"/>
          </a:p>
        </p:txBody>
      </p:sp>
      <p:pic>
        <p:nvPicPr>
          <p:cNvPr id="29" name="Picture Placeholder 28">
            <a:extLst>
              <a:ext uri="{FF2B5EF4-FFF2-40B4-BE49-F238E27FC236}">
                <a16:creationId xmlns:a16="http://schemas.microsoft.com/office/drawing/2014/main" id="{E91026B1-316B-309D-A020-2FBDFAA01C31}"/>
              </a:ext>
            </a:extLst>
          </p:cNvPr>
          <p:cNvPicPr>
            <a:picLocks noGrp="1" noChangeAspect="1"/>
          </p:cNvPicPr>
          <p:nvPr>
            <p:ph type="pic" sz="quarter" idx="45"/>
          </p:nvPr>
        </p:nvPicPr>
        <p:blipFill>
          <a:blip r:embed="rId4">
            <a:extLst>
              <a:ext uri="{28A0092B-C50C-407E-A947-70E740481C1C}">
                <a14:useLocalDpi xmlns:a14="http://schemas.microsoft.com/office/drawing/2010/main" val="0"/>
              </a:ext>
            </a:extLst>
          </a:blip>
          <a:srcRect l="2219" r="2219"/>
          <a:stretch>
            <a:fillRect/>
          </a:stretch>
        </p:blipFill>
        <p:spPr>
          <a:xfrm>
            <a:off x="12701630" y="1703462"/>
            <a:ext cx="3916930" cy="3915129"/>
          </a:xfrm>
        </p:spPr>
      </p:pic>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9051-EAC2-FB4A-281D-F2DEF8EDAF02}"/>
              </a:ext>
            </a:extLst>
          </p:cNvPr>
          <p:cNvSpPr>
            <a:spLocks noGrp="1"/>
          </p:cNvSpPr>
          <p:nvPr>
            <p:ph type="title"/>
          </p:nvPr>
        </p:nvSpPr>
        <p:spPr/>
        <p:txBody>
          <a:bodyPr/>
          <a:lstStyle/>
          <a:p>
            <a:r>
              <a:rPr lang="en-US"/>
              <a:t>Goal of ANPR</a:t>
            </a:r>
            <a:endParaRPr lang="en-IN" dirty="0"/>
          </a:p>
        </p:txBody>
      </p:sp>
      <p:sp>
        <p:nvSpPr>
          <p:cNvPr id="7" name="テキスト プレースホルダー 6"/>
          <p:cNvSpPr>
            <a:spLocks noGrp="1"/>
          </p:cNvSpPr>
          <p:nvPr>
            <p:ph type="body" sz="quarter" idx="12"/>
          </p:nvPr>
        </p:nvSpPr>
        <p:spPr>
          <a:xfrm>
            <a:off x="9144000" y="1517038"/>
            <a:ext cx="9045121" cy="2278828"/>
          </a:xfrm>
        </p:spPr>
        <p:txBody>
          <a:bodyPr>
            <a:noAutofit/>
          </a:bodyPr>
          <a:lstStyle/>
          <a:p>
            <a:r>
              <a:rPr lang="en-US" sz="2200" b="1" dirty="0"/>
              <a:t>Detected License Plate</a:t>
            </a:r>
            <a:r>
              <a:rPr lang="en-US" sz="2200" dirty="0"/>
              <a:t>: The alphanumeric characters of the license plate are identified and extracted from the captured image or video frame.</a:t>
            </a:r>
          </a:p>
          <a:p>
            <a:endParaRPr kumimoji="1" lang="en-US" altLang="ja-JP" sz="2200" dirty="0"/>
          </a:p>
          <a:p>
            <a:r>
              <a:rPr lang="en-US" sz="2200" b="1" dirty="0"/>
              <a:t>Vehicle Information</a:t>
            </a:r>
            <a:r>
              <a:rPr lang="en-US" sz="2200" dirty="0"/>
              <a:t>: Additional information about the vehicle, such as its make, model, color, and size, may be included in the output if available or relevant.</a:t>
            </a:r>
          </a:p>
          <a:p>
            <a:endParaRPr kumimoji="1" lang="en-US" altLang="ja-JP" sz="2200" dirty="0"/>
          </a:p>
          <a:p>
            <a:r>
              <a:rPr lang="en-US" sz="2200" b="1" dirty="0"/>
              <a:t>Location Data</a:t>
            </a:r>
            <a:r>
              <a:rPr lang="en-US" sz="2200" dirty="0"/>
              <a:t>: The geographic location where the license plate was detected (e.g., GPS coordinates or a description of the location) is often provided to support geospatial analysis or mapping.</a:t>
            </a:r>
          </a:p>
          <a:p>
            <a:endParaRPr kumimoji="1" lang="en-US" altLang="ja-JP" sz="2200" dirty="0"/>
          </a:p>
          <a:p>
            <a:r>
              <a:rPr lang="en-US" sz="2200" b="1" dirty="0"/>
              <a:t>Alerts or Notifications</a:t>
            </a:r>
            <a:r>
              <a:rPr lang="en-US" sz="2200" dirty="0"/>
              <a:t>: Depending on the system's configuration, alerts or notifications may be generated based on specific criteria, such as detecting a vehicle of interest or identifying a license plate associated with a known incident or violation.</a:t>
            </a:r>
            <a:endParaRPr kumimoji="1" lang="ja-JP" altLang="en-US" sz="2200" dirty="0"/>
          </a:p>
        </p:txBody>
      </p:sp>
      <p:sp>
        <p:nvSpPr>
          <p:cNvPr id="8" name="Rectangle 7">
            <a:extLst>
              <a:ext uri="{FF2B5EF4-FFF2-40B4-BE49-F238E27FC236}">
                <a16:creationId xmlns:a16="http://schemas.microsoft.com/office/drawing/2014/main" id="{4E7C91C6-6CC9-2EFA-AF6C-D94B983743D4}"/>
              </a:ext>
            </a:extLst>
          </p:cNvPr>
          <p:cNvSpPr/>
          <p:nvPr/>
        </p:nvSpPr>
        <p:spPr>
          <a:xfrm>
            <a:off x="3333135" y="4380271"/>
            <a:ext cx="1268362" cy="1179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a:p>
        </p:txBody>
      </p:sp>
      <p:pic>
        <p:nvPicPr>
          <p:cNvPr id="54" name="Picture 53">
            <a:extLst>
              <a:ext uri="{FF2B5EF4-FFF2-40B4-BE49-F238E27FC236}">
                <a16:creationId xmlns:a16="http://schemas.microsoft.com/office/drawing/2014/main" id="{3757D94F-DBDD-AC8A-3B7A-5337C4DAC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79" y="2516868"/>
            <a:ext cx="6868498" cy="44398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ANPR (In App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9</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sz="2400" dirty="0"/>
              <a:t>It enables to see your chalans when you break traffic rules, do over speeding etc</a:t>
            </a:r>
            <a:r>
              <a:rPr kumimoji="1" lang="en-US" altLang="ja-JP" dirty="0"/>
              <a:t>.</a:t>
            </a:r>
            <a:endParaRPr kumimoji="1" lang="ja-JP" altLang="en-US" dirty="0"/>
          </a:p>
        </p:txBody>
      </p:sp>
      <p:sp>
        <p:nvSpPr>
          <p:cNvPr id="17" name="Text Placeholder 16">
            <a:extLst>
              <a:ext uri="{FF2B5EF4-FFF2-40B4-BE49-F238E27FC236}">
                <a16:creationId xmlns:a16="http://schemas.microsoft.com/office/drawing/2014/main" id="{F08378A3-25B8-57C5-FA36-13855903DEFD}"/>
              </a:ext>
            </a:extLst>
          </p:cNvPr>
          <p:cNvSpPr>
            <a:spLocks noGrp="1"/>
          </p:cNvSpPr>
          <p:nvPr>
            <p:ph type="body" sz="quarter" idx="13"/>
          </p:nvPr>
        </p:nvSpPr>
        <p:spPr/>
        <p:txBody>
          <a:bodyPr/>
          <a:lstStyle/>
          <a:p>
            <a:r>
              <a:rPr lang="en-IN" b="1" dirty="0"/>
              <a:t>E-Chalans</a:t>
            </a:r>
            <a:endParaRPr lang="en-IN" dirty="0"/>
          </a:p>
        </p:txBody>
      </p:sp>
      <p:sp>
        <p:nvSpPr>
          <p:cNvPr id="19" name="Text Placeholder 18">
            <a:extLst>
              <a:ext uri="{FF2B5EF4-FFF2-40B4-BE49-F238E27FC236}">
                <a16:creationId xmlns:a16="http://schemas.microsoft.com/office/drawing/2014/main" id="{BB93046F-011D-10F0-A212-C81919C971F4}"/>
              </a:ext>
            </a:extLst>
          </p:cNvPr>
          <p:cNvSpPr>
            <a:spLocks noGrp="1"/>
          </p:cNvSpPr>
          <p:nvPr>
            <p:ph type="body" sz="quarter" idx="16"/>
          </p:nvPr>
        </p:nvSpPr>
        <p:spPr/>
        <p:txBody>
          <a:bodyPr/>
          <a:lstStyle/>
          <a:p>
            <a:r>
              <a:rPr lang="en-US" sz="2400" dirty="0"/>
              <a:t>Provides geotagging functionality to track and map the locations of detected vehicles</a:t>
            </a:r>
            <a:r>
              <a:rPr lang="en-US" dirty="0"/>
              <a:t>.</a:t>
            </a:r>
            <a:endParaRPr lang="en-IN" dirty="0"/>
          </a:p>
        </p:txBody>
      </p:sp>
      <p:sp>
        <p:nvSpPr>
          <p:cNvPr id="20" name="Text Placeholder 19">
            <a:extLst>
              <a:ext uri="{FF2B5EF4-FFF2-40B4-BE49-F238E27FC236}">
                <a16:creationId xmlns:a16="http://schemas.microsoft.com/office/drawing/2014/main" id="{2FA09C55-0058-248F-1A42-D39868649C76}"/>
              </a:ext>
            </a:extLst>
          </p:cNvPr>
          <p:cNvSpPr>
            <a:spLocks noGrp="1"/>
          </p:cNvSpPr>
          <p:nvPr>
            <p:ph type="body" sz="quarter" idx="17"/>
          </p:nvPr>
        </p:nvSpPr>
        <p:spPr/>
        <p:txBody>
          <a:bodyPr/>
          <a:lstStyle/>
          <a:p>
            <a:r>
              <a:rPr lang="en-IN" b="1" dirty="0"/>
              <a:t>Geo-Tagging and Mapping</a:t>
            </a:r>
            <a:endParaRPr lang="en-IN" dirty="0"/>
          </a:p>
        </p:txBody>
      </p:sp>
      <p:sp>
        <p:nvSpPr>
          <p:cNvPr id="22" name="Text Placeholder 21">
            <a:extLst>
              <a:ext uri="{FF2B5EF4-FFF2-40B4-BE49-F238E27FC236}">
                <a16:creationId xmlns:a16="http://schemas.microsoft.com/office/drawing/2014/main" id="{9B81B1DD-8685-A076-EC7F-1A407E15D92E}"/>
              </a:ext>
            </a:extLst>
          </p:cNvPr>
          <p:cNvSpPr>
            <a:spLocks noGrp="1"/>
          </p:cNvSpPr>
          <p:nvPr>
            <p:ph type="body" sz="quarter" idx="19"/>
          </p:nvPr>
        </p:nvSpPr>
        <p:spPr/>
        <p:txBody>
          <a:bodyPr>
            <a:noAutofit/>
          </a:bodyPr>
          <a:lstStyle/>
          <a:p>
            <a:r>
              <a:rPr lang="en-US" sz="2400" dirty="0"/>
              <a:t>Enables integration with existing databases for cross-referencing against lists of vehicles of interest, such as stolen vehicles or suspects.</a:t>
            </a:r>
            <a:endParaRPr lang="en-IN" sz="2400" dirty="0"/>
          </a:p>
        </p:txBody>
      </p:sp>
      <p:sp>
        <p:nvSpPr>
          <p:cNvPr id="23" name="Text Placeholder 22">
            <a:extLst>
              <a:ext uri="{FF2B5EF4-FFF2-40B4-BE49-F238E27FC236}">
                <a16:creationId xmlns:a16="http://schemas.microsoft.com/office/drawing/2014/main" id="{5B6AC226-4641-8FD1-1794-096E252AC065}"/>
              </a:ext>
            </a:extLst>
          </p:cNvPr>
          <p:cNvSpPr>
            <a:spLocks noGrp="1"/>
          </p:cNvSpPr>
          <p:nvPr>
            <p:ph type="body" sz="quarter" idx="20"/>
          </p:nvPr>
        </p:nvSpPr>
        <p:spPr/>
        <p:txBody>
          <a:bodyPr/>
          <a:lstStyle/>
          <a:p>
            <a:r>
              <a:rPr lang="en-IN" b="1" dirty="0"/>
              <a:t>Database Integration</a:t>
            </a:r>
            <a:endParaRPr lang="en-IN" dirty="0"/>
          </a:p>
        </p:txBody>
      </p:sp>
      <p:sp>
        <p:nvSpPr>
          <p:cNvPr id="25" name="Text Placeholder 24">
            <a:extLst>
              <a:ext uri="{FF2B5EF4-FFF2-40B4-BE49-F238E27FC236}">
                <a16:creationId xmlns:a16="http://schemas.microsoft.com/office/drawing/2014/main" id="{7115A40B-5FF3-5BBA-8FDA-F12A471E686D}"/>
              </a:ext>
            </a:extLst>
          </p:cNvPr>
          <p:cNvSpPr>
            <a:spLocks noGrp="1"/>
          </p:cNvSpPr>
          <p:nvPr>
            <p:ph type="body" sz="quarter" idx="22"/>
          </p:nvPr>
        </p:nvSpPr>
        <p:spPr/>
        <p:txBody>
          <a:bodyPr/>
          <a:lstStyle/>
          <a:p>
            <a:r>
              <a:rPr lang="en-US" sz="2400" dirty="0"/>
              <a:t>Offers integration capabilities with other security or management systems, such as access control or parking management systems</a:t>
            </a:r>
            <a:r>
              <a:rPr lang="en-US" dirty="0"/>
              <a:t>.</a:t>
            </a:r>
            <a:endParaRPr lang="en-IN" dirty="0"/>
          </a:p>
        </p:txBody>
      </p:sp>
      <p:sp>
        <p:nvSpPr>
          <p:cNvPr id="26" name="Text Placeholder 25">
            <a:extLst>
              <a:ext uri="{FF2B5EF4-FFF2-40B4-BE49-F238E27FC236}">
                <a16:creationId xmlns:a16="http://schemas.microsoft.com/office/drawing/2014/main" id="{F9D3A666-52AB-ECCB-6B23-90C27DF4A9C3}"/>
              </a:ext>
            </a:extLst>
          </p:cNvPr>
          <p:cNvSpPr>
            <a:spLocks noGrp="1"/>
          </p:cNvSpPr>
          <p:nvPr>
            <p:ph type="body" sz="quarter" idx="23"/>
          </p:nvPr>
        </p:nvSpPr>
        <p:spPr/>
        <p:txBody>
          <a:bodyPr/>
          <a:lstStyle/>
          <a:p>
            <a:r>
              <a:rPr lang="en-IN" b="1" dirty="0"/>
              <a:t>Integration with Other Systems</a:t>
            </a:r>
            <a:endParaRPr lang="en-IN" dirty="0"/>
          </a:p>
        </p:txBody>
      </p:sp>
      <p:pic>
        <p:nvPicPr>
          <p:cNvPr id="38" name="Picture Placeholder 37">
            <a:extLst>
              <a:ext uri="{FF2B5EF4-FFF2-40B4-BE49-F238E27FC236}">
                <a16:creationId xmlns:a16="http://schemas.microsoft.com/office/drawing/2014/main" id="{450C6D12-BA52-E515-74E4-17B14A3CCA1B}"/>
              </a:ext>
            </a:extLst>
          </p:cNvPr>
          <p:cNvPicPr>
            <a:picLocks noGrp="1" noChangeAspect="1"/>
          </p:cNvPicPr>
          <p:nvPr>
            <p:ph type="pic" sz="quarter" idx="25"/>
          </p:nvPr>
        </p:nvPicPr>
        <p:blipFill>
          <a:blip r:embed="rId2">
            <a:extLst>
              <a:ext uri="{28A0092B-C50C-407E-A947-70E740481C1C}">
                <a14:useLocalDpi xmlns:a14="http://schemas.microsoft.com/office/drawing/2010/main" val="0"/>
              </a:ext>
            </a:extLst>
          </a:blip>
          <a:srcRect l="311" r="311"/>
          <a:stretch>
            <a:fillRect/>
          </a:stretch>
        </p:blipFill>
        <p:spPr/>
      </p:pic>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5931</TotalTime>
  <Words>1028</Words>
  <Application>Microsoft Office PowerPoint</Application>
  <PresentationFormat>Custom</PresentationFormat>
  <Paragraphs>135</Paragraphs>
  <Slides>13</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13</vt:i4>
      </vt:variant>
    </vt:vector>
  </HeadingPairs>
  <TitlesOfParts>
    <vt:vector size="27" baseType="lpstr">
      <vt:lpstr>Arial</vt:lpstr>
      <vt:lpstr>Calibri</vt:lpstr>
      <vt:lpstr>Roboto</vt:lpstr>
      <vt:lpstr>Söhne</vt:lpstr>
      <vt:lpstr>Ubuntu</vt:lpstr>
      <vt:lpstr>Ubuntu (Medium)</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Automatic Number Plate Recognition System</vt:lpstr>
      <vt:lpstr>Presentation Agenda</vt:lpstr>
      <vt:lpstr>Introduction</vt:lpstr>
      <vt:lpstr>Background </vt:lpstr>
      <vt:lpstr>Technology Used</vt:lpstr>
      <vt:lpstr>Software Used</vt:lpstr>
      <vt:lpstr>Working</vt:lpstr>
      <vt:lpstr>Goal of ANPR</vt:lpstr>
      <vt:lpstr>ANPR (In App Features)</vt:lpstr>
      <vt:lpstr>Pros &amp; Cons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Atul Yadav</cp:lastModifiedBy>
  <cp:revision>350</cp:revision>
  <dcterms:created xsi:type="dcterms:W3CDTF">2015-08-02T15:43:04Z</dcterms:created>
  <dcterms:modified xsi:type="dcterms:W3CDTF">2024-03-21T05:41:37Z</dcterms:modified>
</cp:coreProperties>
</file>