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6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30" autoAdjust="0"/>
    <p:restoredTop sz="94660"/>
  </p:normalViewPr>
  <p:slideViewPr>
    <p:cSldViewPr snapToGrid="0">
      <p:cViewPr varScale="1">
        <p:scale>
          <a:sx n="46" d="100"/>
          <a:sy n="46" d="100"/>
        </p:scale>
        <p:origin x="9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4/14/2014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002060"/>
                </a:solidFill>
              </a:rPr>
              <a:t>Airline</a:t>
            </a:r>
            <a:r>
              <a:rPr lang="en-GB" dirty="0" smtClean="0"/>
              <a:t> </a:t>
            </a:r>
            <a:r>
              <a:rPr lang="en-GB" dirty="0" smtClean="0">
                <a:solidFill>
                  <a:srgbClr val="002060"/>
                </a:solidFill>
              </a:rPr>
              <a:t>Booking</a:t>
            </a:r>
            <a:r>
              <a:rPr lang="en-GB" dirty="0" smtClean="0"/>
              <a:t> </a:t>
            </a:r>
            <a:r>
              <a:rPr lang="en-GB" dirty="0" smtClean="0">
                <a:solidFill>
                  <a:srgbClr val="002060"/>
                </a:solidFill>
              </a:rPr>
              <a:t>system</a:t>
            </a:r>
            <a:endParaRPr lang="en-GB" dirty="0">
              <a:solidFill>
                <a:srgbClr val="002060"/>
              </a:solidFill>
            </a:endParaRPr>
          </a:p>
        </p:txBody>
      </p:sp>
      <p:sp>
        <p:nvSpPr>
          <p:cNvPr id="3" name="Subtitle 2"/>
          <p:cNvSpPr>
            <a:spLocks noGrp="1"/>
          </p:cNvSpPr>
          <p:nvPr>
            <p:ph type="subTitle" idx="1"/>
          </p:nvPr>
        </p:nvSpPr>
        <p:spPr/>
        <p:txBody>
          <a:bodyPr/>
          <a:lstStyle/>
          <a:p>
            <a:r>
              <a:rPr lang="en-GB" dirty="0" smtClean="0">
                <a:solidFill>
                  <a:schemeClr val="tx1">
                    <a:lumMod val="95000"/>
                  </a:schemeClr>
                </a:solidFill>
              </a:rPr>
              <a:t>Group Members:</a:t>
            </a:r>
          </a:p>
          <a:p>
            <a:r>
              <a:rPr lang="en-GB" dirty="0" err="1" smtClean="0">
                <a:solidFill>
                  <a:schemeClr val="tx1">
                    <a:lumMod val="95000"/>
                  </a:schemeClr>
                </a:solidFill>
              </a:rPr>
              <a:t>Atul</a:t>
            </a:r>
            <a:r>
              <a:rPr lang="en-GB" dirty="0" smtClean="0">
                <a:solidFill>
                  <a:schemeClr val="tx1">
                    <a:lumMod val="95000"/>
                  </a:schemeClr>
                </a:solidFill>
              </a:rPr>
              <a:t> Kumar </a:t>
            </a:r>
            <a:r>
              <a:rPr lang="en-GB" dirty="0" err="1" smtClean="0">
                <a:solidFill>
                  <a:schemeClr val="tx1">
                    <a:lumMod val="95000"/>
                  </a:schemeClr>
                </a:solidFill>
              </a:rPr>
              <a:t>Verma</a:t>
            </a:r>
            <a:r>
              <a:rPr lang="en-GB" dirty="0" smtClean="0">
                <a:solidFill>
                  <a:schemeClr val="tx1">
                    <a:lumMod val="95000"/>
                  </a:schemeClr>
                </a:solidFill>
              </a:rPr>
              <a:t> (IIT2012036)</a:t>
            </a:r>
          </a:p>
          <a:p>
            <a:r>
              <a:rPr lang="en-GB" dirty="0" smtClean="0">
                <a:solidFill>
                  <a:schemeClr val="tx1">
                    <a:lumMod val="95000"/>
                  </a:schemeClr>
                </a:solidFill>
              </a:rPr>
              <a:t>M. Ravi </a:t>
            </a:r>
            <a:r>
              <a:rPr lang="en-GB" dirty="0" err="1" smtClean="0">
                <a:solidFill>
                  <a:schemeClr val="tx1">
                    <a:lumMod val="95000"/>
                  </a:schemeClr>
                </a:solidFill>
              </a:rPr>
              <a:t>Teja</a:t>
            </a:r>
            <a:r>
              <a:rPr lang="en-GB" dirty="0" smtClean="0">
                <a:solidFill>
                  <a:schemeClr val="tx1">
                    <a:lumMod val="95000"/>
                  </a:schemeClr>
                </a:solidFill>
              </a:rPr>
              <a:t> (IIT2012005)</a:t>
            </a:r>
          </a:p>
          <a:p>
            <a:r>
              <a:rPr lang="en-GB" dirty="0" smtClean="0">
                <a:solidFill>
                  <a:schemeClr val="tx1">
                    <a:lumMod val="95000"/>
                  </a:schemeClr>
                </a:solidFill>
              </a:rPr>
              <a:t>Nikhil </a:t>
            </a:r>
            <a:r>
              <a:rPr lang="en-GB" dirty="0" err="1" smtClean="0">
                <a:solidFill>
                  <a:schemeClr val="tx1">
                    <a:lumMod val="95000"/>
                  </a:schemeClr>
                </a:solidFill>
              </a:rPr>
              <a:t>Handa</a:t>
            </a:r>
            <a:r>
              <a:rPr lang="en-GB" dirty="0" smtClean="0">
                <a:solidFill>
                  <a:schemeClr val="tx1">
                    <a:lumMod val="95000"/>
                  </a:schemeClr>
                </a:solidFill>
              </a:rPr>
              <a:t> (IIT2012043)</a:t>
            </a:r>
            <a:endParaRPr lang="en-GB" dirty="0">
              <a:solidFill>
                <a:schemeClr val="tx1">
                  <a:lumMod val="95000"/>
                </a:schemeClr>
              </a:solidFill>
            </a:endParaRPr>
          </a:p>
        </p:txBody>
      </p:sp>
    </p:spTree>
    <p:extLst>
      <p:ext uri="{BB962C8B-B14F-4D97-AF65-F5344CB8AC3E}">
        <p14:creationId xmlns:p14="http://schemas.microsoft.com/office/powerpoint/2010/main" val="1250767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602" y="0"/>
            <a:ext cx="8534400" cy="1507067"/>
          </a:xfrm>
        </p:spPr>
        <p:txBody>
          <a:bodyPr/>
          <a:lstStyle/>
          <a:p>
            <a:r>
              <a:rPr lang="en-GB" sz="4800" dirty="0" smtClean="0"/>
              <a:t>Normalized Tables </a:t>
            </a:r>
            <a:r>
              <a:rPr lang="en-GB" dirty="0" smtClean="0"/>
              <a:t/>
            </a:r>
            <a:br>
              <a:rPr lang="en-GB" dirty="0" smtClean="0"/>
            </a:br>
            <a:r>
              <a:rPr lang="en-GB" sz="2400" dirty="0" smtClean="0"/>
              <a:t>(up to 3</a:t>
            </a:r>
            <a:r>
              <a:rPr lang="en-GB" sz="2400" baseline="30000" dirty="0" smtClean="0"/>
              <a:t>rd</a:t>
            </a:r>
            <a:r>
              <a:rPr lang="en-GB" sz="2400" dirty="0" smtClean="0"/>
              <a:t> normal form)</a:t>
            </a:r>
            <a:endParaRPr lang="en-GB" dirty="0"/>
          </a:p>
        </p:txBody>
      </p:sp>
      <p:sp>
        <p:nvSpPr>
          <p:cNvPr id="3" name="Content Placeholder 2"/>
          <p:cNvSpPr>
            <a:spLocks noGrp="1"/>
          </p:cNvSpPr>
          <p:nvPr>
            <p:ph idx="1"/>
          </p:nvPr>
        </p:nvSpPr>
        <p:spPr>
          <a:xfrm>
            <a:off x="698723" y="1703231"/>
            <a:ext cx="10789232" cy="4646053"/>
          </a:xfrm>
          <a:noFill/>
          <a:ln>
            <a:noFill/>
          </a:ln>
        </p:spPr>
        <p:txBody>
          <a:bodyPr/>
          <a:lstStyle/>
          <a:p>
            <a:pPr marL="457200" indent="-457200">
              <a:buFont typeface="+mj-lt"/>
              <a:buAutoNum type="arabicPeriod"/>
            </a:pPr>
            <a:r>
              <a:rPr lang="en-GB" dirty="0" smtClean="0">
                <a:solidFill>
                  <a:schemeClr val="tx1"/>
                </a:solidFill>
              </a:rPr>
              <a:t>Login </a:t>
            </a:r>
            <a:r>
              <a:rPr lang="en-GB" dirty="0"/>
              <a:t>(</a:t>
            </a:r>
            <a:r>
              <a:rPr lang="en-GB" u="sng" dirty="0" smtClean="0">
                <a:solidFill>
                  <a:srgbClr val="FF0000"/>
                </a:solidFill>
              </a:rPr>
              <a:t>username</a:t>
            </a:r>
            <a:r>
              <a:rPr lang="en-GB" dirty="0" smtClean="0"/>
              <a:t>, password, address, dob, </a:t>
            </a:r>
            <a:r>
              <a:rPr lang="en-GB" dirty="0" err="1" smtClean="0"/>
              <a:t>first_name</a:t>
            </a:r>
            <a:r>
              <a:rPr lang="en-GB" dirty="0" smtClean="0"/>
              <a:t>, </a:t>
            </a:r>
            <a:r>
              <a:rPr lang="en-GB" dirty="0" err="1" smtClean="0"/>
              <a:t>last_name</a:t>
            </a:r>
            <a:r>
              <a:rPr lang="en-GB" dirty="0" smtClean="0"/>
              <a:t>, email)</a:t>
            </a:r>
          </a:p>
          <a:p>
            <a:pPr marL="457200" indent="-457200">
              <a:buFont typeface="+mj-lt"/>
              <a:buAutoNum type="arabicPeriod"/>
            </a:pPr>
            <a:r>
              <a:rPr lang="en-GB" dirty="0" smtClean="0">
                <a:solidFill>
                  <a:schemeClr val="tx1"/>
                </a:solidFill>
              </a:rPr>
              <a:t>Payment</a:t>
            </a:r>
            <a:r>
              <a:rPr lang="en-GB" dirty="0" smtClean="0"/>
              <a:t> (</a:t>
            </a:r>
            <a:r>
              <a:rPr lang="en-GB" u="sng" dirty="0" smtClean="0">
                <a:solidFill>
                  <a:srgbClr val="FF0000"/>
                </a:solidFill>
              </a:rPr>
              <a:t>username</a:t>
            </a:r>
            <a:r>
              <a:rPr lang="en-GB" dirty="0" smtClean="0"/>
              <a:t>, </a:t>
            </a:r>
            <a:r>
              <a:rPr lang="en-GB" u="sng" dirty="0" err="1" smtClean="0">
                <a:solidFill>
                  <a:srgbClr val="FF0000"/>
                </a:solidFill>
              </a:rPr>
              <a:t>card_number</a:t>
            </a:r>
            <a:r>
              <a:rPr lang="en-GB" dirty="0" smtClean="0"/>
              <a:t>)</a:t>
            </a:r>
          </a:p>
          <a:p>
            <a:pPr marL="457200" indent="-457200">
              <a:buFont typeface="+mj-lt"/>
              <a:buAutoNum type="arabicPeriod"/>
            </a:pPr>
            <a:r>
              <a:rPr lang="en-GB" dirty="0" err="1" smtClean="0">
                <a:solidFill>
                  <a:schemeClr val="tx1"/>
                </a:solidFill>
              </a:rPr>
              <a:t>Card_Details</a:t>
            </a:r>
            <a:r>
              <a:rPr lang="en-GB" dirty="0" smtClean="0">
                <a:solidFill>
                  <a:schemeClr val="tx1"/>
                </a:solidFill>
              </a:rPr>
              <a:t> </a:t>
            </a:r>
            <a:r>
              <a:rPr lang="en-GB" dirty="0" smtClean="0"/>
              <a:t>(</a:t>
            </a:r>
            <a:r>
              <a:rPr lang="en-GB" u="sng" dirty="0" err="1" smtClean="0">
                <a:solidFill>
                  <a:srgbClr val="FF0000"/>
                </a:solidFill>
              </a:rPr>
              <a:t>card_number</a:t>
            </a:r>
            <a:r>
              <a:rPr lang="en-GB" dirty="0" smtClean="0"/>
              <a:t>, </a:t>
            </a:r>
            <a:r>
              <a:rPr lang="en-GB" dirty="0" err="1" smtClean="0"/>
              <a:t>card_type</a:t>
            </a:r>
            <a:r>
              <a:rPr lang="en-GB" dirty="0" smtClean="0"/>
              <a:t>, password, </a:t>
            </a:r>
            <a:r>
              <a:rPr lang="en-GB" dirty="0" err="1" smtClean="0"/>
              <a:t>account_balance</a:t>
            </a:r>
            <a:r>
              <a:rPr lang="en-GB" dirty="0" smtClean="0"/>
              <a:t>)</a:t>
            </a:r>
          </a:p>
          <a:p>
            <a:pPr marL="457200" indent="-457200">
              <a:buFont typeface="+mj-lt"/>
              <a:buAutoNum type="arabicPeriod"/>
            </a:pPr>
            <a:r>
              <a:rPr lang="en-GB" dirty="0" smtClean="0">
                <a:solidFill>
                  <a:schemeClr val="tx1"/>
                </a:solidFill>
              </a:rPr>
              <a:t>Passenger</a:t>
            </a:r>
            <a:r>
              <a:rPr lang="en-GB" dirty="0" smtClean="0"/>
              <a:t> (</a:t>
            </a:r>
            <a:r>
              <a:rPr lang="en-GB" u="sng" dirty="0" err="1" smtClean="0">
                <a:solidFill>
                  <a:srgbClr val="FF0000"/>
                </a:solidFill>
              </a:rPr>
              <a:t>passenger_id</a:t>
            </a:r>
            <a:r>
              <a:rPr lang="en-GB" dirty="0" smtClean="0"/>
              <a:t>, </a:t>
            </a:r>
            <a:r>
              <a:rPr lang="en-GB" dirty="0" err="1" smtClean="0"/>
              <a:t>first_name</a:t>
            </a:r>
            <a:r>
              <a:rPr lang="en-GB" dirty="0" smtClean="0"/>
              <a:t>, </a:t>
            </a:r>
            <a:r>
              <a:rPr lang="en-GB" dirty="0" err="1" smtClean="0"/>
              <a:t>Last_name</a:t>
            </a:r>
            <a:r>
              <a:rPr lang="en-GB" dirty="0" smtClean="0"/>
              <a:t>, dob, address, email)</a:t>
            </a:r>
          </a:p>
          <a:p>
            <a:pPr marL="457200" indent="-457200">
              <a:buFont typeface="+mj-lt"/>
              <a:buAutoNum type="arabicPeriod"/>
            </a:pPr>
            <a:r>
              <a:rPr lang="en-GB" dirty="0" smtClean="0">
                <a:solidFill>
                  <a:schemeClr val="tx1"/>
                </a:solidFill>
              </a:rPr>
              <a:t>Reservation</a:t>
            </a:r>
            <a:r>
              <a:rPr lang="en-GB" dirty="0" smtClean="0"/>
              <a:t> (</a:t>
            </a:r>
            <a:r>
              <a:rPr lang="en-GB" u="sng" dirty="0" err="1" smtClean="0">
                <a:solidFill>
                  <a:srgbClr val="FF0000"/>
                </a:solidFill>
              </a:rPr>
              <a:t>reservation_id</a:t>
            </a:r>
            <a:r>
              <a:rPr lang="en-GB" dirty="0" smtClean="0"/>
              <a:t>, </a:t>
            </a:r>
            <a:r>
              <a:rPr lang="en-GB" u="sng" dirty="0" err="1" smtClean="0">
                <a:solidFill>
                  <a:srgbClr val="FF0000"/>
                </a:solidFill>
              </a:rPr>
              <a:t>passenger_id</a:t>
            </a:r>
            <a:r>
              <a:rPr lang="en-GB" dirty="0" smtClean="0"/>
              <a:t>, </a:t>
            </a:r>
            <a:r>
              <a:rPr lang="en-GB" dirty="0" err="1" smtClean="0"/>
              <a:t>seat_number</a:t>
            </a:r>
            <a:r>
              <a:rPr lang="en-GB" dirty="0" smtClean="0"/>
              <a:t>, </a:t>
            </a:r>
            <a:r>
              <a:rPr lang="en-GB" dirty="0" err="1" smtClean="0"/>
              <a:t>flight_id</a:t>
            </a:r>
            <a:r>
              <a:rPr lang="en-GB" dirty="0" smtClean="0"/>
              <a:t>, class)</a:t>
            </a:r>
          </a:p>
          <a:p>
            <a:pPr marL="457200" indent="-457200">
              <a:buFont typeface="+mj-lt"/>
              <a:buAutoNum type="arabicPeriod"/>
            </a:pPr>
            <a:r>
              <a:rPr lang="en-GB" dirty="0" err="1" smtClean="0">
                <a:solidFill>
                  <a:schemeClr val="tx1"/>
                </a:solidFill>
              </a:rPr>
              <a:t>Running_Schedule</a:t>
            </a:r>
            <a:r>
              <a:rPr lang="en-GB" dirty="0" smtClean="0"/>
              <a:t> (</a:t>
            </a:r>
            <a:r>
              <a:rPr lang="en-GB" u="sng" dirty="0" err="1" smtClean="0">
                <a:solidFill>
                  <a:srgbClr val="FF0000"/>
                </a:solidFill>
              </a:rPr>
              <a:t>flight_id</a:t>
            </a:r>
            <a:r>
              <a:rPr lang="en-GB" dirty="0" smtClean="0"/>
              <a:t>, </a:t>
            </a:r>
            <a:r>
              <a:rPr lang="en-GB" u="sng" dirty="0" smtClean="0">
                <a:solidFill>
                  <a:srgbClr val="FF0000"/>
                </a:solidFill>
              </a:rPr>
              <a:t>day</a:t>
            </a:r>
            <a:r>
              <a:rPr lang="en-GB" dirty="0" smtClean="0"/>
              <a:t>, aircraft, </a:t>
            </a:r>
            <a:r>
              <a:rPr lang="en-GB" dirty="0" err="1" smtClean="0"/>
              <a:t>no_of_passengers</a:t>
            </a:r>
            <a:r>
              <a:rPr lang="en-GB" dirty="0" smtClean="0"/>
              <a:t>)</a:t>
            </a:r>
          </a:p>
          <a:p>
            <a:pPr marL="457200" indent="-457200">
              <a:buFont typeface="+mj-lt"/>
              <a:buAutoNum type="arabicPeriod"/>
            </a:pPr>
            <a:r>
              <a:rPr lang="en-GB" dirty="0" smtClean="0">
                <a:solidFill>
                  <a:schemeClr val="tx1"/>
                </a:solidFill>
              </a:rPr>
              <a:t>Flight</a:t>
            </a:r>
            <a:r>
              <a:rPr lang="en-GB" dirty="0" smtClean="0"/>
              <a:t> (</a:t>
            </a:r>
            <a:r>
              <a:rPr lang="en-GB" u="sng" dirty="0" err="1" smtClean="0">
                <a:solidFill>
                  <a:srgbClr val="FF0000"/>
                </a:solidFill>
              </a:rPr>
              <a:t>flight_id</a:t>
            </a:r>
            <a:r>
              <a:rPr lang="en-GB" dirty="0" smtClean="0"/>
              <a:t>, </a:t>
            </a:r>
            <a:r>
              <a:rPr lang="en-GB" dirty="0" err="1" smtClean="0"/>
              <a:t>type_of_flight</a:t>
            </a:r>
            <a:r>
              <a:rPr lang="en-GB" dirty="0" smtClean="0"/>
              <a:t>, availability, </a:t>
            </a:r>
            <a:r>
              <a:rPr lang="en-GB" dirty="0" err="1"/>
              <a:t>total_eco_seat</a:t>
            </a:r>
            <a:r>
              <a:rPr lang="en-GB" dirty="0"/>
              <a:t>, </a:t>
            </a:r>
            <a:r>
              <a:rPr lang="en-GB" dirty="0" err="1"/>
              <a:t>total_business_seat</a:t>
            </a:r>
            <a:r>
              <a:rPr lang="en-GB" dirty="0"/>
              <a:t>, </a:t>
            </a:r>
            <a:r>
              <a:rPr lang="en-GB" dirty="0" smtClean="0"/>
              <a:t>  </a:t>
            </a:r>
            <a:r>
              <a:rPr lang="en-GB" dirty="0" err="1" smtClean="0"/>
              <a:t>current_eco_seat</a:t>
            </a:r>
            <a:r>
              <a:rPr lang="en-GB" dirty="0"/>
              <a:t>, </a:t>
            </a:r>
            <a:r>
              <a:rPr lang="en-GB" dirty="0" err="1" smtClean="0"/>
              <a:t>current_busi_seat</a:t>
            </a:r>
            <a:r>
              <a:rPr lang="en-GB" dirty="0" smtClean="0"/>
              <a:t>, airlines)</a:t>
            </a:r>
          </a:p>
          <a:p>
            <a:pPr marL="457200" indent="-457200">
              <a:buFont typeface="+mj-lt"/>
              <a:buAutoNum type="arabicPeriod"/>
            </a:pPr>
            <a:r>
              <a:rPr lang="en-GB" dirty="0" smtClean="0">
                <a:solidFill>
                  <a:schemeClr val="tx1"/>
                </a:solidFill>
              </a:rPr>
              <a:t>Arrival</a:t>
            </a:r>
            <a:r>
              <a:rPr lang="en-GB" dirty="0" smtClean="0"/>
              <a:t> (</a:t>
            </a:r>
            <a:r>
              <a:rPr lang="en-GB" u="sng" dirty="0" err="1" smtClean="0">
                <a:solidFill>
                  <a:srgbClr val="FF0000"/>
                </a:solidFill>
              </a:rPr>
              <a:t>flight_id</a:t>
            </a:r>
            <a:r>
              <a:rPr lang="en-GB" dirty="0" smtClean="0"/>
              <a:t>, </a:t>
            </a:r>
            <a:r>
              <a:rPr lang="en-GB" u="sng" dirty="0" err="1" smtClean="0">
                <a:solidFill>
                  <a:srgbClr val="FF0000"/>
                </a:solidFill>
              </a:rPr>
              <a:t>airport_id</a:t>
            </a:r>
            <a:r>
              <a:rPr lang="en-GB" dirty="0" smtClean="0"/>
              <a:t>, </a:t>
            </a:r>
            <a:r>
              <a:rPr lang="en-GB" dirty="0" err="1" smtClean="0"/>
              <a:t>arrival_time</a:t>
            </a:r>
            <a:r>
              <a:rPr lang="en-GB" dirty="0" smtClean="0"/>
              <a:t>, </a:t>
            </a:r>
            <a:r>
              <a:rPr lang="en-GB" dirty="0" err="1" smtClean="0"/>
              <a:t>delayed_by</a:t>
            </a:r>
            <a:r>
              <a:rPr lang="en-GB" dirty="0" smtClean="0"/>
              <a:t>)</a:t>
            </a:r>
          </a:p>
          <a:p>
            <a:pPr marL="457200" indent="-457200">
              <a:buFont typeface="+mj-lt"/>
              <a:buAutoNum type="arabicPeriod"/>
            </a:pPr>
            <a:r>
              <a:rPr lang="en-GB" dirty="0" smtClean="0">
                <a:solidFill>
                  <a:schemeClr val="tx1"/>
                </a:solidFill>
              </a:rPr>
              <a:t>Departure (</a:t>
            </a:r>
            <a:r>
              <a:rPr lang="en-GB" u="sng" dirty="0" err="1" smtClean="0">
                <a:solidFill>
                  <a:srgbClr val="FF0000"/>
                </a:solidFill>
              </a:rPr>
              <a:t>flight_id</a:t>
            </a:r>
            <a:r>
              <a:rPr lang="en-GB" dirty="0" smtClean="0"/>
              <a:t>, </a:t>
            </a:r>
            <a:r>
              <a:rPr lang="en-GB" u="sng" dirty="0" err="1" smtClean="0">
                <a:solidFill>
                  <a:srgbClr val="FF0000"/>
                </a:solidFill>
              </a:rPr>
              <a:t>airport_id</a:t>
            </a:r>
            <a:r>
              <a:rPr lang="en-GB" dirty="0" smtClean="0"/>
              <a:t>, </a:t>
            </a:r>
            <a:r>
              <a:rPr lang="en-GB" dirty="0" err="1" smtClean="0"/>
              <a:t>departure_time</a:t>
            </a:r>
            <a:r>
              <a:rPr lang="en-GB" dirty="0" smtClean="0"/>
              <a:t>, </a:t>
            </a:r>
            <a:r>
              <a:rPr lang="en-GB" dirty="0" err="1" smtClean="0"/>
              <a:t>delayed_by</a:t>
            </a:r>
            <a:r>
              <a:rPr lang="en-GB" dirty="0" smtClean="0"/>
              <a:t>)</a:t>
            </a:r>
          </a:p>
        </p:txBody>
      </p:sp>
    </p:spTree>
    <p:extLst>
      <p:ext uri="{BB962C8B-B14F-4D97-AF65-F5344CB8AC3E}">
        <p14:creationId xmlns:p14="http://schemas.microsoft.com/office/powerpoint/2010/main" val="2212929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722" y="0"/>
            <a:ext cx="10389987" cy="1507067"/>
          </a:xfrm>
        </p:spPr>
        <p:txBody>
          <a:bodyPr>
            <a:normAutofit/>
          </a:bodyPr>
          <a:lstStyle/>
          <a:p>
            <a:r>
              <a:rPr lang="en-GB" sz="4800" dirty="0" smtClean="0"/>
              <a:t>Normalized Tables (</a:t>
            </a:r>
            <a:r>
              <a:rPr lang="en-GB" sz="4800" dirty="0" err="1" smtClean="0"/>
              <a:t>CONt.</a:t>
            </a:r>
            <a:r>
              <a:rPr lang="en-GB" sz="4800" dirty="0" smtClean="0"/>
              <a:t>)</a:t>
            </a:r>
            <a:r>
              <a:rPr lang="en-GB" dirty="0" smtClean="0"/>
              <a:t/>
            </a:r>
            <a:br>
              <a:rPr lang="en-GB" dirty="0" smtClean="0"/>
            </a:br>
            <a:r>
              <a:rPr lang="en-GB" sz="2400" dirty="0" smtClean="0"/>
              <a:t>(up to 3</a:t>
            </a:r>
            <a:r>
              <a:rPr lang="en-GB" sz="2400" baseline="30000" dirty="0" smtClean="0"/>
              <a:t>rd</a:t>
            </a:r>
            <a:r>
              <a:rPr lang="en-GB" sz="2400" dirty="0" smtClean="0"/>
              <a:t> normal form)</a:t>
            </a:r>
            <a:endParaRPr lang="en-GB" dirty="0"/>
          </a:p>
        </p:txBody>
      </p:sp>
      <p:sp>
        <p:nvSpPr>
          <p:cNvPr id="3" name="Content Placeholder 2"/>
          <p:cNvSpPr>
            <a:spLocks noGrp="1"/>
          </p:cNvSpPr>
          <p:nvPr>
            <p:ph idx="1"/>
          </p:nvPr>
        </p:nvSpPr>
        <p:spPr>
          <a:xfrm>
            <a:off x="698722" y="1507067"/>
            <a:ext cx="11763735" cy="4697569"/>
          </a:xfrm>
        </p:spPr>
        <p:txBody>
          <a:bodyPr/>
          <a:lstStyle/>
          <a:p>
            <a:pPr marL="457200" indent="-457200">
              <a:buFont typeface="+mj-lt"/>
              <a:buAutoNum type="arabicPeriod" startAt="10"/>
            </a:pPr>
            <a:r>
              <a:rPr lang="en-GB" dirty="0" smtClean="0"/>
              <a:t>Airline (</a:t>
            </a:r>
            <a:r>
              <a:rPr lang="en-GB" u="sng" dirty="0" err="1" smtClean="0">
                <a:solidFill>
                  <a:srgbClr val="FF0000"/>
                </a:solidFill>
              </a:rPr>
              <a:t>airline_id</a:t>
            </a:r>
            <a:r>
              <a:rPr lang="en-GB" dirty="0" smtClean="0"/>
              <a:t>, name)</a:t>
            </a:r>
          </a:p>
          <a:p>
            <a:pPr marL="457200" indent="-457200">
              <a:buFont typeface="+mj-lt"/>
              <a:buAutoNum type="arabicPeriod" startAt="10"/>
            </a:pPr>
            <a:r>
              <a:rPr lang="en-GB" dirty="0" err="1" smtClean="0"/>
              <a:t>Fare_Info</a:t>
            </a:r>
            <a:r>
              <a:rPr lang="en-GB" dirty="0" smtClean="0"/>
              <a:t> (</a:t>
            </a:r>
            <a:r>
              <a:rPr lang="en-GB" u="sng" dirty="0" err="1" smtClean="0">
                <a:solidFill>
                  <a:srgbClr val="FF0000"/>
                </a:solidFill>
              </a:rPr>
              <a:t>reservation_id</a:t>
            </a:r>
            <a:r>
              <a:rPr lang="en-GB" dirty="0" smtClean="0"/>
              <a:t>, </a:t>
            </a:r>
            <a:r>
              <a:rPr lang="en-GB" dirty="0" smtClean="0"/>
              <a:t>fare, </a:t>
            </a:r>
            <a:r>
              <a:rPr lang="en-GB" dirty="0" err="1" smtClean="0"/>
              <a:t>journey_id</a:t>
            </a:r>
            <a:r>
              <a:rPr lang="en-GB" dirty="0" smtClean="0"/>
              <a:t>)</a:t>
            </a:r>
            <a:endParaRPr lang="en-GB" dirty="0" smtClean="0"/>
          </a:p>
          <a:p>
            <a:pPr marL="457200" indent="-457200">
              <a:buFont typeface="+mj-lt"/>
              <a:buAutoNum type="arabicPeriod" startAt="10"/>
            </a:pPr>
            <a:r>
              <a:rPr lang="en-GB" dirty="0" err="1" smtClean="0"/>
              <a:t>User_Reservation</a:t>
            </a:r>
            <a:r>
              <a:rPr lang="en-GB" dirty="0" smtClean="0"/>
              <a:t> (</a:t>
            </a:r>
            <a:r>
              <a:rPr lang="en-GB" u="sng" dirty="0" err="1" smtClean="0">
                <a:solidFill>
                  <a:srgbClr val="FF0000"/>
                </a:solidFill>
              </a:rPr>
              <a:t>reservation_id</a:t>
            </a:r>
            <a:r>
              <a:rPr lang="en-GB" dirty="0" smtClean="0"/>
              <a:t>, username)</a:t>
            </a:r>
          </a:p>
          <a:p>
            <a:pPr marL="457200" indent="-457200">
              <a:buFont typeface="+mj-lt"/>
              <a:buAutoNum type="arabicPeriod" startAt="10"/>
            </a:pPr>
            <a:r>
              <a:rPr lang="en-GB" dirty="0" smtClean="0"/>
              <a:t>Distance (</a:t>
            </a:r>
            <a:r>
              <a:rPr lang="en-GB" u="sng" dirty="0" err="1" smtClean="0">
                <a:solidFill>
                  <a:srgbClr val="FF0000"/>
                </a:solidFill>
              </a:rPr>
              <a:t>journey_id</a:t>
            </a:r>
            <a:r>
              <a:rPr lang="en-GB" dirty="0" smtClean="0"/>
              <a:t>, source, destination, distance)</a:t>
            </a:r>
          </a:p>
          <a:p>
            <a:pPr marL="457200" indent="-457200">
              <a:buFont typeface="+mj-lt"/>
              <a:buAutoNum type="arabicPeriod" startAt="10"/>
            </a:pPr>
            <a:r>
              <a:rPr lang="en-GB" dirty="0" err="1" smtClean="0"/>
              <a:t>Flight_Fare</a:t>
            </a:r>
            <a:r>
              <a:rPr lang="en-GB" dirty="0" smtClean="0"/>
              <a:t> (</a:t>
            </a:r>
            <a:r>
              <a:rPr lang="en-GB" u="sng" dirty="0" err="1" smtClean="0">
                <a:solidFill>
                  <a:srgbClr val="FF0000"/>
                </a:solidFill>
              </a:rPr>
              <a:t>flight_id</a:t>
            </a:r>
            <a:r>
              <a:rPr lang="en-GB" dirty="0" smtClean="0"/>
              <a:t>, </a:t>
            </a:r>
            <a:r>
              <a:rPr lang="en-GB" u="sng" dirty="0" err="1" smtClean="0">
                <a:solidFill>
                  <a:srgbClr val="FF0000"/>
                </a:solidFill>
              </a:rPr>
              <a:t>journey_id</a:t>
            </a:r>
            <a:r>
              <a:rPr lang="en-GB" dirty="0" smtClean="0"/>
              <a:t>, fare)</a:t>
            </a:r>
          </a:p>
          <a:p>
            <a:pPr marL="457200" indent="-457200">
              <a:buFont typeface="+mj-lt"/>
              <a:buAutoNum type="arabicPeriod" startAt="10"/>
            </a:pPr>
            <a:r>
              <a:rPr lang="en-GB" dirty="0" smtClean="0"/>
              <a:t>Airport (</a:t>
            </a:r>
            <a:r>
              <a:rPr lang="en-GB" u="sng" dirty="0" err="1" smtClean="0">
                <a:solidFill>
                  <a:srgbClr val="FF0000"/>
                </a:solidFill>
              </a:rPr>
              <a:t>airport_id</a:t>
            </a:r>
            <a:r>
              <a:rPr lang="en-GB" dirty="0" smtClean="0"/>
              <a:t>, </a:t>
            </a:r>
            <a:r>
              <a:rPr lang="en-GB" dirty="0" err="1" smtClean="0"/>
              <a:t>airport_name</a:t>
            </a:r>
            <a:r>
              <a:rPr lang="en-GB" dirty="0" smtClean="0"/>
              <a:t>, </a:t>
            </a:r>
            <a:r>
              <a:rPr lang="en-GB" dirty="0" err="1" smtClean="0"/>
              <a:t>city_name</a:t>
            </a:r>
            <a:r>
              <a:rPr lang="en-GB" dirty="0" smtClean="0"/>
              <a:t>, country, zip, </a:t>
            </a:r>
            <a:r>
              <a:rPr lang="en-GB" dirty="0" err="1" smtClean="0"/>
              <a:t>timezone</a:t>
            </a:r>
            <a:r>
              <a:rPr lang="en-GB" dirty="0" smtClean="0"/>
              <a:t>)</a:t>
            </a:r>
          </a:p>
          <a:p>
            <a:pPr marL="457200" indent="-457200">
              <a:buFont typeface="+mj-lt"/>
              <a:buAutoNum type="arabicPeriod" startAt="10"/>
            </a:pPr>
            <a:r>
              <a:rPr lang="en-GB" dirty="0" err="1" smtClean="0"/>
              <a:t>Passenger_identification</a:t>
            </a:r>
            <a:r>
              <a:rPr lang="en-GB" dirty="0" smtClean="0"/>
              <a:t> (</a:t>
            </a:r>
            <a:r>
              <a:rPr lang="en-GB" u="sng" dirty="0" err="1" smtClean="0">
                <a:solidFill>
                  <a:srgbClr val="FF0000"/>
                </a:solidFill>
              </a:rPr>
              <a:t>passenger_id</a:t>
            </a:r>
            <a:r>
              <a:rPr lang="en-GB" dirty="0" smtClean="0"/>
              <a:t>, </a:t>
            </a:r>
            <a:r>
              <a:rPr lang="en-GB" dirty="0" err="1" smtClean="0"/>
              <a:t>id_type</a:t>
            </a:r>
            <a:r>
              <a:rPr lang="en-GB" dirty="0" smtClean="0"/>
              <a:t>, </a:t>
            </a:r>
            <a:r>
              <a:rPr lang="en-GB" dirty="0" err="1" smtClean="0"/>
              <a:t>id_number</a:t>
            </a:r>
            <a:r>
              <a:rPr lang="en-GB" dirty="0" smtClean="0"/>
              <a:t>)</a:t>
            </a:r>
          </a:p>
          <a:p>
            <a:pPr marL="457200" indent="-457200">
              <a:buFont typeface="+mj-lt"/>
              <a:buAutoNum type="arabicPeriod" startAt="10"/>
            </a:pPr>
            <a:r>
              <a:rPr lang="en-GB" dirty="0" smtClean="0"/>
              <a:t>Admin (</a:t>
            </a:r>
            <a:r>
              <a:rPr lang="en-GB" u="sng" dirty="0" smtClean="0">
                <a:solidFill>
                  <a:srgbClr val="FF0000"/>
                </a:solidFill>
              </a:rPr>
              <a:t>username</a:t>
            </a:r>
            <a:r>
              <a:rPr lang="en-GB" dirty="0" smtClean="0"/>
              <a:t>, password, name, email)</a:t>
            </a:r>
            <a:endParaRPr lang="en-GB" dirty="0"/>
          </a:p>
          <a:p>
            <a:pPr marL="457200" indent="-457200">
              <a:buFont typeface="+mj-lt"/>
              <a:buAutoNum type="arabicPeriod" startAt="10"/>
            </a:pPr>
            <a:endParaRPr lang="en-GB" dirty="0" smtClean="0"/>
          </a:p>
          <a:p>
            <a:pPr marL="457200" indent="-457200">
              <a:buFont typeface="+mj-lt"/>
              <a:buAutoNum type="arabicPeriod" startAt="10"/>
            </a:pPr>
            <a:endParaRPr lang="en-GB" dirty="0" smtClean="0"/>
          </a:p>
        </p:txBody>
      </p:sp>
    </p:spTree>
    <p:extLst>
      <p:ext uri="{BB962C8B-B14F-4D97-AF65-F5344CB8AC3E}">
        <p14:creationId xmlns:p14="http://schemas.microsoft.com/office/powerpoint/2010/main" val="535961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Login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3680949"/>
              </p:ext>
            </p:extLst>
          </p:nvPr>
        </p:nvGraphicFramePr>
        <p:xfrm>
          <a:off x="684212" y="2450207"/>
          <a:ext cx="10584805" cy="988452"/>
        </p:xfrm>
        <a:graphic>
          <a:graphicData uri="http://schemas.openxmlformats.org/drawingml/2006/table">
            <a:tbl>
              <a:tblPr firstRow="1" bandRow="1">
                <a:tableStyleId>{5C22544A-7EE6-4342-B048-85BDC9FD1C3A}</a:tableStyleId>
              </a:tblPr>
              <a:tblGrid>
                <a:gridCol w="1512115"/>
                <a:gridCol w="1512115"/>
                <a:gridCol w="1512115"/>
                <a:gridCol w="1512115"/>
                <a:gridCol w="1512115"/>
                <a:gridCol w="1512115"/>
                <a:gridCol w="1512115"/>
              </a:tblGrid>
              <a:tr h="988452">
                <a:tc>
                  <a:txBody>
                    <a:bodyPr/>
                    <a:lstStyle/>
                    <a:p>
                      <a:pPr algn="ctr"/>
                      <a:r>
                        <a:rPr lang="en-GB" u="sng" dirty="0" err="1" smtClean="0">
                          <a:solidFill>
                            <a:srgbClr val="FF0000"/>
                          </a:solidFill>
                        </a:rPr>
                        <a:t>usename</a:t>
                      </a:r>
                      <a:endParaRPr lang="en-GB" u="sng" dirty="0">
                        <a:solidFill>
                          <a:srgbClr val="FF0000"/>
                        </a:solidFill>
                      </a:endParaRPr>
                    </a:p>
                  </a:txBody>
                  <a:tcPr/>
                </a:tc>
                <a:tc>
                  <a:txBody>
                    <a:bodyPr/>
                    <a:lstStyle/>
                    <a:p>
                      <a:pPr algn="ctr"/>
                      <a:r>
                        <a:rPr lang="en-GB" b="1" u="none" dirty="0" smtClean="0">
                          <a:solidFill>
                            <a:schemeClr val="tx1"/>
                          </a:solidFill>
                        </a:rPr>
                        <a:t>email</a:t>
                      </a:r>
                      <a:endParaRPr lang="en-GB" b="1" u="none" dirty="0">
                        <a:solidFill>
                          <a:schemeClr val="tx1"/>
                        </a:solidFill>
                      </a:endParaRPr>
                    </a:p>
                  </a:txBody>
                  <a:tcPr/>
                </a:tc>
                <a:tc>
                  <a:txBody>
                    <a:bodyPr/>
                    <a:lstStyle/>
                    <a:p>
                      <a:pPr algn="ctr"/>
                      <a:r>
                        <a:rPr lang="en-GB" dirty="0" smtClean="0"/>
                        <a:t>Password</a:t>
                      </a:r>
                      <a:endParaRPr lang="en-GB" dirty="0"/>
                    </a:p>
                  </a:txBody>
                  <a:tcPr/>
                </a:tc>
                <a:tc>
                  <a:txBody>
                    <a:bodyPr/>
                    <a:lstStyle/>
                    <a:p>
                      <a:pPr algn="ctr"/>
                      <a:r>
                        <a:rPr lang="en-GB" dirty="0" smtClean="0"/>
                        <a:t>Address</a:t>
                      </a:r>
                      <a:endParaRPr lang="en-GB" dirty="0"/>
                    </a:p>
                  </a:txBody>
                  <a:tcPr/>
                </a:tc>
                <a:tc>
                  <a:txBody>
                    <a:bodyPr/>
                    <a:lstStyle/>
                    <a:p>
                      <a:pPr algn="ctr"/>
                      <a:r>
                        <a:rPr lang="en-GB" dirty="0" smtClean="0"/>
                        <a:t>Dob</a:t>
                      </a:r>
                      <a:endParaRPr lang="en-GB" dirty="0"/>
                    </a:p>
                  </a:txBody>
                  <a:tcPr/>
                </a:tc>
                <a:tc>
                  <a:txBody>
                    <a:bodyPr/>
                    <a:lstStyle/>
                    <a:p>
                      <a:pPr algn="ctr"/>
                      <a:r>
                        <a:rPr lang="en-GB" dirty="0" err="1" smtClean="0"/>
                        <a:t>First_name</a:t>
                      </a:r>
                      <a:endParaRPr lang="en-GB" dirty="0"/>
                    </a:p>
                  </a:txBody>
                  <a:tcPr/>
                </a:tc>
                <a:tc>
                  <a:txBody>
                    <a:bodyPr/>
                    <a:lstStyle/>
                    <a:p>
                      <a:pPr algn="ctr"/>
                      <a:r>
                        <a:rPr lang="en-GB" dirty="0" err="1" smtClean="0"/>
                        <a:t>Last_name</a:t>
                      </a:r>
                      <a:endParaRPr lang="en-GB" dirty="0"/>
                    </a:p>
                  </a:txBody>
                  <a:tcPr/>
                </a:tc>
              </a:tr>
            </a:tbl>
          </a:graphicData>
        </a:graphic>
      </p:graphicFrame>
      <p:sp>
        <p:nvSpPr>
          <p:cNvPr id="5" name="Rectangle 4"/>
          <p:cNvSpPr/>
          <p:nvPr/>
        </p:nvSpPr>
        <p:spPr>
          <a:xfrm>
            <a:off x="684212" y="2434107"/>
            <a:ext cx="1493133" cy="10045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p:nvPr/>
        </p:nvCxnSpPr>
        <p:spPr>
          <a:xfrm flipV="1">
            <a:off x="1481070" y="2421228"/>
            <a:ext cx="0"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53037" y="1712890"/>
            <a:ext cx="785611" cy="38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563673" y="1983346"/>
            <a:ext cx="12879" cy="386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404613" y="1700011"/>
            <a:ext cx="127973" cy="70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404613" y="1622738"/>
            <a:ext cx="9091669"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Down Arrow 40"/>
          <p:cNvSpPr/>
          <p:nvPr/>
        </p:nvSpPr>
        <p:spPr>
          <a:xfrm>
            <a:off x="4353059" y="1677473"/>
            <a:ext cx="193183" cy="7566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Down Arrow 42"/>
          <p:cNvSpPr/>
          <p:nvPr/>
        </p:nvSpPr>
        <p:spPr>
          <a:xfrm>
            <a:off x="6001555" y="1712890"/>
            <a:ext cx="193183" cy="708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Down Arrow 43"/>
          <p:cNvSpPr/>
          <p:nvPr/>
        </p:nvSpPr>
        <p:spPr>
          <a:xfrm>
            <a:off x="7366715" y="1677473"/>
            <a:ext cx="206062" cy="7566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8873544" y="1712890"/>
            <a:ext cx="167425" cy="708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Down Arrow 45"/>
          <p:cNvSpPr/>
          <p:nvPr/>
        </p:nvSpPr>
        <p:spPr>
          <a:xfrm>
            <a:off x="10350988" y="1700011"/>
            <a:ext cx="187558" cy="7212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Down Arrow 2"/>
          <p:cNvSpPr/>
          <p:nvPr/>
        </p:nvSpPr>
        <p:spPr>
          <a:xfrm>
            <a:off x="3026535" y="1677473"/>
            <a:ext cx="206062" cy="7437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0355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Payment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9128792"/>
              </p:ext>
            </p:extLst>
          </p:nvPr>
        </p:nvGraphicFramePr>
        <p:xfrm>
          <a:off x="993306" y="2166871"/>
          <a:ext cx="9155246" cy="1323304"/>
        </p:xfrm>
        <a:graphic>
          <a:graphicData uri="http://schemas.openxmlformats.org/drawingml/2006/table">
            <a:tbl>
              <a:tblPr firstRow="1" bandRow="1">
                <a:tableStyleId>{5C22544A-7EE6-4342-B048-85BDC9FD1C3A}</a:tableStyleId>
              </a:tblPr>
              <a:tblGrid>
                <a:gridCol w="4555579"/>
                <a:gridCol w="4599667"/>
              </a:tblGrid>
              <a:tr h="1323304">
                <a:tc>
                  <a:txBody>
                    <a:bodyPr/>
                    <a:lstStyle/>
                    <a:p>
                      <a:r>
                        <a:rPr lang="en-GB" u="sng" dirty="0" smtClean="0">
                          <a:solidFill>
                            <a:srgbClr val="FF0000"/>
                          </a:solidFill>
                        </a:rPr>
                        <a:t>Username</a:t>
                      </a:r>
                      <a:endParaRPr lang="en-GB" u="sng" dirty="0">
                        <a:solidFill>
                          <a:srgbClr val="FF0000"/>
                        </a:solidFill>
                      </a:endParaRPr>
                    </a:p>
                  </a:txBody>
                  <a:tcPr/>
                </a:tc>
                <a:tc>
                  <a:txBody>
                    <a:bodyPr/>
                    <a:lstStyle/>
                    <a:p>
                      <a:r>
                        <a:rPr lang="en-GB" u="none" dirty="0" err="1" smtClean="0">
                          <a:solidFill>
                            <a:schemeClr val="tx1"/>
                          </a:solidFill>
                        </a:rPr>
                        <a:t>Card_number</a:t>
                      </a:r>
                      <a:endParaRPr lang="en-GB" u="none" dirty="0">
                        <a:solidFill>
                          <a:schemeClr val="tx1"/>
                        </a:solidFill>
                      </a:endParaRPr>
                    </a:p>
                  </a:txBody>
                  <a:tcPr/>
                </a:tc>
              </a:tr>
            </a:tbl>
          </a:graphicData>
        </a:graphic>
      </p:graphicFrame>
      <p:sp>
        <p:nvSpPr>
          <p:cNvPr id="7" name="Down Arrow 6"/>
          <p:cNvSpPr/>
          <p:nvPr/>
        </p:nvSpPr>
        <p:spPr>
          <a:xfrm>
            <a:off x="6362163" y="1378039"/>
            <a:ext cx="373488" cy="7598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266682" y="1249251"/>
            <a:ext cx="4378817" cy="12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266682" y="1249251"/>
            <a:ext cx="193183" cy="888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030309" y="2137893"/>
            <a:ext cx="4520485" cy="13265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0746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Card_Details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4519471"/>
              </p:ext>
            </p:extLst>
          </p:nvPr>
        </p:nvGraphicFramePr>
        <p:xfrm>
          <a:off x="813002" y="2115355"/>
          <a:ext cx="9245400" cy="1606640"/>
        </p:xfrm>
        <a:graphic>
          <a:graphicData uri="http://schemas.openxmlformats.org/drawingml/2006/table">
            <a:tbl>
              <a:tblPr firstRow="1" bandRow="1">
                <a:tableStyleId>{5C22544A-7EE6-4342-B048-85BDC9FD1C3A}</a:tableStyleId>
              </a:tblPr>
              <a:tblGrid>
                <a:gridCol w="2311350"/>
                <a:gridCol w="2323412"/>
                <a:gridCol w="2299288"/>
                <a:gridCol w="2311350"/>
              </a:tblGrid>
              <a:tr h="1606640">
                <a:tc>
                  <a:txBody>
                    <a:bodyPr/>
                    <a:lstStyle/>
                    <a:p>
                      <a:r>
                        <a:rPr lang="en-GB" u="sng" dirty="0" err="1" smtClean="0">
                          <a:solidFill>
                            <a:srgbClr val="FF0000"/>
                          </a:solidFill>
                        </a:rPr>
                        <a:t>Card_no</a:t>
                      </a:r>
                      <a:endParaRPr lang="en-GB" u="sng" dirty="0">
                        <a:solidFill>
                          <a:srgbClr val="FF0000"/>
                        </a:solidFill>
                      </a:endParaRPr>
                    </a:p>
                  </a:txBody>
                  <a:tcPr/>
                </a:tc>
                <a:tc>
                  <a:txBody>
                    <a:bodyPr/>
                    <a:lstStyle/>
                    <a:p>
                      <a:r>
                        <a:rPr lang="en-GB" dirty="0" err="1" smtClean="0"/>
                        <a:t>Card_type</a:t>
                      </a:r>
                      <a:endParaRPr lang="en-GB" dirty="0"/>
                    </a:p>
                  </a:txBody>
                  <a:tcPr/>
                </a:tc>
                <a:tc>
                  <a:txBody>
                    <a:bodyPr/>
                    <a:lstStyle/>
                    <a:p>
                      <a:r>
                        <a:rPr lang="en-GB" dirty="0" smtClean="0"/>
                        <a:t>Password</a:t>
                      </a:r>
                      <a:endParaRPr lang="en-GB" dirty="0"/>
                    </a:p>
                  </a:txBody>
                  <a:tcPr/>
                </a:tc>
                <a:tc>
                  <a:txBody>
                    <a:bodyPr/>
                    <a:lstStyle/>
                    <a:p>
                      <a:r>
                        <a:rPr lang="en-GB" dirty="0" err="1" smtClean="0"/>
                        <a:t>Account_balance</a:t>
                      </a:r>
                      <a:endParaRPr lang="en-GB" dirty="0"/>
                    </a:p>
                  </a:txBody>
                  <a:tcPr/>
                </a:tc>
              </a:tr>
            </a:tbl>
          </a:graphicData>
        </a:graphic>
      </p:graphicFrame>
      <p:sp>
        <p:nvSpPr>
          <p:cNvPr id="5" name="Rectangle 4"/>
          <p:cNvSpPr/>
          <p:nvPr/>
        </p:nvSpPr>
        <p:spPr>
          <a:xfrm>
            <a:off x="1532586" y="1287887"/>
            <a:ext cx="180304" cy="79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532586" y="1120462"/>
            <a:ext cx="7328079" cy="16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a:off x="3837904" y="1287887"/>
            <a:ext cx="270457" cy="798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5872766" y="1287887"/>
            <a:ext cx="283335" cy="798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8641725" y="1287887"/>
            <a:ext cx="296214" cy="798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811369" y="2086377"/>
            <a:ext cx="2292439" cy="16484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1204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Passenger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847323"/>
              </p:ext>
            </p:extLst>
          </p:nvPr>
        </p:nvGraphicFramePr>
        <p:xfrm>
          <a:off x="684212" y="2746418"/>
          <a:ext cx="10211310" cy="1361941"/>
        </p:xfrm>
        <a:graphic>
          <a:graphicData uri="http://schemas.openxmlformats.org/drawingml/2006/table">
            <a:tbl>
              <a:tblPr firstRow="1" bandRow="1">
                <a:tableStyleId>{5C22544A-7EE6-4342-B048-85BDC9FD1C3A}</a:tableStyleId>
              </a:tblPr>
              <a:tblGrid>
                <a:gridCol w="1701885"/>
                <a:gridCol w="1701885"/>
                <a:gridCol w="1701885"/>
                <a:gridCol w="1701885"/>
                <a:gridCol w="1701885"/>
                <a:gridCol w="1701885"/>
              </a:tblGrid>
              <a:tr h="1361941">
                <a:tc>
                  <a:txBody>
                    <a:bodyPr/>
                    <a:lstStyle/>
                    <a:p>
                      <a:r>
                        <a:rPr lang="en-GB" u="sng" dirty="0" err="1" smtClean="0">
                          <a:solidFill>
                            <a:srgbClr val="FF0000"/>
                          </a:solidFill>
                        </a:rPr>
                        <a:t>Passenger_id</a:t>
                      </a:r>
                      <a:endParaRPr lang="en-GB" u="sng" dirty="0">
                        <a:solidFill>
                          <a:srgbClr val="FF0000"/>
                        </a:solidFill>
                      </a:endParaRPr>
                    </a:p>
                  </a:txBody>
                  <a:tcPr/>
                </a:tc>
                <a:tc>
                  <a:txBody>
                    <a:bodyPr/>
                    <a:lstStyle/>
                    <a:p>
                      <a:r>
                        <a:rPr lang="en-GB" dirty="0" err="1" smtClean="0"/>
                        <a:t>First_name</a:t>
                      </a:r>
                      <a:endParaRPr lang="en-GB" dirty="0"/>
                    </a:p>
                  </a:txBody>
                  <a:tcPr/>
                </a:tc>
                <a:tc>
                  <a:txBody>
                    <a:bodyPr/>
                    <a:lstStyle/>
                    <a:p>
                      <a:r>
                        <a:rPr lang="en-GB" dirty="0" err="1" smtClean="0"/>
                        <a:t>Last_name</a:t>
                      </a:r>
                      <a:endParaRPr lang="en-GB" dirty="0"/>
                    </a:p>
                  </a:txBody>
                  <a:tcPr/>
                </a:tc>
                <a:tc>
                  <a:txBody>
                    <a:bodyPr/>
                    <a:lstStyle/>
                    <a:p>
                      <a:r>
                        <a:rPr lang="en-GB" dirty="0" smtClean="0"/>
                        <a:t>Dob</a:t>
                      </a:r>
                      <a:endParaRPr lang="en-GB" dirty="0"/>
                    </a:p>
                  </a:txBody>
                  <a:tcPr/>
                </a:tc>
                <a:tc>
                  <a:txBody>
                    <a:bodyPr/>
                    <a:lstStyle/>
                    <a:p>
                      <a:r>
                        <a:rPr lang="en-GB" dirty="0" smtClean="0"/>
                        <a:t>Address</a:t>
                      </a:r>
                      <a:endParaRPr lang="en-GB" dirty="0"/>
                    </a:p>
                  </a:txBody>
                  <a:tcPr/>
                </a:tc>
                <a:tc>
                  <a:txBody>
                    <a:bodyPr/>
                    <a:lstStyle/>
                    <a:p>
                      <a:r>
                        <a:rPr lang="en-GB" dirty="0" smtClean="0"/>
                        <a:t>Email</a:t>
                      </a:r>
                      <a:endParaRPr lang="en-GB" dirty="0"/>
                    </a:p>
                  </a:txBody>
                  <a:tcPr/>
                </a:tc>
              </a:tr>
            </a:tbl>
          </a:graphicData>
        </a:graphic>
      </p:graphicFrame>
      <p:sp>
        <p:nvSpPr>
          <p:cNvPr id="3" name="Rectangle 2"/>
          <p:cNvSpPr/>
          <p:nvPr/>
        </p:nvSpPr>
        <p:spPr>
          <a:xfrm>
            <a:off x="684212" y="2743200"/>
            <a:ext cx="1698380" cy="13394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390919" y="1692929"/>
            <a:ext cx="8500055" cy="110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390919" y="1692929"/>
            <a:ext cx="142483" cy="1050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a:off x="2859110" y="1692929"/>
            <a:ext cx="296214" cy="1050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4610637" y="1692929"/>
            <a:ext cx="244698" cy="1050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6465194" y="1692929"/>
            <a:ext cx="270457" cy="1050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9775065" y="1692929"/>
            <a:ext cx="206062" cy="1050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8075054" y="1692929"/>
            <a:ext cx="270456" cy="1050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8936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Reservation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4350034"/>
              </p:ext>
            </p:extLst>
          </p:nvPr>
        </p:nvGraphicFramePr>
        <p:xfrm>
          <a:off x="851638" y="2527478"/>
          <a:ext cx="9271158" cy="1490729"/>
        </p:xfrm>
        <a:graphic>
          <a:graphicData uri="http://schemas.openxmlformats.org/drawingml/2006/table">
            <a:tbl>
              <a:tblPr firstRow="1" bandRow="1">
                <a:tableStyleId>{5C22544A-7EE6-4342-B048-85BDC9FD1C3A}</a:tableStyleId>
              </a:tblPr>
              <a:tblGrid>
                <a:gridCol w="1545193"/>
                <a:gridCol w="1545193"/>
                <a:gridCol w="1545193"/>
                <a:gridCol w="1545193"/>
                <a:gridCol w="1545193"/>
                <a:gridCol w="1545193"/>
              </a:tblGrid>
              <a:tr h="1490729">
                <a:tc>
                  <a:txBody>
                    <a:bodyPr/>
                    <a:lstStyle/>
                    <a:p>
                      <a:r>
                        <a:rPr lang="en-GB" dirty="0" err="1" smtClean="0">
                          <a:solidFill>
                            <a:srgbClr val="FF0000"/>
                          </a:solidFill>
                        </a:rPr>
                        <a:t>Reservation_id</a:t>
                      </a:r>
                      <a:endParaRPr lang="en-GB" dirty="0">
                        <a:solidFill>
                          <a:srgbClr val="FF0000"/>
                        </a:solidFill>
                      </a:endParaRPr>
                    </a:p>
                  </a:txBody>
                  <a:tcPr/>
                </a:tc>
                <a:tc>
                  <a:txBody>
                    <a:bodyPr/>
                    <a:lstStyle/>
                    <a:p>
                      <a:r>
                        <a:rPr lang="en-GB" dirty="0" err="1" smtClean="0">
                          <a:solidFill>
                            <a:srgbClr val="FF0000"/>
                          </a:solidFill>
                        </a:rPr>
                        <a:t>Passenger_id</a:t>
                      </a:r>
                      <a:endParaRPr lang="en-GB" dirty="0">
                        <a:solidFill>
                          <a:srgbClr val="FF0000"/>
                        </a:solidFill>
                      </a:endParaRPr>
                    </a:p>
                  </a:txBody>
                  <a:tcPr/>
                </a:tc>
                <a:tc>
                  <a:txBody>
                    <a:bodyPr/>
                    <a:lstStyle/>
                    <a:p>
                      <a:r>
                        <a:rPr lang="en-GB" dirty="0" err="1" smtClean="0"/>
                        <a:t>Seat_number</a:t>
                      </a:r>
                      <a:endParaRPr lang="en-GB" dirty="0"/>
                    </a:p>
                  </a:txBody>
                  <a:tcPr/>
                </a:tc>
                <a:tc>
                  <a:txBody>
                    <a:bodyPr/>
                    <a:lstStyle/>
                    <a:p>
                      <a:r>
                        <a:rPr lang="en-GB" dirty="0" err="1" smtClean="0"/>
                        <a:t>Flight_id</a:t>
                      </a:r>
                      <a:endParaRPr lang="en-GB" dirty="0"/>
                    </a:p>
                  </a:txBody>
                  <a:tcPr/>
                </a:tc>
                <a:tc>
                  <a:txBody>
                    <a:bodyPr/>
                    <a:lstStyle/>
                    <a:p>
                      <a:r>
                        <a:rPr lang="en-GB" dirty="0" smtClean="0"/>
                        <a:t>Class</a:t>
                      </a:r>
                      <a:endParaRPr lang="en-GB" dirty="0"/>
                    </a:p>
                  </a:txBody>
                  <a:tcPr/>
                </a:tc>
                <a:tc>
                  <a:txBody>
                    <a:bodyPr/>
                    <a:lstStyle/>
                    <a:p>
                      <a:r>
                        <a:rPr lang="en-GB" dirty="0" smtClean="0"/>
                        <a:t>status</a:t>
                      </a:r>
                      <a:endParaRPr lang="en-GB" dirty="0"/>
                    </a:p>
                  </a:txBody>
                  <a:tcPr/>
                </a:tc>
              </a:tr>
            </a:tbl>
          </a:graphicData>
        </a:graphic>
      </p:graphicFrame>
      <p:sp>
        <p:nvSpPr>
          <p:cNvPr id="3" name="Rectangle 2"/>
          <p:cNvSpPr/>
          <p:nvPr/>
        </p:nvSpPr>
        <p:spPr>
          <a:xfrm>
            <a:off x="850006" y="2550017"/>
            <a:ext cx="3116687" cy="14681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215166" y="1300766"/>
            <a:ext cx="7003446" cy="128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215166" y="1300766"/>
            <a:ext cx="154547" cy="1249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4456090" y="1300766"/>
            <a:ext cx="296214" cy="1249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6053070" y="1300766"/>
            <a:ext cx="270457" cy="1249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7559899" y="1300766"/>
            <a:ext cx="257577" cy="1249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9118242" y="1300766"/>
            <a:ext cx="218941" cy="12492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5751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Running_Schedule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7358388"/>
              </p:ext>
            </p:extLst>
          </p:nvPr>
        </p:nvGraphicFramePr>
        <p:xfrm>
          <a:off x="813002" y="2424448"/>
          <a:ext cx="9219640" cy="1207394"/>
        </p:xfrm>
        <a:graphic>
          <a:graphicData uri="http://schemas.openxmlformats.org/drawingml/2006/table">
            <a:tbl>
              <a:tblPr firstRow="1" bandRow="1">
                <a:tableStyleId>{5C22544A-7EE6-4342-B048-85BDC9FD1C3A}</a:tableStyleId>
              </a:tblPr>
              <a:tblGrid>
                <a:gridCol w="2304910"/>
                <a:gridCol w="2304910"/>
                <a:gridCol w="2304910"/>
                <a:gridCol w="2304910"/>
              </a:tblGrid>
              <a:tr h="1207394">
                <a:tc>
                  <a:txBody>
                    <a:bodyPr/>
                    <a:lstStyle/>
                    <a:p>
                      <a:r>
                        <a:rPr lang="en-GB" u="sng" dirty="0" err="1" smtClean="0">
                          <a:solidFill>
                            <a:srgbClr val="FF0000"/>
                          </a:solidFill>
                        </a:rPr>
                        <a:t>Flight_id</a:t>
                      </a:r>
                      <a:endParaRPr lang="en-GB" u="sng" dirty="0">
                        <a:solidFill>
                          <a:srgbClr val="FF0000"/>
                        </a:solidFill>
                      </a:endParaRPr>
                    </a:p>
                  </a:txBody>
                  <a:tcPr/>
                </a:tc>
                <a:tc>
                  <a:txBody>
                    <a:bodyPr/>
                    <a:lstStyle/>
                    <a:p>
                      <a:r>
                        <a:rPr lang="en-GB" u="sng" dirty="0" smtClean="0">
                          <a:solidFill>
                            <a:srgbClr val="FF0000"/>
                          </a:solidFill>
                        </a:rPr>
                        <a:t>Day</a:t>
                      </a:r>
                      <a:endParaRPr lang="en-GB" u="sng" dirty="0">
                        <a:solidFill>
                          <a:srgbClr val="FF0000"/>
                        </a:solidFill>
                      </a:endParaRPr>
                    </a:p>
                  </a:txBody>
                  <a:tcPr/>
                </a:tc>
                <a:tc>
                  <a:txBody>
                    <a:bodyPr/>
                    <a:lstStyle/>
                    <a:p>
                      <a:r>
                        <a:rPr lang="en-GB" dirty="0" smtClean="0"/>
                        <a:t>Aircraft</a:t>
                      </a:r>
                      <a:endParaRPr lang="en-GB" dirty="0"/>
                    </a:p>
                  </a:txBody>
                  <a:tcPr/>
                </a:tc>
                <a:tc>
                  <a:txBody>
                    <a:bodyPr/>
                    <a:lstStyle/>
                    <a:p>
                      <a:r>
                        <a:rPr lang="en-GB" dirty="0" err="1" smtClean="0"/>
                        <a:t>No_of_passenger</a:t>
                      </a:r>
                      <a:endParaRPr lang="en-GB" dirty="0"/>
                    </a:p>
                  </a:txBody>
                  <a:tcPr/>
                </a:tc>
              </a:tr>
            </a:tbl>
          </a:graphicData>
        </a:graphic>
      </p:graphicFrame>
      <p:sp>
        <p:nvSpPr>
          <p:cNvPr id="3" name="Rectangle 2"/>
          <p:cNvSpPr/>
          <p:nvPr/>
        </p:nvSpPr>
        <p:spPr>
          <a:xfrm>
            <a:off x="811369" y="2434107"/>
            <a:ext cx="4610637" cy="11977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923504" y="1094704"/>
            <a:ext cx="5756857" cy="154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923504" y="1094704"/>
            <a:ext cx="128789" cy="1339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6181859" y="1249251"/>
            <a:ext cx="296214" cy="11848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8551572" y="1094704"/>
            <a:ext cx="257577" cy="1339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7999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Flight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6246160"/>
              </p:ext>
            </p:extLst>
          </p:nvPr>
        </p:nvGraphicFramePr>
        <p:xfrm>
          <a:off x="309096" y="1909293"/>
          <a:ext cx="11668256" cy="2379372"/>
        </p:xfrm>
        <a:graphic>
          <a:graphicData uri="http://schemas.openxmlformats.org/drawingml/2006/table">
            <a:tbl>
              <a:tblPr firstRow="1" bandRow="1">
                <a:tableStyleId>{5C22544A-7EE6-4342-B048-85BDC9FD1C3A}</a:tableStyleId>
              </a:tblPr>
              <a:tblGrid>
                <a:gridCol w="1171974"/>
                <a:gridCol w="1745090"/>
                <a:gridCol w="1423113"/>
                <a:gridCol w="1493951"/>
                <a:gridCol w="1458532"/>
                <a:gridCol w="1671033"/>
                <a:gridCol w="1403797"/>
                <a:gridCol w="1300766"/>
              </a:tblGrid>
              <a:tr h="2379372">
                <a:tc>
                  <a:txBody>
                    <a:bodyPr/>
                    <a:lstStyle/>
                    <a:p>
                      <a:r>
                        <a:rPr lang="en-GB" u="sng" dirty="0" err="1" smtClean="0">
                          <a:solidFill>
                            <a:srgbClr val="FF0000"/>
                          </a:solidFill>
                        </a:rPr>
                        <a:t>Flight_id</a:t>
                      </a:r>
                      <a:endParaRPr lang="en-GB" u="sng" dirty="0">
                        <a:solidFill>
                          <a:srgbClr val="FF0000"/>
                        </a:solidFill>
                      </a:endParaRPr>
                    </a:p>
                  </a:txBody>
                  <a:tcPr/>
                </a:tc>
                <a:tc>
                  <a:txBody>
                    <a:bodyPr/>
                    <a:lstStyle/>
                    <a:p>
                      <a:r>
                        <a:rPr lang="en-GB" dirty="0" err="1" smtClean="0"/>
                        <a:t>Type_of_flight</a:t>
                      </a:r>
                      <a:endParaRPr lang="en-GB" dirty="0"/>
                    </a:p>
                  </a:txBody>
                  <a:tcPr/>
                </a:tc>
                <a:tc>
                  <a:txBody>
                    <a:bodyPr/>
                    <a:lstStyle/>
                    <a:p>
                      <a:r>
                        <a:rPr lang="en-GB" dirty="0" smtClean="0"/>
                        <a:t>Availability</a:t>
                      </a:r>
                      <a:endParaRPr lang="en-GB" dirty="0"/>
                    </a:p>
                  </a:txBody>
                  <a:tcPr/>
                </a:tc>
                <a:tc>
                  <a:txBody>
                    <a:bodyPr/>
                    <a:lstStyle/>
                    <a:p>
                      <a:r>
                        <a:rPr lang="en-GB" dirty="0" err="1" smtClean="0"/>
                        <a:t>Total_eco_seat</a:t>
                      </a:r>
                      <a:endParaRPr lang="en-GB" dirty="0"/>
                    </a:p>
                  </a:txBody>
                  <a:tcPr/>
                </a:tc>
                <a:tc>
                  <a:txBody>
                    <a:bodyPr/>
                    <a:lstStyle/>
                    <a:p>
                      <a:r>
                        <a:rPr lang="en-GB" dirty="0" err="1" smtClean="0"/>
                        <a:t>Total_business_seat</a:t>
                      </a:r>
                      <a:endParaRPr lang="en-GB" dirty="0"/>
                    </a:p>
                  </a:txBody>
                  <a:tcPr/>
                </a:tc>
                <a:tc>
                  <a:txBody>
                    <a:bodyPr/>
                    <a:lstStyle/>
                    <a:p>
                      <a:r>
                        <a:rPr lang="en-GB" dirty="0" err="1" smtClean="0"/>
                        <a:t>Current_eco_seat</a:t>
                      </a:r>
                      <a:endParaRPr lang="en-GB" dirty="0"/>
                    </a:p>
                  </a:txBody>
                  <a:tcPr/>
                </a:tc>
                <a:tc>
                  <a:txBody>
                    <a:bodyPr/>
                    <a:lstStyle/>
                    <a:p>
                      <a:r>
                        <a:rPr lang="en-GB" dirty="0" err="1" smtClean="0"/>
                        <a:t>Current_busi_seat</a:t>
                      </a:r>
                      <a:endParaRPr lang="en-GB" dirty="0"/>
                    </a:p>
                  </a:txBody>
                  <a:tcPr/>
                </a:tc>
                <a:tc>
                  <a:txBody>
                    <a:bodyPr/>
                    <a:lstStyle/>
                    <a:p>
                      <a:r>
                        <a:rPr lang="en-GB" dirty="0" smtClean="0"/>
                        <a:t>airlines</a:t>
                      </a:r>
                      <a:endParaRPr lang="en-GB" dirty="0"/>
                    </a:p>
                  </a:txBody>
                  <a:tcPr/>
                </a:tc>
              </a:tr>
            </a:tbl>
          </a:graphicData>
        </a:graphic>
      </p:graphicFrame>
      <p:sp>
        <p:nvSpPr>
          <p:cNvPr id="3" name="Rectangle 2"/>
          <p:cNvSpPr/>
          <p:nvPr/>
        </p:nvSpPr>
        <p:spPr>
          <a:xfrm>
            <a:off x="309093" y="1880315"/>
            <a:ext cx="1184856" cy="239547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862885" y="888642"/>
            <a:ext cx="10277340"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own Arrow 5"/>
          <p:cNvSpPr/>
          <p:nvPr/>
        </p:nvSpPr>
        <p:spPr>
          <a:xfrm>
            <a:off x="2125014" y="978794"/>
            <a:ext cx="218941" cy="90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a:off x="3773510" y="978794"/>
            <a:ext cx="218941" cy="90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5164428" y="978794"/>
            <a:ext cx="244699" cy="90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6748530" y="978794"/>
            <a:ext cx="218940" cy="90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8268237" y="978794"/>
            <a:ext cx="218940" cy="90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9787944" y="978794"/>
            <a:ext cx="193183" cy="9015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p:cNvSpPr/>
          <p:nvPr/>
        </p:nvSpPr>
        <p:spPr>
          <a:xfrm>
            <a:off x="11050073" y="888642"/>
            <a:ext cx="206062" cy="991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862885" y="888642"/>
            <a:ext cx="128788" cy="991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6186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Arrival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7193512"/>
              </p:ext>
            </p:extLst>
          </p:nvPr>
        </p:nvGraphicFramePr>
        <p:xfrm>
          <a:off x="774365" y="2411569"/>
          <a:ext cx="9399944" cy="1413456"/>
        </p:xfrm>
        <a:graphic>
          <a:graphicData uri="http://schemas.openxmlformats.org/drawingml/2006/table">
            <a:tbl>
              <a:tblPr firstRow="1" bandRow="1">
                <a:tableStyleId>{5C22544A-7EE6-4342-B048-85BDC9FD1C3A}</a:tableStyleId>
              </a:tblPr>
              <a:tblGrid>
                <a:gridCol w="2349986"/>
                <a:gridCol w="2349986"/>
                <a:gridCol w="2349986"/>
                <a:gridCol w="2349986"/>
              </a:tblGrid>
              <a:tr h="1413456">
                <a:tc>
                  <a:txBody>
                    <a:bodyPr/>
                    <a:lstStyle/>
                    <a:p>
                      <a:r>
                        <a:rPr lang="en-GB" dirty="0" err="1" smtClean="0">
                          <a:solidFill>
                            <a:srgbClr val="FF0000"/>
                          </a:solidFill>
                        </a:rPr>
                        <a:t>Flight_id</a:t>
                      </a:r>
                      <a:endParaRPr lang="en-GB" dirty="0">
                        <a:solidFill>
                          <a:srgbClr val="FF0000"/>
                        </a:solidFill>
                      </a:endParaRPr>
                    </a:p>
                  </a:txBody>
                  <a:tcPr/>
                </a:tc>
                <a:tc>
                  <a:txBody>
                    <a:bodyPr/>
                    <a:lstStyle/>
                    <a:p>
                      <a:r>
                        <a:rPr lang="en-GB" dirty="0" err="1" smtClean="0">
                          <a:solidFill>
                            <a:srgbClr val="FF0000"/>
                          </a:solidFill>
                        </a:rPr>
                        <a:t>Airport_id</a:t>
                      </a:r>
                      <a:endParaRPr lang="en-GB" dirty="0">
                        <a:solidFill>
                          <a:srgbClr val="FF0000"/>
                        </a:solidFill>
                      </a:endParaRPr>
                    </a:p>
                  </a:txBody>
                  <a:tcPr/>
                </a:tc>
                <a:tc>
                  <a:txBody>
                    <a:bodyPr/>
                    <a:lstStyle/>
                    <a:p>
                      <a:r>
                        <a:rPr lang="en-GB" dirty="0" err="1" smtClean="0"/>
                        <a:t>Arrival_time</a:t>
                      </a:r>
                      <a:endParaRPr lang="en-GB" dirty="0"/>
                    </a:p>
                  </a:txBody>
                  <a:tcPr/>
                </a:tc>
                <a:tc>
                  <a:txBody>
                    <a:bodyPr/>
                    <a:lstStyle/>
                    <a:p>
                      <a:r>
                        <a:rPr lang="en-GB" dirty="0" err="1" smtClean="0"/>
                        <a:t>Delayed_by</a:t>
                      </a:r>
                      <a:endParaRPr lang="en-GB" dirty="0"/>
                    </a:p>
                  </a:txBody>
                  <a:tcPr/>
                </a:tc>
              </a:tr>
            </a:tbl>
          </a:graphicData>
        </a:graphic>
      </p:graphicFrame>
      <p:sp>
        <p:nvSpPr>
          <p:cNvPr id="3" name="Rectangle 2"/>
          <p:cNvSpPr/>
          <p:nvPr/>
        </p:nvSpPr>
        <p:spPr>
          <a:xfrm>
            <a:off x="798490" y="2395470"/>
            <a:ext cx="4649273" cy="13909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975020" y="1339403"/>
            <a:ext cx="5576552"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a:off x="6091707" y="1384479"/>
            <a:ext cx="231820" cy="10109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8461420" y="1339403"/>
            <a:ext cx="180304" cy="1056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975020" y="1384479"/>
            <a:ext cx="148106" cy="1010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0148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19" y="0"/>
            <a:ext cx="7106477" cy="1507067"/>
          </a:xfrm>
        </p:spPr>
        <p:txBody>
          <a:bodyPr/>
          <a:lstStyle/>
          <a:p>
            <a:r>
              <a:rPr lang="en-GB" dirty="0" smtClean="0">
                <a:solidFill>
                  <a:srgbClr val="002060"/>
                </a:solidFill>
              </a:rPr>
              <a:t>PROBLEM STATEMENT</a:t>
            </a:r>
            <a:endParaRPr lang="en-GB" dirty="0">
              <a:solidFill>
                <a:srgbClr val="002060"/>
              </a:solidFill>
            </a:endParaRPr>
          </a:p>
        </p:txBody>
      </p:sp>
      <p:sp>
        <p:nvSpPr>
          <p:cNvPr id="3" name="Content Placeholder 2"/>
          <p:cNvSpPr>
            <a:spLocks noGrp="1"/>
          </p:cNvSpPr>
          <p:nvPr>
            <p:ph idx="1"/>
          </p:nvPr>
        </p:nvSpPr>
        <p:spPr>
          <a:xfrm>
            <a:off x="800121" y="1622737"/>
            <a:ext cx="9322673" cy="5782615"/>
          </a:xfrm>
        </p:spPr>
        <p:txBody>
          <a:bodyPr>
            <a:normAutofit/>
          </a:bodyPr>
          <a:lstStyle/>
          <a:p>
            <a:pPr algn="just"/>
            <a:r>
              <a:rPr lang="en-US" dirty="0">
                <a:solidFill>
                  <a:schemeClr val="tx1">
                    <a:lumMod val="95000"/>
                  </a:schemeClr>
                </a:solidFill>
              </a:rPr>
              <a:t>The main objective of this application is to decrease the manual mistakes engaged in the commercial airline booking process and create it practical for the clients to book the routes as when they require such that they can implement this application to create bookings, change </a:t>
            </a:r>
            <a:r>
              <a:rPr lang="en-US" dirty="0" smtClean="0">
                <a:solidFill>
                  <a:schemeClr val="tx1">
                    <a:lumMod val="95000"/>
                  </a:schemeClr>
                </a:solidFill>
              </a:rPr>
              <a:t>bookings or </a:t>
            </a:r>
            <a:r>
              <a:rPr lang="en-US" dirty="0">
                <a:solidFill>
                  <a:schemeClr val="tx1">
                    <a:lumMod val="95000"/>
                  </a:schemeClr>
                </a:solidFill>
              </a:rPr>
              <a:t>terminate a particular booking</a:t>
            </a:r>
            <a:r>
              <a:rPr lang="en-US" dirty="0" smtClean="0">
                <a:solidFill>
                  <a:schemeClr val="tx1">
                    <a:lumMod val="95000"/>
                  </a:schemeClr>
                </a:solidFill>
              </a:rPr>
              <a:t>.</a:t>
            </a:r>
          </a:p>
          <a:p>
            <a:pPr algn="just"/>
            <a:r>
              <a:rPr lang="en-US" dirty="0">
                <a:solidFill>
                  <a:schemeClr val="tx1">
                    <a:lumMod val="95000"/>
                  </a:schemeClr>
                </a:solidFill>
              </a:rPr>
              <a:t>This application provides alternatives for watching different routes available with different timings for a particular time frame and provides clients with the service to publication a admission, change or terminate a particular reservation but it does not offer the clients with information of price of the admission and it does not allow the client to alter a particular aspect of his reservation(you can not change details of yourself like name or no. of passengers) and he/she can change all his information. </a:t>
            </a:r>
            <a:endParaRPr lang="en-GB" dirty="0">
              <a:solidFill>
                <a:schemeClr val="tx1">
                  <a:lumMod val="95000"/>
                </a:schemeClr>
              </a:solidFill>
            </a:endParaRPr>
          </a:p>
          <a:p>
            <a:pPr algn="just"/>
            <a:endParaRPr lang="en-GB" dirty="0">
              <a:solidFill>
                <a:schemeClr val="tx1">
                  <a:lumMod val="95000"/>
                </a:schemeClr>
              </a:solidFill>
            </a:endParaRPr>
          </a:p>
        </p:txBody>
      </p:sp>
    </p:spTree>
    <p:extLst>
      <p:ext uri="{BB962C8B-B14F-4D97-AF65-F5344CB8AC3E}">
        <p14:creationId xmlns:p14="http://schemas.microsoft.com/office/powerpoint/2010/main" val="1758102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Departure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0541560"/>
              </p:ext>
            </p:extLst>
          </p:nvPr>
        </p:nvGraphicFramePr>
        <p:xfrm>
          <a:off x="787244" y="2707783"/>
          <a:ext cx="8846152" cy="1233152"/>
        </p:xfrm>
        <a:graphic>
          <a:graphicData uri="http://schemas.openxmlformats.org/drawingml/2006/table">
            <a:tbl>
              <a:tblPr firstRow="1" bandRow="1">
                <a:tableStyleId>{5C22544A-7EE6-4342-B048-85BDC9FD1C3A}</a:tableStyleId>
              </a:tblPr>
              <a:tblGrid>
                <a:gridCol w="2211538"/>
                <a:gridCol w="2211538"/>
                <a:gridCol w="2211538"/>
                <a:gridCol w="2211538"/>
              </a:tblGrid>
              <a:tr h="1233152">
                <a:tc>
                  <a:txBody>
                    <a:bodyPr/>
                    <a:lstStyle/>
                    <a:p>
                      <a:r>
                        <a:rPr lang="en-GB" dirty="0" err="1" smtClean="0">
                          <a:solidFill>
                            <a:srgbClr val="FF0000"/>
                          </a:solidFill>
                        </a:rPr>
                        <a:t>Flight_id</a:t>
                      </a:r>
                      <a:endParaRPr lang="en-GB" dirty="0">
                        <a:solidFill>
                          <a:srgbClr val="FF0000"/>
                        </a:solidFill>
                      </a:endParaRPr>
                    </a:p>
                  </a:txBody>
                  <a:tcPr/>
                </a:tc>
                <a:tc>
                  <a:txBody>
                    <a:bodyPr/>
                    <a:lstStyle/>
                    <a:p>
                      <a:r>
                        <a:rPr lang="en-GB" u="sng" dirty="0" err="1" smtClean="0">
                          <a:solidFill>
                            <a:srgbClr val="FF0000"/>
                          </a:solidFill>
                        </a:rPr>
                        <a:t>Airport_id</a:t>
                      </a:r>
                      <a:endParaRPr lang="en-GB" u="sng" dirty="0">
                        <a:solidFill>
                          <a:srgbClr val="FF0000"/>
                        </a:solidFill>
                      </a:endParaRPr>
                    </a:p>
                  </a:txBody>
                  <a:tcPr/>
                </a:tc>
                <a:tc>
                  <a:txBody>
                    <a:bodyPr/>
                    <a:lstStyle/>
                    <a:p>
                      <a:r>
                        <a:rPr lang="en-GB" dirty="0" err="1" smtClean="0"/>
                        <a:t>Departure_time</a:t>
                      </a:r>
                      <a:endParaRPr lang="en-GB" dirty="0"/>
                    </a:p>
                  </a:txBody>
                  <a:tcPr/>
                </a:tc>
                <a:tc>
                  <a:txBody>
                    <a:bodyPr/>
                    <a:lstStyle/>
                    <a:p>
                      <a:r>
                        <a:rPr lang="en-GB" dirty="0" err="1" smtClean="0"/>
                        <a:t>Delayed_by</a:t>
                      </a:r>
                      <a:endParaRPr lang="en-GB" dirty="0"/>
                    </a:p>
                  </a:txBody>
                  <a:tcPr/>
                </a:tc>
              </a:tr>
            </a:tbl>
          </a:graphicData>
        </a:graphic>
      </p:graphicFrame>
      <p:sp>
        <p:nvSpPr>
          <p:cNvPr id="5" name="Rectangle 4"/>
          <p:cNvSpPr/>
          <p:nvPr/>
        </p:nvSpPr>
        <p:spPr>
          <a:xfrm>
            <a:off x="811369" y="2704563"/>
            <a:ext cx="4340180" cy="12106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936383" y="1468192"/>
            <a:ext cx="5267459" cy="128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936383" y="1468192"/>
            <a:ext cx="141668" cy="123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6014434" y="1468192"/>
            <a:ext cx="218941" cy="12363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8152326" y="1468192"/>
            <a:ext cx="206062" cy="12363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15844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Airline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8217576"/>
              </p:ext>
            </p:extLst>
          </p:nvPr>
        </p:nvGraphicFramePr>
        <p:xfrm>
          <a:off x="684212" y="1970468"/>
          <a:ext cx="6465195" cy="1632399"/>
        </p:xfrm>
        <a:graphic>
          <a:graphicData uri="http://schemas.openxmlformats.org/drawingml/2006/table">
            <a:tbl>
              <a:tblPr firstRow="1" bandRow="1">
                <a:tableStyleId>{5C22544A-7EE6-4342-B048-85BDC9FD1C3A}</a:tableStyleId>
              </a:tblPr>
              <a:tblGrid>
                <a:gridCol w="3219719"/>
                <a:gridCol w="3245476"/>
              </a:tblGrid>
              <a:tr h="1632399">
                <a:tc>
                  <a:txBody>
                    <a:bodyPr/>
                    <a:lstStyle/>
                    <a:p>
                      <a:r>
                        <a:rPr lang="en-GB" u="sng" dirty="0" err="1" smtClean="0">
                          <a:solidFill>
                            <a:srgbClr val="FF0000"/>
                          </a:solidFill>
                        </a:rPr>
                        <a:t>Airline_id</a:t>
                      </a:r>
                      <a:endParaRPr lang="en-GB" u="sng" dirty="0">
                        <a:solidFill>
                          <a:srgbClr val="FF0000"/>
                        </a:solidFill>
                      </a:endParaRPr>
                    </a:p>
                  </a:txBody>
                  <a:tcPr/>
                </a:tc>
                <a:tc>
                  <a:txBody>
                    <a:bodyPr/>
                    <a:lstStyle/>
                    <a:p>
                      <a:r>
                        <a:rPr lang="en-GB" dirty="0" smtClean="0"/>
                        <a:t>name</a:t>
                      </a:r>
                      <a:endParaRPr lang="en-GB" dirty="0"/>
                    </a:p>
                  </a:txBody>
                  <a:tcPr/>
                </a:tc>
              </a:tr>
            </a:tbl>
          </a:graphicData>
        </a:graphic>
      </p:graphicFrame>
      <p:sp>
        <p:nvSpPr>
          <p:cNvPr id="3" name="Rectangle 2"/>
          <p:cNvSpPr/>
          <p:nvPr/>
        </p:nvSpPr>
        <p:spPr>
          <a:xfrm>
            <a:off x="684212" y="1970467"/>
            <a:ext cx="3218087" cy="16098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343955" y="1107583"/>
            <a:ext cx="2717442"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own Arrow 5"/>
          <p:cNvSpPr/>
          <p:nvPr/>
        </p:nvSpPr>
        <p:spPr>
          <a:xfrm>
            <a:off x="4971245" y="1107583"/>
            <a:ext cx="193183" cy="862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43955" y="1152659"/>
            <a:ext cx="103031" cy="772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94428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87332"/>
            <a:ext cx="11246532" cy="1507067"/>
          </a:xfrm>
        </p:spPr>
        <p:txBody>
          <a:bodyPr/>
          <a:lstStyle/>
          <a:p>
            <a:r>
              <a:rPr lang="en-GB" dirty="0" err="1" smtClean="0"/>
              <a:t>Fare_info</a:t>
            </a:r>
            <a:r>
              <a:rPr lang="en-GB" dirty="0" smtClean="0"/>
              <a:t> table           </a:t>
            </a:r>
            <a:r>
              <a:rPr lang="en-GB" dirty="0" err="1" smtClean="0"/>
              <a:t>user_reservation</a:t>
            </a:r>
            <a:r>
              <a:rPr lang="en-GB" dirty="0" smtClean="0"/>
              <a:t>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0761784"/>
              </p:ext>
            </p:extLst>
          </p:nvPr>
        </p:nvGraphicFramePr>
        <p:xfrm>
          <a:off x="684209" y="1844898"/>
          <a:ext cx="4325672" cy="1645277"/>
        </p:xfrm>
        <a:graphic>
          <a:graphicData uri="http://schemas.openxmlformats.org/drawingml/2006/table">
            <a:tbl>
              <a:tblPr firstRow="1" bandRow="1">
                <a:tableStyleId>{5C22544A-7EE6-4342-B048-85BDC9FD1C3A}</a:tableStyleId>
              </a:tblPr>
              <a:tblGrid>
                <a:gridCol w="2162836"/>
                <a:gridCol w="2162836"/>
              </a:tblGrid>
              <a:tr h="1645277">
                <a:tc>
                  <a:txBody>
                    <a:bodyPr/>
                    <a:lstStyle/>
                    <a:p>
                      <a:r>
                        <a:rPr lang="en-GB" u="sng" dirty="0" err="1" smtClean="0">
                          <a:solidFill>
                            <a:srgbClr val="FF0000"/>
                          </a:solidFill>
                        </a:rPr>
                        <a:t>Reservation_id</a:t>
                      </a:r>
                      <a:endParaRPr lang="en-GB" u="sng" dirty="0">
                        <a:solidFill>
                          <a:srgbClr val="FF0000"/>
                        </a:solidFill>
                      </a:endParaRPr>
                    </a:p>
                  </a:txBody>
                  <a:tcPr/>
                </a:tc>
                <a:tc>
                  <a:txBody>
                    <a:bodyPr/>
                    <a:lstStyle/>
                    <a:p>
                      <a:r>
                        <a:rPr lang="en-GB" dirty="0" smtClean="0"/>
                        <a:t>fare</a:t>
                      </a:r>
                      <a:endParaRPr lang="en-GB"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73983134"/>
              </p:ext>
            </p:extLst>
          </p:nvPr>
        </p:nvGraphicFramePr>
        <p:xfrm>
          <a:off x="5885645" y="1899002"/>
          <a:ext cx="5628068" cy="1604051"/>
        </p:xfrm>
        <a:graphic>
          <a:graphicData uri="http://schemas.openxmlformats.org/drawingml/2006/table">
            <a:tbl>
              <a:tblPr firstRow="1" bandRow="1">
                <a:tableStyleId>{5C22544A-7EE6-4342-B048-85BDC9FD1C3A}</a:tableStyleId>
              </a:tblPr>
              <a:tblGrid>
                <a:gridCol w="2814034"/>
                <a:gridCol w="2814034"/>
              </a:tblGrid>
              <a:tr h="1604051">
                <a:tc>
                  <a:txBody>
                    <a:bodyPr/>
                    <a:lstStyle/>
                    <a:p>
                      <a:r>
                        <a:rPr lang="en-GB" u="sng" dirty="0" err="1" smtClean="0">
                          <a:solidFill>
                            <a:srgbClr val="FF0000"/>
                          </a:solidFill>
                        </a:rPr>
                        <a:t>Reservation_id</a:t>
                      </a:r>
                      <a:endParaRPr lang="en-GB" u="sng" dirty="0">
                        <a:solidFill>
                          <a:srgbClr val="FF0000"/>
                        </a:solidFill>
                      </a:endParaRPr>
                    </a:p>
                  </a:txBody>
                  <a:tcPr/>
                </a:tc>
                <a:tc>
                  <a:txBody>
                    <a:bodyPr/>
                    <a:lstStyle/>
                    <a:p>
                      <a:r>
                        <a:rPr lang="en-GB" dirty="0" smtClean="0"/>
                        <a:t>username</a:t>
                      </a:r>
                      <a:endParaRPr lang="en-GB" dirty="0"/>
                    </a:p>
                  </a:txBody>
                  <a:tcPr/>
                </a:tc>
              </a:tr>
            </a:tbl>
          </a:graphicData>
        </a:graphic>
      </p:graphicFrame>
      <p:sp>
        <p:nvSpPr>
          <p:cNvPr id="3" name="Rectangle 2"/>
          <p:cNvSpPr/>
          <p:nvPr/>
        </p:nvSpPr>
        <p:spPr>
          <a:xfrm>
            <a:off x="684211" y="1854558"/>
            <a:ext cx="2162020" cy="16227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898524" y="1867437"/>
            <a:ext cx="2781837" cy="16227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125014" y="1094704"/>
            <a:ext cx="1468192" cy="128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125014" y="1094704"/>
            <a:ext cx="90152" cy="759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289442" y="978794"/>
            <a:ext cx="2228045" cy="14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7289442" y="978794"/>
            <a:ext cx="128789" cy="87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9440214" y="978794"/>
            <a:ext cx="193183" cy="8886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p:cNvSpPr/>
          <p:nvPr/>
        </p:nvSpPr>
        <p:spPr>
          <a:xfrm>
            <a:off x="3509494" y="1094703"/>
            <a:ext cx="238258" cy="772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8283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Distance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3355295"/>
              </p:ext>
            </p:extLst>
          </p:nvPr>
        </p:nvGraphicFramePr>
        <p:xfrm>
          <a:off x="684212" y="2797934"/>
          <a:ext cx="8691608" cy="1104364"/>
        </p:xfrm>
        <a:graphic>
          <a:graphicData uri="http://schemas.openxmlformats.org/drawingml/2006/table">
            <a:tbl>
              <a:tblPr firstRow="1" bandRow="1">
                <a:tableStyleId>{5C22544A-7EE6-4342-B048-85BDC9FD1C3A}</a:tableStyleId>
              </a:tblPr>
              <a:tblGrid>
                <a:gridCol w="2172902"/>
                <a:gridCol w="2172902"/>
                <a:gridCol w="2172902"/>
                <a:gridCol w="2172902"/>
              </a:tblGrid>
              <a:tr h="1104364">
                <a:tc>
                  <a:txBody>
                    <a:bodyPr/>
                    <a:lstStyle/>
                    <a:p>
                      <a:r>
                        <a:rPr lang="en-GB" u="sng" dirty="0" err="1" smtClean="0">
                          <a:solidFill>
                            <a:srgbClr val="FF0000"/>
                          </a:solidFill>
                        </a:rPr>
                        <a:t>Journey_id</a:t>
                      </a:r>
                      <a:endParaRPr lang="en-GB" u="sng" dirty="0">
                        <a:solidFill>
                          <a:srgbClr val="FF0000"/>
                        </a:solidFill>
                      </a:endParaRPr>
                    </a:p>
                  </a:txBody>
                  <a:tcPr/>
                </a:tc>
                <a:tc>
                  <a:txBody>
                    <a:bodyPr/>
                    <a:lstStyle/>
                    <a:p>
                      <a:r>
                        <a:rPr lang="en-GB" dirty="0" smtClean="0"/>
                        <a:t>to</a:t>
                      </a:r>
                      <a:endParaRPr lang="en-GB" dirty="0"/>
                    </a:p>
                  </a:txBody>
                  <a:tcPr/>
                </a:tc>
                <a:tc>
                  <a:txBody>
                    <a:bodyPr/>
                    <a:lstStyle/>
                    <a:p>
                      <a:r>
                        <a:rPr lang="en-GB" dirty="0" smtClean="0"/>
                        <a:t>from</a:t>
                      </a:r>
                      <a:endParaRPr lang="en-GB" dirty="0"/>
                    </a:p>
                  </a:txBody>
                  <a:tcPr/>
                </a:tc>
                <a:tc>
                  <a:txBody>
                    <a:bodyPr/>
                    <a:lstStyle/>
                    <a:p>
                      <a:r>
                        <a:rPr lang="en-GB" dirty="0" smtClean="0"/>
                        <a:t>distance</a:t>
                      </a:r>
                      <a:endParaRPr lang="en-GB" dirty="0"/>
                    </a:p>
                  </a:txBody>
                  <a:tcPr/>
                </a:tc>
              </a:tr>
            </a:tbl>
          </a:graphicData>
        </a:graphic>
      </p:graphicFrame>
      <p:sp>
        <p:nvSpPr>
          <p:cNvPr id="3" name="Rectangle 2"/>
          <p:cNvSpPr/>
          <p:nvPr/>
        </p:nvSpPr>
        <p:spPr>
          <a:xfrm>
            <a:off x="1880315" y="1493949"/>
            <a:ext cx="6053071" cy="14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Down Arrow 4"/>
          <p:cNvSpPr/>
          <p:nvPr/>
        </p:nvSpPr>
        <p:spPr>
          <a:xfrm>
            <a:off x="7798158" y="1493949"/>
            <a:ext cx="270456" cy="1262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own Arrow 5"/>
          <p:cNvSpPr/>
          <p:nvPr/>
        </p:nvSpPr>
        <p:spPr>
          <a:xfrm>
            <a:off x="5924282" y="1564783"/>
            <a:ext cx="296214" cy="11912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a:off x="3837904" y="1564783"/>
            <a:ext cx="283335" cy="11912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80315" y="1493949"/>
            <a:ext cx="154547" cy="1262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684212" y="2851715"/>
            <a:ext cx="2187777" cy="103031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933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Flight_fare</a:t>
            </a:r>
            <a:r>
              <a:rPr lang="en-GB" dirty="0" smtClean="0"/>
              <a:t>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6532077"/>
              </p:ext>
            </p:extLst>
          </p:nvPr>
        </p:nvGraphicFramePr>
        <p:xfrm>
          <a:off x="684212" y="2514600"/>
          <a:ext cx="8859033" cy="1233152"/>
        </p:xfrm>
        <a:graphic>
          <a:graphicData uri="http://schemas.openxmlformats.org/drawingml/2006/table">
            <a:tbl>
              <a:tblPr firstRow="1" bandRow="1">
                <a:tableStyleId>{5C22544A-7EE6-4342-B048-85BDC9FD1C3A}</a:tableStyleId>
              </a:tblPr>
              <a:tblGrid>
                <a:gridCol w="2953011"/>
                <a:gridCol w="2953011"/>
                <a:gridCol w="2953011"/>
              </a:tblGrid>
              <a:tr h="1233152">
                <a:tc>
                  <a:txBody>
                    <a:bodyPr/>
                    <a:lstStyle/>
                    <a:p>
                      <a:r>
                        <a:rPr lang="en-GB" u="sng" dirty="0" err="1" smtClean="0">
                          <a:solidFill>
                            <a:srgbClr val="FF0000"/>
                          </a:solidFill>
                        </a:rPr>
                        <a:t>Flight_id</a:t>
                      </a:r>
                      <a:endParaRPr lang="en-GB" u="sng" dirty="0">
                        <a:solidFill>
                          <a:srgbClr val="FF0000"/>
                        </a:solidFill>
                      </a:endParaRPr>
                    </a:p>
                  </a:txBody>
                  <a:tcPr/>
                </a:tc>
                <a:tc>
                  <a:txBody>
                    <a:bodyPr/>
                    <a:lstStyle/>
                    <a:p>
                      <a:r>
                        <a:rPr lang="en-GB" u="sng" dirty="0" err="1" smtClean="0">
                          <a:solidFill>
                            <a:srgbClr val="FF0000"/>
                          </a:solidFill>
                        </a:rPr>
                        <a:t>Journey_id</a:t>
                      </a:r>
                      <a:endParaRPr lang="en-GB" u="sng" dirty="0">
                        <a:solidFill>
                          <a:srgbClr val="FF0000"/>
                        </a:solidFill>
                      </a:endParaRPr>
                    </a:p>
                  </a:txBody>
                  <a:tcPr/>
                </a:tc>
                <a:tc>
                  <a:txBody>
                    <a:bodyPr/>
                    <a:lstStyle/>
                    <a:p>
                      <a:r>
                        <a:rPr lang="en-GB" dirty="0" smtClean="0"/>
                        <a:t>Fare</a:t>
                      </a:r>
                      <a:endParaRPr lang="en-GB" dirty="0"/>
                    </a:p>
                  </a:txBody>
                  <a:tcPr/>
                </a:tc>
              </a:tr>
            </a:tbl>
          </a:graphicData>
        </a:graphic>
      </p:graphicFrame>
      <p:sp>
        <p:nvSpPr>
          <p:cNvPr id="3" name="Rectangle 2"/>
          <p:cNvSpPr/>
          <p:nvPr/>
        </p:nvSpPr>
        <p:spPr>
          <a:xfrm>
            <a:off x="3593206" y="1403797"/>
            <a:ext cx="4507605" cy="141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Down Arrow 4"/>
          <p:cNvSpPr/>
          <p:nvPr/>
        </p:nvSpPr>
        <p:spPr>
          <a:xfrm>
            <a:off x="7997780" y="1403797"/>
            <a:ext cx="257578" cy="1081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3593206" y="1403797"/>
            <a:ext cx="128788" cy="1081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84212" y="2524260"/>
            <a:ext cx="5871134" cy="12106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92322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Airport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5500891"/>
              </p:ext>
            </p:extLst>
          </p:nvPr>
        </p:nvGraphicFramePr>
        <p:xfrm>
          <a:off x="787241" y="2488842"/>
          <a:ext cx="10765107" cy="1284668"/>
        </p:xfrm>
        <a:graphic>
          <a:graphicData uri="http://schemas.openxmlformats.org/drawingml/2006/table">
            <a:tbl>
              <a:tblPr firstRow="1" bandRow="1">
                <a:tableStyleId>{5C22544A-7EE6-4342-B048-85BDC9FD1C3A}</a:tableStyleId>
              </a:tblPr>
              <a:tblGrid>
                <a:gridCol w="1508046"/>
                <a:gridCol w="1898012"/>
                <a:gridCol w="1847550"/>
                <a:gridCol w="2077837"/>
                <a:gridCol w="1716831"/>
                <a:gridCol w="1716831"/>
              </a:tblGrid>
              <a:tr h="1284668">
                <a:tc>
                  <a:txBody>
                    <a:bodyPr/>
                    <a:lstStyle/>
                    <a:p>
                      <a:r>
                        <a:rPr lang="en-GB" u="sng" dirty="0" err="1" smtClean="0">
                          <a:solidFill>
                            <a:srgbClr val="FF0000"/>
                          </a:solidFill>
                        </a:rPr>
                        <a:t>Airport_id</a:t>
                      </a:r>
                      <a:endParaRPr lang="en-GB" u="sng" dirty="0">
                        <a:solidFill>
                          <a:srgbClr val="FF0000"/>
                        </a:solidFill>
                      </a:endParaRPr>
                    </a:p>
                  </a:txBody>
                  <a:tcPr/>
                </a:tc>
                <a:tc>
                  <a:txBody>
                    <a:bodyPr/>
                    <a:lstStyle/>
                    <a:p>
                      <a:r>
                        <a:rPr lang="en-GB" dirty="0" err="1" smtClean="0"/>
                        <a:t>Airport_name</a:t>
                      </a:r>
                      <a:endParaRPr lang="en-GB" dirty="0"/>
                    </a:p>
                  </a:txBody>
                  <a:tcPr/>
                </a:tc>
                <a:tc>
                  <a:txBody>
                    <a:bodyPr/>
                    <a:lstStyle/>
                    <a:p>
                      <a:r>
                        <a:rPr lang="en-GB" dirty="0" err="1" smtClean="0"/>
                        <a:t>City_name</a:t>
                      </a:r>
                      <a:endParaRPr lang="en-GB" dirty="0"/>
                    </a:p>
                  </a:txBody>
                  <a:tcPr/>
                </a:tc>
                <a:tc>
                  <a:txBody>
                    <a:bodyPr/>
                    <a:lstStyle/>
                    <a:p>
                      <a:r>
                        <a:rPr lang="en-GB" dirty="0" smtClean="0"/>
                        <a:t>Country</a:t>
                      </a:r>
                      <a:endParaRPr lang="en-GB" dirty="0"/>
                    </a:p>
                  </a:txBody>
                  <a:tcPr/>
                </a:tc>
                <a:tc>
                  <a:txBody>
                    <a:bodyPr/>
                    <a:lstStyle/>
                    <a:p>
                      <a:r>
                        <a:rPr lang="en-GB" dirty="0" smtClean="0"/>
                        <a:t>zip</a:t>
                      </a:r>
                      <a:endParaRPr lang="en-GB" dirty="0"/>
                    </a:p>
                  </a:txBody>
                  <a:tcPr/>
                </a:tc>
                <a:tc>
                  <a:txBody>
                    <a:bodyPr/>
                    <a:lstStyle/>
                    <a:p>
                      <a:r>
                        <a:rPr lang="en-GB" dirty="0" err="1" smtClean="0"/>
                        <a:t>timezone</a:t>
                      </a:r>
                      <a:endParaRPr lang="en-GB" dirty="0"/>
                    </a:p>
                  </a:txBody>
                  <a:tcPr>
                    <a:lnR w="12700" cap="flat" cmpd="sng" algn="ctr">
                      <a:solidFill>
                        <a:schemeClr val="tx1"/>
                      </a:solidFill>
                      <a:prstDash val="solid"/>
                      <a:round/>
                      <a:headEnd type="none" w="med" len="med"/>
                      <a:tailEnd type="none" w="med" len="med"/>
                    </a:lnR>
                  </a:tcPr>
                </a:tc>
              </a:tr>
            </a:tbl>
          </a:graphicData>
        </a:graphic>
      </p:graphicFrame>
      <p:sp>
        <p:nvSpPr>
          <p:cNvPr id="3" name="Rectangle 2"/>
          <p:cNvSpPr/>
          <p:nvPr/>
        </p:nvSpPr>
        <p:spPr>
          <a:xfrm>
            <a:off x="811370" y="2511380"/>
            <a:ext cx="1468191" cy="12234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642057" y="1429555"/>
            <a:ext cx="128789" cy="1081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a:off x="3303432" y="1429555"/>
            <a:ext cx="231819" cy="1081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10238704" y="1429554"/>
            <a:ext cx="231820" cy="1081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642057" y="1339403"/>
            <a:ext cx="8776951" cy="90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p:cNvSpPr/>
          <p:nvPr/>
        </p:nvSpPr>
        <p:spPr>
          <a:xfrm>
            <a:off x="5305581" y="1361940"/>
            <a:ext cx="251653" cy="11269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6809704" y="1339402"/>
            <a:ext cx="231820" cy="1171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p:cNvSpPr/>
          <p:nvPr/>
        </p:nvSpPr>
        <p:spPr>
          <a:xfrm>
            <a:off x="8757634" y="1384478"/>
            <a:ext cx="218941" cy="1104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09918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Passenger_identification</a:t>
            </a:r>
            <a:r>
              <a:rPr lang="en-GB" dirty="0" smtClean="0"/>
              <a:t>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933396"/>
              </p:ext>
            </p:extLst>
          </p:nvPr>
        </p:nvGraphicFramePr>
        <p:xfrm>
          <a:off x="800123" y="2488842"/>
          <a:ext cx="8987820" cy="1490730"/>
        </p:xfrm>
        <a:graphic>
          <a:graphicData uri="http://schemas.openxmlformats.org/drawingml/2006/table">
            <a:tbl>
              <a:tblPr firstRow="1" bandRow="1">
                <a:tableStyleId>{5C22544A-7EE6-4342-B048-85BDC9FD1C3A}</a:tableStyleId>
              </a:tblPr>
              <a:tblGrid>
                <a:gridCol w="2995940"/>
                <a:gridCol w="2995940"/>
                <a:gridCol w="2995940"/>
              </a:tblGrid>
              <a:tr h="1490730">
                <a:tc>
                  <a:txBody>
                    <a:bodyPr/>
                    <a:lstStyle/>
                    <a:p>
                      <a:r>
                        <a:rPr lang="en-GB" u="sng" dirty="0" err="1" smtClean="0">
                          <a:solidFill>
                            <a:srgbClr val="FF0000"/>
                          </a:solidFill>
                        </a:rPr>
                        <a:t>Passenger_id</a:t>
                      </a:r>
                      <a:endParaRPr lang="en-GB" u="sng" dirty="0">
                        <a:solidFill>
                          <a:srgbClr val="FF0000"/>
                        </a:solidFill>
                      </a:endParaRPr>
                    </a:p>
                  </a:txBody>
                  <a:tcPr/>
                </a:tc>
                <a:tc>
                  <a:txBody>
                    <a:bodyPr/>
                    <a:lstStyle/>
                    <a:p>
                      <a:r>
                        <a:rPr lang="en-GB" dirty="0" err="1" smtClean="0"/>
                        <a:t>Id_type</a:t>
                      </a:r>
                      <a:endParaRPr lang="en-GB" dirty="0"/>
                    </a:p>
                  </a:txBody>
                  <a:tcPr/>
                </a:tc>
                <a:tc>
                  <a:txBody>
                    <a:bodyPr/>
                    <a:lstStyle/>
                    <a:p>
                      <a:r>
                        <a:rPr lang="en-GB" dirty="0" err="1" smtClean="0"/>
                        <a:t>Id_number</a:t>
                      </a:r>
                      <a:endParaRPr lang="en-GB" dirty="0"/>
                    </a:p>
                  </a:txBody>
                  <a:tcPr/>
                </a:tc>
              </a:tr>
            </a:tbl>
          </a:graphicData>
        </a:graphic>
      </p:graphicFrame>
      <p:sp>
        <p:nvSpPr>
          <p:cNvPr id="5" name="Rectangle 4"/>
          <p:cNvSpPr/>
          <p:nvPr/>
        </p:nvSpPr>
        <p:spPr>
          <a:xfrm>
            <a:off x="2266682" y="1236372"/>
            <a:ext cx="5859887" cy="128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266682" y="1236372"/>
            <a:ext cx="103031" cy="1223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a:off x="5074276" y="1236372"/>
            <a:ext cx="218941" cy="12234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a:off x="8023538" y="1236372"/>
            <a:ext cx="218941" cy="12234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811369" y="2498502"/>
            <a:ext cx="2987899" cy="14553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6355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6997" y="1159099"/>
            <a:ext cx="7673147" cy="4906850"/>
          </a:xfrm>
        </p:spPr>
        <p:txBody>
          <a:bodyPr>
            <a:normAutofit/>
          </a:bodyPr>
          <a:lstStyle/>
          <a:p>
            <a:r>
              <a:rPr lang="en-GB" sz="5400" dirty="0" smtClean="0">
                <a:solidFill>
                  <a:srgbClr val="002060"/>
                </a:solidFill>
              </a:rPr>
              <a:t>Thank you</a:t>
            </a:r>
            <a:endParaRPr lang="en-GB" sz="5400" dirty="0">
              <a:solidFill>
                <a:srgbClr val="002060"/>
              </a:solidFill>
            </a:endParaRP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163627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8668"/>
            <a:ext cx="8534400" cy="1507067"/>
          </a:xfrm>
        </p:spPr>
        <p:txBody>
          <a:bodyPr/>
          <a:lstStyle/>
          <a:p>
            <a:r>
              <a:rPr lang="en-US" dirty="0">
                <a:solidFill>
                  <a:srgbClr val="002060"/>
                </a:solidFill>
              </a:rPr>
              <a:t>Entities</a:t>
            </a:r>
            <a:endParaRPr lang="en-GB" dirty="0">
              <a:solidFill>
                <a:srgbClr val="002060"/>
              </a:solidFill>
            </a:endParaRPr>
          </a:p>
        </p:txBody>
      </p:sp>
      <p:sp>
        <p:nvSpPr>
          <p:cNvPr id="3" name="Content Placeholder 2"/>
          <p:cNvSpPr>
            <a:spLocks noGrp="1"/>
          </p:cNvSpPr>
          <p:nvPr>
            <p:ph idx="1"/>
          </p:nvPr>
        </p:nvSpPr>
        <p:spPr>
          <a:xfrm>
            <a:off x="684212" y="1944710"/>
            <a:ext cx="10314346" cy="4913290"/>
          </a:xfrm>
        </p:spPr>
        <p:txBody>
          <a:bodyPr>
            <a:normAutofit/>
          </a:bodyPr>
          <a:lstStyle/>
          <a:p>
            <a:r>
              <a:rPr lang="en-US" dirty="0">
                <a:solidFill>
                  <a:schemeClr val="tx1">
                    <a:lumMod val="95000"/>
                  </a:schemeClr>
                </a:solidFill>
              </a:rPr>
              <a:t>The following entities (with its attributes in the parenthesizes, key with an underline</a:t>
            </a:r>
            <a:r>
              <a:rPr lang="en-US" dirty="0" smtClean="0">
                <a:solidFill>
                  <a:schemeClr val="tx1">
                    <a:lumMod val="95000"/>
                  </a:schemeClr>
                </a:solidFill>
              </a:rPr>
              <a:t>) </a:t>
            </a:r>
            <a:r>
              <a:rPr lang="en-US" dirty="0">
                <a:solidFill>
                  <a:schemeClr val="tx1">
                    <a:lumMod val="95000"/>
                  </a:schemeClr>
                </a:solidFill>
              </a:rPr>
              <a:t>are included in our ER diagram: </a:t>
            </a:r>
            <a:endParaRPr lang="en-US" dirty="0" smtClean="0">
              <a:solidFill>
                <a:schemeClr val="tx1">
                  <a:lumMod val="95000"/>
                </a:schemeClr>
              </a:solidFill>
            </a:endParaRPr>
          </a:p>
          <a:p>
            <a:pPr lvl="0"/>
            <a:r>
              <a:rPr lang="en-US" dirty="0" smtClean="0">
                <a:solidFill>
                  <a:schemeClr val="tx1">
                    <a:lumMod val="95000"/>
                  </a:schemeClr>
                </a:solidFill>
              </a:rPr>
              <a:t>USER</a:t>
            </a:r>
            <a:r>
              <a:rPr lang="en-US" dirty="0" smtClean="0">
                <a:solidFill>
                  <a:srgbClr val="002060"/>
                </a:solidFill>
              </a:rPr>
              <a:t>(</a:t>
            </a:r>
            <a:r>
              <a:rPr lang="en-US" u="sng" dirty="0" smtClean="0">
                <a:solidFill>
                  <a:srgbClr val="002060"/>
                </a:solidFill>
              </a:rPr>
              <a:t>email</a:t>
            </a:r>
            <a:r>
              <a:rPr lang="en-US" dirty="0" smtClean="0">
                <a:solidFill>
                  <a:schemeClr val="tx1">
                    <a:lumMod val="95000"/>
                  </a:schemeClr>
                </a:solidFill>
              </a:rPr>
              <a:t>, password, </a:t>
            </a:r>
            <a:r>
              <a:rPr lang="en-US" u="sng" dirty="0" err="1" smtClean="0">
                <a:solidFill>
                  <a:schemeClr val="bg2">
                    <a:lumMod val="50000"/>
                  </a:schemeClr>
                </a:solidFill>
              </a:rPr>
              <a:t>user_name</a:t>
            </a:r>
            <a:r>
              <a:rPr lang="en-US" dirty="0" smtClean="0">
                <a:solidFill>
                  <a:schemeClr val="tx1">
                    <a:lumMod val="95000"/>
                  </a:schemeClr>
                </a:solidFill>
              </a:rPr>
              <a:t>, address, </a:t>
            </a:r>
            <a:r>
              <a:rPr lang="en-US" dirty="0" err="1" smtClean="0">
                <a:solidFill>
                  <a:schemeClr val="tx1">
                    <a:lumMod val="95000"/>
                  </a:schemeClr>
                </a:solidFill>
              </a:rPr>
              <a:t>date_of_birth</a:t>
            </a:r>
            <a:r>
              <a:rPr lang="en-US" dirty="0" smtClean="0">
                <a:solidFill>
                  <a:schemeClr val="tx1">
                    <a:lumMod val="95000"/>
                  </a:schemeClr>
                </a:solidFill>
              </a:rPr>
              <a:t>, </a:t>
            </a:r>
            <a:r>
              <a:rPr lang="en-US" dirty="0" err="1" smtClean="0">
                <a:solidFill>
                  <a:schemeClr val="tx1">
                    <a:lumMod val="95000"/>
                  </a:schemeClr>
                </a:solidFill>
              </a:rPr>
              <a:t>F_name</a:t>
            </a:r>
            <a:r>
              <a:rPr lang="en-US" dirty="0" smtClean="0">
                <a:solidFill>
                  <a:schemeClr val="tx1">
                    <a:lumMod val="95000"/>
                  </a:schemeClr>
                </a:solidFill>
              </a:rPr>
              <a:t>, </a:t>
            </a:r>
            <a:r>
              <a:rPr lang="en-US" dirty="0" err="1" smtClean="0">
                <a:solidFill>
                  <a:schemeClr val="tx1">
                    <a:lumMod val="95000"/>
                  </a:schemeClr>
                </a:solidFill>
              </a:rPr>
              <a:t>L_name</a:t>
            </a:r>
            <a:r>
              <a:rPr lang="en-US" dirty="0" smtClean="0">
                <a:solidFill>
                  <a:schemeClr val="tx1">
                    <a:lumMod val="95000"/>
                  </a:schemeClr>
                </a:solidFill>
              </a:rPr>
              <a:t>)</a:t>
            </a:r>
            <a:endParaRPr lang="en-GB" dirty="0">
              <a:solidFill>
                <a:schemeClr val="tx1">
                  <a:lumMod val="95000"/>
                </a:schemeClr>
              </a:solidFill>
            </a:endParaRPr>
          </a:p>
          <a:p>
            <a:pPr lvl="0"/>
            <a:r>
              <a:rPr lang="en-US" dirty="0" smtClean="0">
                <a:solidFill>
                  <a:schemeClr val="tx1">
                    <a:lumMod val="95000"/>
                  </a:schemeClr>
                </a:solidFill>
              </a:rPr>
              <a:t>AIRLINE (</a:t>
            </a:r>
            <a:r>
              <a:rPr lang="en-US" u="sng" dirty="0" err="1">
                <a:solidFill>
                  <a:schemeClr val="bg2">
                    <a:lumMod val="50000"/>
                  </a:schemeClr>
                </a:solidFill>
              </a:rPr>
              <a:t>Airline_ID</a:t>
            </a:r>
            <a:r>
              <a:rPr lang="en-US" u="sng" dirty="0">
                <a:solidFill>
                  <a:schemeClr val="tx1">
                    <a:lumMod val="95000"/>
                  </a:schemeClr>
                </a:solidFill>
              </a:rPr>
              <a:t>,</a:t>
            </a:r>
            <a:r>
              <a:rPr lang="en-US" dirty="0">
                <a:solidFill>
                  <a:schemeClr val="tx1">
                    <a:lumMod val="95000"/>
                  </a:schemeClr>
                </a:solidFill>
              </a:rPr>
              <a:t> </a:t>
            </a:r>
            <a:r>
              <a:rPr lang="en-US" dirty="0" smtClean="0">
                <a:solidFill>
                  <a:schemeClr val="tx1">
                    <a:lumMod val="95000"/>
                  </a:schemeClr>
                </a:solidFill>
              </a:rPr>
              <a:t>Name)</a:t>
            </a:r>
            <a:endParaRPr lang="en-GB" dirty="0">
              <a:solidFill>
                <a:schemeClr val="tx1">
                  <a:lumMod val="95000"/>
                </a:schemeClr>
              </a:solidFill>
            </a:endParaRPr>
          </a:p>
          <a:p>
            <a:pPr lvl="0"/>
            <a:r>
              <a:rPr lang="en-US" dirty="0" smtClean="0">
                <a:solidFill>
                  <a:schemeClr val="tx1">
                    <a:lumMod val="95000"/>
                  </a:schemeClr>
                </a:solidFill>
              </a:rPr>
              <a:t>AIRPORT (</a:t>
            </a:r>
            <a:r>
              <a:rPr lang="en-US" u="sng" dirty="0" err="1">
                <a:solidFill>
                  <a:schemeClr val="bg2">
                    <a:lumMod val="50000"/>
                  </a:schemeClr>
                </a:solidFill>
              </a:rPr>
              <a:t>Airport_ID</a:t>
            </a:r>
            <a:r>
              <a:rPr lang="en-US" dirty="0" smtClean="0">
                <a:solidFill>
                  <a:schemeClr val="tx1">
                    <a:lumMod val="95000"/>
                  </a:schemeClr>
                </a:solidFill>
              </a:rPr>
              <a:t>, </a:t>
            </a:r>
            <a:r>
              <a:rPr lang="en-US" dirty="0">
                <a:solidFill>
                  <a:schemeClr val="tx1">
                    <a:lumMod val="95000"/>
                  </a:schemeClr>
                </a:solidFill>
              </a:rPr>
              <a:t>City</a:t>
            </a:r>
            <a:r>
              <a:rPr lang="en-US" dirty="0" smtClean="0">
                <a:solidFill>
                  <a:schemeClr val="tx1">
                    <a:lumMod val="95000"/>
                  </a:schemeClr>
                </a:solidFill>
              </a:rPr>
              <a:t>, </a:t>
            </a:r>
            <a:r>
              <a:rPr lang="en-US" dirty="0">
                <a:solidFill>
                  <a:schemeClr val="tx1">
                    <a:lumMod val="95000"/>
                  </a:schemeClr>
                </a:solidFill>
              </a:rPr>
              <a:t>Zip</a:t>
            </a:r>
            <a:r>
              <a:rPr lang="en-US" dirty="0" smtClean="0">
                <a:solidFill>
                  <a:schemeClr val="tx1">
                    <a:lumMod val="95000"/>
                  </a:schemeClr>
                </a:solidFill>
              </a:rPr>
              <a:t>, Country, </a:t>
            </a:r>
            <a:r>
              <a:rPr lang="en-US" dirty="0" err="1" smtClean="0">
                <a:solidFill>
                  <a:schemeClr val="tx1">
                    <a:lumMod val="95000"/>
                  </a:schemeClr>
                </a:solidFill>
              </a:rPr>
              <a:t>Time_zone</a:t>
            </a:r>
            <a:r>
              <a:rPr lang="en-US" dirty="0">
                <a:solidFill>
                  <a:schemeClr val="tx1">
                    <a:lumMod val="95000"/>
                  </a:schemeClr>
                </a:solidFill>
              </a:rPr>
              <a:t>)</a:t>
            </a:r>
            <a:endParaRPr lang="en-GB" dirty="0">
              <a:solidFill>
                <a:schemeClr val="tx1">
                  <a:lumMod val="95000"/>
                </a:schemeClr>
              </a:solidFill>
            </a:endParaRPr>
          </a:p>
          <a:p>
            <a:pPr lvl="0"/>
            <a:r>
              <a:rPr lang="en-US" dirty="0" smtClean="0">
                <a:solidFill>
                  <a:schemeClr val="tx1">
                    <a:lumMod val="95000"/>
                  </a:schemeClr>
                </a:solidFill>
              </a:rPr>
              <a:t>AIRCRAFT (</a:t>
            </a:r>
            <a:r>
              <a:rPr lang="en-US" u="sng" dirty="0" err="1">
                <a:solidFill>
                  <a:schemeClr val="bg2">
                    <a:lumMod val="50000"/>
                  </a:schemeClr>
                </a:solidFill>
              </a:rPr>
              <a:t>Aircraft_ID</a:t>
            </a:r>
            <a:r>
              <a:rPr lang="en-US" dirty="0">
                <a:solidFill>
                  <a:schemeClr val="tx1">
                    <a:lumMod val="95000"/>
                  </a:schemeClr>
                </a:solidFill>
              </a:rPr>
              <a:t>, </a:t>
            </a:r>
            <a:r>
              <a:rPr lang="en-US" dirty="0" err="1" smtClean="0">
                <a:solidFill>
                  <a:schemeClr val="tx1">
                    <a:lumMod val="95000"/>
                  </a:schemeClr>
                </a:solidFill>
              </a:rPr>
              <a:t>Model,Year</a:t>
            </a:r>
            <a:r>
              <a:rPr lang="en-US" dirty="0">
                <a:solidFill>
                  <a:schemeClr val="tx1">
                    <a:lumMod val="95000"/>
                  </a:schemeClr>
                </a:solidFill>
              </a:rPr>
              <a:t>)</a:t>
            </a:r>
            <a:endParaRPr lang="en-GB" dirty="0">
              <a:solidFill>
                <a:schemeClr val="tx1">
                  <a:lumMod val="95000"/>
                </a:schemeClr>
              </a:solidFill>
            </a:endParaRPr>
          </a:p>
          <a:p>
            <a:pPr lvl="0"/>
            <a:r>
              <a:rPr lang="en-US" dirty="0" smtClean="0">
                <a:solidFill>
                  <a:schemeClr val="tx1">
                    <a:lumMod val="95000"/>
                  </a:schemeClr>
                </a:solidFill>
              </a:rPr>
              <a:t>FLIGHT (</a:t>
            </a:r>
            <a:r>
              <a:rPr lang="en-US" u="sng" dirty="0" err="1" smtClean="0">
                <a:solidFill>
                  <a:schemeClr val="bg2">
                    <a:lumMod val="50000"/>
                  </a:schemeClr>
                </a:solidFill>
              </a:rPr>
              <a:t>Flight_ID</a:t>
            </a:r>
            <a:r>
              <a:rPr lang="en-US" dirty="0" smtClean="0">
                <a:solidFill>
                  <a:schemeClr val="tx1">
                    <a:lumMod val="95000"/>
                  </a:schemeClr>
                </a:solidFill>
              </a:rPr>
              <a:t>, </a:t>
            </a:r>
            <a:r>
              <a:rPr lang="en-US" dirty="0" err="1" smtClean="0">
                <a:solidFill>
                  <a:schemeClr val="tx1">
                    <a:lumMod val="95000"/>
                  </a:schemeClr>
                </a:solidFill>
              </a:rPr>
              <a:t>type_of_flight</a:t>
            </a:r>
            <a:r>
              <a:rPr lang="en-US" dirty="0" smtClean="0">
                <a:solidFill>
                  <a:schemeClr val="tx1">
                    <a:lumMod val="95000"/>
                  </a:schemeClr>
                </a:solidFill>
              </a:rPr>
              <a:t>, availability, fare, </a:t>
            </a:r>
            <a:r>
              <a:rPr lang="en-US" dirty="0" err="1" smtClean="0">
                <a:solidFill>
                  <a:schemeClr val="tx1">
                    <a:lumMod val="95000"/>
                  </a:schemeClr>
                </a:solidFill>
              </a:rPr>
              <a:t>first_class_seat</a:t>
            </a:r>
            <a:r>
              <a:rPr lang="en-US" dirty="0" smtClean="0">
                <a:solidFill>
                  <a:schemeClr val="tx1">
                    <a:lumMod val="95000"/>
                  </a:schemeClr>
                </a:solidFill>
              </a:rPr>
              <a:t>, </a:t>
            </a:r>
            <a:r>
              <a:rPr lang="en-US" dirty="0" err="1" smtClean="0">
                <a:solidFill>
                  <a:schemeClr val="tx1">
                    <a:lumMod val="95000"/>
                  </a:schemeClr>
                </a:solidFill>
              </a:rPr>
              <a:t>runs_on</a:t>
            </a:r>
            <a:r>
              <a:rPr lang="en-US" dirty="0" smtClean="0">
                <a:solidFill>
                  <a:schemeClr val="tx1">
                    <a:lumMod val="95000"/>
                  </a:schemeClr>
                </a:solidFill>
              </a:rPr>
              <a:t>, </a:t>
            </a:r>
            <a:r>
              <a:rPr lang="en-US" dirty="0" err="1" smtClean="0">
                <a:solidFill>
                  <a:schemeClr val="tx1">
                    <a:lumMod val="95000"/>
                  </a:schemeClr>
                </a:solidFill>
              </a:rPr>
              <a:t>delayed_by</a:t>
            </a:r>
            <a:r>
              <a:rPr lang="en-US" dirty="0" smtClean="0">
                <a:solidFill>
                  <a:schemeClr val="tx1">
                    <a:lumMod val="95000"/>
                  </a:schemeClr>
                </a:solidFill>
              </a:rPr>
              <a:t>, </a:t>
            </a:r>
            <a:r>
              <a:rPr lang="en-US" dirty="0" err="1" smtClean="0">
                <a:solidFill>
                  <a:schemeClr val="tx1">
                    <a:lumMod val="95000"/>
                  </a:schemeClr>
                </a:solidFill>
              </a:rPr>
              <a:t>arrival_time</a:t>
            </a:r>
            <a:r>
              <a:rPr lang="en-US" dirty="0" smtClean="0">
                <a:solidFill>
                  <a:schemeClr val="tx1">
                    <a:lumMod val="95000"/>
                  </a:schemeClr>
                </a:solidFill>
              </a:rPr>
              <a:t>, </a:t>
            </a:r>
            <a:r>
              <a:rPr lang="en-US" dirty="0" err="1" smtClean="0">
                <a:solidFill>
                  <a:schemeClr val="tx1">
                    <a:lumMod val="95000"/>
                  </a:schemeClr>
                </a:solidFill>
              </a:rPr>
              <a:t>departure_time</a:t>
            </a:r>
            <a:r>
              <a:rPr lang="en-US" dirty="0" smtClean="0">
                <a:solidFill>
                  <a:schemeClr val="tx1">
                    <a:lumMod val="95000"/>
                  </a:schemeClr>
                </a:solidFill>
              </a:rPr>
              <a:t>, </a:t>
            </a:r>
            <a:r>
              <a:rPr lang="en-US" dirty="0" err="1" smtClean="0">
                <a:solidFill>
                  <a:schemeClr val="tx1">
                    <a:lumMod val="95000"/>
                  </a:schemeClr>
                </a:solidFill>
              </a:rPr>
              <a:t>eco_class_seat</a:t>
            </a:r>
            <a:r>
              <a:rPr lang="en-US" dirty="0" smtClean="0">
                <a:solidFill>
                  <a:schemeClr val="tx1">
                    <a:lumMod val="95000"/>
                  </a:schemeClr>
                </a:solidFill>
              </a:rPr>
              <a:t>, distance)</a:t>
            </a:r>
          </a:p>
          <a:p>
            <a:pPr lvl="0"/>
            <a:r>
              <a:rPr lang="en-US" dirty="0" smtClean="0">
                <a:solidFill>
                  <a:schemeClr val="tx1">
                    <a:lumMod val="95000"/>
                  </a:schemeClr>
                </a:solidFill>
              </a:rPr>
              <a:t>DATA_ENTRY_OPERATOR (</a:t>
            </a:r>
            <a:r>
              <a:rPr lang="en-US" u="sng" dirty="0" smtClean="0">
                <a:solidFill>
                  <a:schemeClr val="bg2">
                    <a:lumMod val="50000"/>
                  </a:schemeClr>
                </a:solidFill>
              </a:rPr>
              <a:t>username</a:t>
            </a:r>
            <a:r>
              <a:rPr lang="en-US" dirty="0" smtClean="0">
                <a:solidFill>
                  <a:schemeClr val="tx1">
                    <a:lumMod val="95000"/>
                  </a:schemeClr>
                </a:solidFill>
              </a:rPr>
              <a:t>, name, password, </a:t>
            </a:r>
            <a:r>
              <a:rPr lang="en-US" u="sng" dirty="0" err="1" smtClean="0">
                <a:solidFill>
                  <a:schemeClr val="bg2">
                    <a:lumMod val="50000"/>
                  </a:schemeClr>
                </a:solidFill>
              </a:rPr>
              <a:t>email_id</a:t>
            </a:r>
            <a:r>
              <a:rPr lang="en-US" dirty="0" smtClean="0">
                <a:solidFill>
                  <a:schemeClr val="tx1">
                    <a:lumMod val="95000"/>
                  </a:schemeClr>
                </a:solidFill>
              </a:rPr>
              <a:t>)</a:t>
            </a:r>
          </a:p>
          <a:p>
            <a:pPr lvl="0"/>
            <a:r>
              <a:rPr lang="en-US" dirty="0" smtClean="0">
                <a:solidFill>
                  <a:schemeClr val="tx1">
                    <a:lumMod val="95000"/>
                  </a:schemeClr>
                </a:solidFill>
              </a:rPr>
              <a:t>PASSENGER (</a:t>
            </a:r>
            <a:r>
              <a:rPr lang="en-US" u="sng" dirty="0" err="1" smtClean="0">
                <a:solidFill>
                  <a:schemeClr val="bg2">
                    <a:lumMod val="50000"/>
                  </a:schemeClr>
                </a:solidFill>
              </a:rPr>
              <a:t>passenger_id</a:t>
            </a:r>
            <a:r>
              <a:rPr lang="en-US" dirty="0" smtClean="0">
                <a:solidFill>
                  <a:schemeClr val="tx1">
                    <a:lumMod val="95000"/>
                  </a:schemeClr>
                </a:solidFill>
              </a:rPr>
              <a:t>, </a:t>
            </a:r>
            <a:r>
              <a:rPr lang="en-US" dirty="0" err="1" smtClean="0">
                <a:solidFill>
                  <a:schemeClr val="tx1">
                    <a:lumMod val="95000"/>
                  </a:schemeClr>
                </a:solidFill>
              </a:rPr>
              <a:t>F_name</a:t>
            </a:r>
            <a:r>
              <a:rPr lang="en-US" dirty="0" smtClean="0">
                <a:solidFill>
                  <a:schemeClr val="tx1">
                    <a:lumMod val="95000"/>
                  </a:schemeClr>
                </a:solidFill>
              </a:rPr>
              <a:t>, </a:t>
            </a:r>
            <a:r>
              <a:rPr lang="en-US" dirty="0" err="1" smtClean="0">
                <a:solidFill>
                  <a:schemeClr val="tx1">
                    <a:lumMod val="95000"/>
                  </a:schemeClr>
                </a:solidFill>
              </a:rPr>
              <a:t>L_name</a:t>
            </a:r>
            <a:r>
              <a:rPr lang="en-US" dirty="0" smtClean="0">
                <a:solidFill>
                  <a:schemeClr val="tx1">
                    <a:lumMod val="95000"/>
                  </a:schemeClr>
                </a:solidFill>
              </a:rPr>
              <a:t>, </a:t>
            </a:r>
            <a:r>
              <a:rPr lang="en-US" dirty="0" err="1" smtClean="0">
                <a:solidFill>
                  <a:schemeClr val="tx1">
                    <a:lumMod val="95000"/>
                  </a:schemeClr>
                </a:solidFill>
              </a:rPr>
              <a:t>date_of_birth</a:t>
            </a:r>
            <a:r>
              <a:rPr lang="en-US" dirty="0" smtClean="0">
                <a:solidFill>
                  <a:schemeClr val="tx1">
                    <a:lumMod val="95000"/>
                  </a:schemeClr>
                </a:solidFill>
              </a:rPr>
              <a:t>, address)</a:t>
            </a:r>
          </a:p>
          <a:p>
            <a:pPr lvl="0"/>
            <a:r>
              <a:rPr lang="en-US" dirty="0" smtClean="0">
                <a:solidFill>
                  <a:schemeClr val="tx1">
                    <a:lumMod val="95000"/>
                  </a:schemeClr>
                </a:solidFill>
              </a:rPr>
              <a:t>PAYMENT_DETAILS (</a:t>
            </a:r>
            <a:r>
              <a:rPr lang="en-US" u="sng" dirty="0" err="1" smtClean="0">
                <a:solidFill>
                  <a:schemeClr val="bg2">
                    <a:lumMod val="50000"/>
                  </a:schemeClr>
                </a:solidFill>
              </a:rPr>
              <a:t>card_number</a:t>
            </a:r>
            <a:r>
              <a:rPr lang="en-US" dirty="0" smtClean="0">
                <a:solidFill>
                  <a:schemeClr val="tx1">
                    <a:lumMod val="95000"/>
                  </a:schemeClr>
                </a:solidFill>
              </a:rPr>
              <a:t>, </a:t>
            </a:r>
            <a:r>
              <a:rPr lang="en-US" dirty="0" err="1" smtClean="0">
                <a:solidFill>
                  <a:schemeClr val="tx1">
                    <a:lumMod val="95000"/>
                  </a:schemeClr>
                </a:solidFill>
              </a:rPr>
              <a:t>card_type</a:t>
            </a:r>
            <a:r>
              <a:rPr lang="en-US" dirty="0" smtClean="0">
                <a:solidFill>
                  <a:schemeClr val="tx1">
                    <a:lumMod val="95000"/>
                  </a:schemeClr>
                </a:solidFill>
              </a:rPr>
              <a:t>, </a:t>
            </a:r>
            <a:r>
              <a:rPr lang="en-US" dirty="0" err="1" smtClean="0">
                <a:solidFill>
                  <a:schemeClr val="tx1">
                    <a:lumMod val="95000"/>
                  </a:schemeClr>
                </a:solidFill>
              </a:rPr>
              <a:t>account_balance,password</a:t>
            </a:r>
            <a:r>
              <a:rPr lang="en-US" dirty="0" smtClean="0">
                <a:solidFill>
                  <a:schemeClr val="tx1">
                    <a:lumMod val="95000"/>
                  </a:schemeClr>
                </a:solidFill>
              </a:rPr>
              <a:t>)</a:t>
            </a:r>
          </a:p>
          <a:p>
            <a:pPr lvl="0"/>
            <a:endParaRPr lang="en-US" dirty="0" smtClean="0">
              <a:solidFill>
                <a:schemeClr val="tx1">
                  <a:lumMod val="95000"/>
                </a:schemeClr>
              </a:solidFill>
            </a:endParaRPr>
          </a:p>
          <a:p>
            <a:endParaRPr lang="en-GB" dirty="0">
              <a:solidFill>
                <a:schemeClr val="tx1">
                  <a:lumMod val="95000"/>
                </a:schemeClr>
              </a:solidFill>
            </a:endParaRPr>
          </a:p>
          <a:p>
            <a:endParaRPr lang="en-GB" dirty="0">
              <a:solidFill>
                <a:schemeClr val="tx1">
                  <a:lumMod val="95000"/>
                </a:schemeClr>
              </a:solidFill>
            </a:endParaRPr>
          </a:p>
        </p:txBody>
      </p:sp>
    </p:spTree>
    <p:extLst>
      <p:ext uri="{BB962C8B-B14F-4D97-AF65-F5344CB8AC3E}">
        <p14:creationId xmlns:p14="http://schemas.microsoft.com/office/powerpoint/2010/main" val="3977249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7734"/>
            <a:ext cx="8534400" cy="1507067"/>
          </a:xfrm>
        </p:spPr>
        <p:txBody>
          <a:bodyPr/>
          <a:lstStyle/>
          <a:p>
            <a:r>
              <a:rPr lang="en-GB" dirty="0" err="1" smtClean="0"/>
              <a:t>RelationShips</a:t>
            </a:r>
            <a:endParaRPr lang="en-GB" dirty="0"/>
          </a:p>
        </p:txBody>
      </p:sp>
      <p:sp>
        <p:nvSpPr>
          <p:cNvPr id="3" name="Content Placeholder 2"/>
          <p:cNvSpPr>
            <a:spLocks noGrp="1"/>
          </p:cNvSpPr>
          <p:nvPr>
            <p:ph idx="1"/>
          </p:nvPr>
        </p:nvSpPr>
        <p:spPr>
          <a:xfrm>
            <a:off x="684211" y="1690353"/>
            <a:ext cx="9979495" cy="4787720"/>
          </a:xfrm>
        </p:spPr>
        <p:txBody>
          <a:bodyPr/>
          <a:lstStyle/>
          <a:p>
            <a:r>
              <a:rPr lang="en-GB" dirty="0" smtClean="0">
                <a:solidFill>
                  <a:srgbClr val="FF0000"/>
                </a:solidFill>
              </a:rPr>
              <a:t>RESERVATION</a:t>
            </a:r>
            <a:r>
              <a:rPr lang="en-GB" dirty="0" smtClean="0"/>
              <a:t> (</a:t>
            </a:r>
            <a:r>
              <a:rPr lang="en-GB" u="sng" dirty="0" err="1" smtClean="0"/>
              <a:t>flight_id</a:t>
            </a:r>
            <a:r>
              <a:rPr lang="en-GB" dirty="0" err="1" smtClean="0"/>
              <a:t>,</a:t>
            </a:r>
            <a:r>
              <a:rPr lang="en-GB" u="sng" dirty="0" err="1" smtClean="0"/>
              <a:t>passenger_id</a:t>
            </a:r>
            <a:r>
              <a:rPr lang="en-GB" dirty="0" err="1" smtClean="0"/>
              <a:t>,status,class,seat_number,</a:t>
            </a:r>
            <a:r>
              <a:rPr lang="en-GB" u="sng" dirty="0" err="1" smtClean="0"/>
              <a:t>res_id</a:t>
            </a:r>
            <a:r>
              <a:rPr lang="en-GB" dirty="0" smtClean="0"/>
              <a:t>)</a:t>
            </a:r>
          </a:p>
          <a:p>
            <a:r>
              <a:rPr lang="en-GB" dirty="0" smtClean="0">
                <a:solidFill>
                  <a:srgbClr val="FF0000"/>
                </a:solidFill>
              </a:rPr>
              <a:t>ARRIVES</a:t>
            </a:r>
            <a:r>
              <a:rPr lang="en-GB" dirty="0" smtClean="0"/>
              <a:t> (</a:t>
            </a:r>
            <a:r>
              <a:rPr lang="en-GB" u="sng" dirty="0" err="1" smtClean="0"/>
              <a:t>flight_id</a:t>
            </a:r>
            <a:r>
              <a:rPr lang="en-GB" dirty="0" err="1" smtClean="0"/>
              <a:t>,</a:t>
            </a:r>
            <a:r>
              <a:rPr lang="en-GB" u="sng" dirty="0" err="1" smtClean="0"/>
              <a:t>airport_id</a:t>
            </a:r>
            <a:r>
              <a:rPr lang="en-GB" dirty="0" smtClean="0"/>
              <a:t>)</a:t>
            </a:r>
          </a:p>
          <a:p>
            <a:r>
              <a:rPr lang="en-GB" dirty="0" smtClean="0">
                <a:solidFill>
                  <a:srgbClr val="FF0000"/>
                </a:solidFill>
              </a:rPr>
              <a:t>DEPARTS</a:t>
            </a:r>
            <a:r>
              <a:rPr lang="en-GB" dirty="0" smtClean="0"/>
              <a:t>(</a:t>
            </a:r>
            <a:r>
              <a:rPr lang="en-GB" u="sng" dirty="0" err="1" smtClean="0"/>
              <a:t>Flight_id</a:t>
            </a:r>
            <a:r>
              <a:rPr lang="en-GB" dirty="0" err="1" smtClean="0"/>
              <a:t>,</a:t>
            </a:r>
            <a:r>
              <a:rPr lang="en-GB" u="sng" dirty="0" err="1" smtClean="0"/>
              <a:t>airport_id</a:t>
            </a:r>
            <a:r>
              <a:rPr lang="en-GB" dirty="0" smtClean="0"/>
              <a:t>)</a:t>
            </a:r>
          </a:p>
          <a:p>
            <a:r>
              <a:rPr lang="en-GB" dirty="0" smtClean="0">
                <a:solidFill>
                  <a:srgbClr val="FF0000"/>
                </a:solidFill>
              </a:rPr>
              <a:t>USES</a:t>
            </a:r>
            <a:r>
              <a:rPr lang="en-GB" dirty="0" smtClean="0"/>
              <a:t>(</a:t>
            </a:r>
            <a:r>
              <a:rPr lang="en-GB" u="sng" dirty="0" err="1" smtClean="0"/>
              <a:t>Flight_id</a:t>
            </a:r>
            <a:r>
              <a:rPr lang="en-GB" dirty="0" err="1" smtClean="0"/>
              <a:t>,</a:t>
            </a:r>
            <a:r>
              <a:rPr lang="en-GB" u="sng" dirty="0" err="1" smtClean="0"/>
              <a:t>Aircraft_id</a:t>
            </a:r>
            <a:r>
              <a:rPr lang="en-GB" dirty="0" smtClean="0"/>
              <a:t>)</a:t>
            </a:r>
          </a:p>
          <a:p>
            <a:endParaRPr lang="en-GB" dirty="0" smtClean="0"/>
          </a:p>
          <a:p>
            <a:endParaRPr lang="en-GB" dirty="0" smtClean="0"/>
          </a:p>
          <a:p>
            <a:endParaRPr lang="en-GB" dirty="0"/>
          </a:p>
        </p:txBody>
      </p:sp>
    </p:spTree>
    <p:extLst>
      <p:ext uri="{BB962C8B-B14F-4D97-AF65-F5344CB8AC3E}">
        <p14:creationId xmlns:p14="http://schemas.microsoft.com/office/powerpoint/2010/main" val="1981333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63707"/>
          </a:xfrm>
        </p:spPr>
      </p:pic>
    </p:spTree>
    <p:extLst>
      <p:ext uri="{BB962C8B-B14F-4D97-AF65-F5344CB8AC3E}">
        <p14:creationId xmlns:p14="http://schemas.microsoft.com/office/powerpoint/2010/main" val="3862792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6" y="19437"/>
            <a:ext cx="8870882" cy="1507067"/>
          </a:xfrm>
        </p:spPr>
        <p:txBody>
          <a:bodyPr/>
          <a:lstStyle/>
          <a:p>
            <a:r>
              <a:rPr lang="en-GB" dirty="0" smtClean="0">
                <a:solidFill>
                  <a:srgbClr val="002060"/>
                </a:solidFill>
              </a:rPr>
              <a:t>Requirement analysis</a:t>
            </a:r>
            <a:endParaRPr lang="en-GB" dirty="0">
              <a:solidFill>
                <a:srgbClr val="002060"/>
              </a:solidFill>
            </a:endParaRPr>
          </a:p>
        </p:txBody>
      </p:sp>
      <p:sp>
        <p:nvSpPr>
          <p:cNvPr id="3" name="Content Placeholder 2"/>
          <p:cNvSpPr>
            <a:spLocks noGrp="1"/>
          </p:cNvSpPr>
          <p:nvPr>
            <p:ph idx="1"/>
          </p:nvPr>
        </p:nvSpPr>
        <p:spPr>
          <a:xfrm>
            <a:off x="0" y="0"/>
            <a:ext cx="8534400" cy="3615267"/>
          </a:xfrm>
        </p:spPr>
        <p:txBody>
          <a:bodyPr/>
          <a:lstStyle/>
          <a:p>
            <a:pPr lvl="1"/>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1260142469"/>
              </p:ext>
            </p:extLst>
          </p:nvPr>
        </p:nvGraphicFramePr>
        <p:xfrm>
          <a:off x="360608" y="1326524"/>
          <a:ext cx="10998557" cy="4592233"/>
        </p:xfrm>
        <a:graphic>
          <a:graphicData uri="http://schemas.openxmlformats.org/drawingml/2006/table">
            <a:tbl>
              <a:tblPr firstRow="1" bandRow="1">
                <a:tableStyleId>{5C22544A-7EE6-4342-B048-85BDC9FD1C3A}</a:tableStyleId>
              </a:tblPr>
              <a:tblGrid>
                <a:gridCol w="2161643"/>
                <a:gridCol w="5153557"/>
                <a:gridCol w="2073499"/>
                <a:gridCol w="1609858"/>
              </a:tblGrid>
              <a:tr h="615285">
                <a:tc>
                  <a:txBody>
                    <a:bodyPr/>
                    <a:lstStyle/>
                    <a:p>
                      <a:r>
                        <a:rPr lang="en-GB" dirty="0" smtClean="0"/>
                        <a:t>Requirement</a:t>
                      </a:r>
                      <a:r>
                        <a:rPr lang="en-GB" baseline="0" dirty="0" smtClean="0"/>
                        <a:t> No.</a:t>
                      </a:r>
                      <a:endParaRPr lang="en-GB" dirty="0"/>
                    </a:p>
                  </a:txBody>
                  <a:tcPr/>
                </a:tc>
                <a:tc>
                  <a:txBody>
                    <a:bodyPr/>
                    <a:lstStyle/>
                    <a:p>
                      <a:r>
                        <a:rPr lang="en-GB" dirty="0" smtClean="0"/>
                        <a:t>Description</a:t>
                      </a:r>
                      <a:endParaRPr lang="en-GB" dirty="0"/>
                    </a:p>
                  </a:txBody>
                  <a:tcPr/>
                </a:tc>
                <a:tc>
                  <a:txBody>
                    <a:bodyPr/>
                    <a:lstStyle/>
                    <a:p>
                      <a:r>
                        <a:rPr lang="en-GB" dirty="0" smtClean="0"/>
                        <a:t>Type</a:t>
                      </a:r>
                      <a:endParaRPr lang="en-GB" dirty="0"/>
                    </a:p>
                  </a:txBody>
                  <a:tcPr/>
                </a:tc>
                <a:tc>
                  <a:txBody>
                    <a:bodyPr/>
                    <a:lstStyle/>
                    <a:p>
                      <a:r>
                        <a:rPr lang="en-GB" dirty="0" smtClean="0"/>
                        <a:t>Priority</a:t>
                      </a:r>
                      <a:endParaRPr lang="en-GB" dirty="0"/>
                    </a:p>
                  </a:txBody>
                  <a:tcPr/>
                </a:tc>
              </a:tr>
              <a:tr h="578245">
                <a:tc>
                  <a:txBody>
                    <a:bodyPr/>
                    <a:lstStyle/>
                    <a:p>
                      <a:r>
                        <a:rPr lang="en-GB" dirty="0" smtClean="0"/>
                        <a:t>Req-1</a:t>
                      </a:r>
                      <a:endParaRPr lang="en-GB" dirty="0"/>
                    </a:p>
                  </a:txBody>
                  <a:tcPr/>
                </a:tc>
                <a:tc>
                  <a:txBody>
                    <a:bodyPr/>
                    <a:lstStyle/>
                    <a:p>
                      <a:r>
                        <a:rPr lang="en-GB" dirty="0" smtClean="0"/>
                        <a:t>The User Will be Able</a:t>
                      </a:r>
                      <a:r>
                        <a:rPr lang="en-GB" baseline="0" dirty="0" smtClean="0"/>
                        <a:t> to Search the Flights</a:t>
                      </a:r>
                      <a:endParaRPr lang="en-GB" dirty="0"/>
                    </a:p>
                  </a:txBody>
                  <a:tcPr/>
                </a:tc>
                <a:tc>
                  <a:txBody>
                    <a:bodyPr/>
                    <a:lstStyle/>
                    <a:p>
                      <a:r>
                        <a:rPr lang="en-GB" dirty="0" smtClean="0"/>
                        <a:t>Functional</a:t>
                      </a:r>
                      <a:endParaRPr lang="en-GB" dirty="0"/>
                    </a:p>
                  </a:txBody>
                  <a:tcPr/>
                </a:tc>
                <a:tc>
                  <a:txBody>
                    <a:bodyPr/>
                    <a:lstStyle/>
                    <a:p>
                      <a:r>
                        <a:rPr lang="en-GB" dirty="0" smtClean="0"/>
                        <a:t>Must Have</a:t>
                      </a:r>
                      <a:endParaRPr lang="en-GB" dirty="0"/>
                    </a:p>
                  </a:txBody>
                  <a:tcPr/>
                </a:tc>
              </a:tr>
              <a:tr h="610863">
                <a:tc>
                  <a:txBody>
                    <a:bodyPr/>
                    <a:lstStyle/>
                    <a:p>
                      <a:r>
                        <a:rPr lang="en-GB" dirty="0" smtClean="0"/>
                        <a:t>Req</a:t>
                      </a:r>
                      <a:r>
                        <a:rPr lang="en-GB" baseline="0" dirty="0" smtClean="0"/>
                        <a:t>-2</a:t>
                      </a:r>
                      <a:endParaRPr lang="en-GB" dirty="0"/>
                    </a:p>
                  </a:txBody>
                  <a:tcPr/>
                </a:tc>
                <a:tc>
                  <a:txBody>
                    <a:bodyPr/>
                    <a:lstStyle/>
                    <a:p>
                      <a:r>
                        <a:rPr lang="en-GB" dirty="0" smtClean="0"/>
                        <a:t>The user will be able to see flight arrival</a:t>
                      </a:r>
                      <a:r>
                        <a:rPr lang="en-GB" baseline="0" dirty="0" smtClean="0"/>
                        <a:t> and departure time, distance of journey, etc.</a:t>
                      </a:r>
                      <a:endParaRPr lang="en-GB" dirty="0"/>
                    </a:p>
                  </a:txBody>
                  <a:tcPr/>
                </a:tc>
                <a:tc>
                  <a:txBody>
                    <a:bodyPr/>
                    <a:lstStyle/>
                    <a:p>
                      <a:r>
                        <a:rPr lang="en-GB" dirty="0" smtClean="0"/>
                        <a:t>Functional</a:t>
                      </a:r>
                      <a:endParaRPr lang="en-GB" dirty="0"/>
                    </a:p>
                  </a:txBody>
                  <a:tcPr/>
                </a:tc>
                <a:tc>
                  <a:txBody>
                    <a:bodyPr/>
                    <a:lstStyle/>
                    <a:p>
                      <a:r>
                        <a:rPr lang="en-GB" dirty="0" smtClean="0"/>
                        <a:t>Must Have</a:t>
                      </a:r>
                      <a:endParaRPr lang="en-GB" dirty="0"/>
                    </a:p>
                  </a:txBody>
                  <a:tcPr/>
                </a:tc>
              </a:tr>
              <a:tr h="605935">
                <a:tc>
                  <a:txBody>
                    <a:bodyPr/>
                    <a:lstStyle/>
                    <a:p>
                      <a:r>
                        <a:rPr lang="en-GB" dirty="0" smtClean="0"/>
                        <a:t>Req-3</a:t>
                      </a:r>
                      <a:endParaRPr lang="en-GB" dirty="0"/>
                    </a:p>
                  </a:txBody>
                  <a:tcPr/>
                </a:tc>
                <a:tc>
                  <a:txBody>
                    <a:bodyPr/>
                    <a:lstStyle/>
                    <a:p>
                      <a:r>
                        <a:rPr lang="en-GB" dirty="0" smtClean="0"/>
                        <a:t>User must follow the necessary</a:t>
                      </a:r>
                      <a:r>
                        <a:rPr lang="en-GB" baseline="0" dirty="0" smtClean="0"/>
                        <a:t> steps to book the flight.</a:t>
                      </a:r>
                      <a:endParaRPr lang="en-GB" dirty="0"/>
                    </a:p>
                  </a:txBody>
                  <a:tcPr/>
                </a:tc>
                <a:tc>
                  <a:txBody>
                    <a:bodyPr/>
                    <a:lstStyle/>
                    <a:p>
                      <a:r>
                        <a:rPr lang="en-GB" dirty="0" smtClean="0"/>
                        <a:t>Functional</a:t>
                      </a:r>
                      <a:endParaRPr lang="en-GB" dirty="0"/>
                    </a:p>
                  </a:txBody>
                  <a:tcPr/>
                </a:tc>
                <a:tc>
                  <a:txBody>
                    <a:bodyPr/>
                    <a:lstStyle/>
                    <a:p>
                      <a:r>
                        <a:rPr lang="en-GB" dirty="0" smtClean="0"/>
                        <a:t>Must Have</a:t>
                      </a:r>
                      <a:endParaRPr lang="en-GB" dirty="0"/>
                    </a:p>
                  </a:txBody>
                  <a:tcPr/>
                </a:tc>
              </a:tr>
              <a:tr h="605935">
                <a:tc>
                  <a:txBody>
                    <a:bodyPr/>
                    <a:lstStyle/>
                    <a:p>
                      <a:r>
                        <a:rPr lang="en-GB" dirty="0" smtClean="0"/>
                        <a:t>Req-4</a:t>
                      </a:r>
                      <a:endParaRPr lang="en-GB" dirty="0"/>
                    </a:p>
                  </a:txBody>
                  <a:tcPr/>
                </a:tc>
                <a:tc>
                  <a:txBody>
                    <a:bodyPr/>
                    <a:lstStyle/>
                    <a:p>
                      <a:r>
                        <a:rPr lang="en-GB" dirty="0" smtClean="0"/>
                        <a:t>After Booking</a:t>
                      </a:r>
                      <a:r>
                        <a:rPr lang="en-GB" baseline="0" dirty="0" smtClean="0"/>
                        <a:t> the User is Able to cancel or modify the booking.</a:t>
                      </a:r>
                      <a:endParaRPr lang="en-GB" dirty="0"/>
                    </a:p>
                  </a:txBody>
                  <a:tcPr/>
                </a:tc>
                <a:tc>
                  <a:txBody>
                    <a:bodyPr/>
                    <a:lstStyle/>
                    <a:p>
                      <a:r>
                        <a:rPr lang="en-GB" dirty="0" smtClean="0"/>
                        <a:t>Functional</a:t>
                      </a:r>
                      <a:endParaRPr lang="en-GB" dirty="0"/>
                    </a:p>
                  </a:txBody>
                  <a:tcPr/>
                </a:tc>
                <a:tc>
                  <a:txBody>
                    <a:bodyPr/>
                    <a:lstStyle/>
                    <a:p>
                      <a:r>
                        <a:rPr lang="en-GB" dirty="0" smtClean="0"/>
                        <a:t>Must Have</a:t>
                      </a:r>
                      <a:endParaRPr lang="en-GB" dirty="0"/>
                    </a:p>
                  </a:txBody>
                  <a:tcPr/>
                </a:tc>
              </a:tr>
              <a:tr h="652398">
                <a:tc>
                  <a:txBody>
                    <a:bodyPr/>
                    <a:lstStyle/>
                    <a:p>
                      <a:r>
                        <a:rPr lang="en-GB" dirty="0" smtClean="0"/>
                        <a:t>Req-5</a:t>
                      </a:r>
                      <a:endParaRPr lang="en-GB" dirty="0"/>
                    </a:p>
                  </a:txBody>
                  <a:tcPr/>
                </a:tc>
                <a:tc>
                  <a:txBody>
                    <a:bodyPr/>
                    <a:lstStyle/>
                    <a:p>
                      <a:r>
                        <a:rPr lang="en-GB" dirty="0" smtClean="0"/>
                        <a:t>Personal Information</a:t>
                      </a:r>
                      <a:r>
                        <a:rPr lang="en-GB" baseline="0" dirty="0" smtClean="0"/>
                        <a:t> can be modified by user after authentication.</a:t>
                      </a:r>
                      <a:endParaRPr lang="en-GB" dirty="0"/>
                    </a:p>
                  </a:txBody>
                  <a:tcPr/>
                </a:tc>
                <a:tc>
                  <a:txBody>
                    <a:bodyPr/>
                    <a:lstStyle/>
                    <a:p>
                      <a:r>
                        <a:rPr lang="en-GB" dirty="0" smtClean="0"/>
                        <a:t>Functional</a:t>
                      </a:r>
                      <a:endParaRPr lang="en-GB" dirty="0"/>
                    </a:p>
                  </a:txBody>
                  <a:tcPr/>
                </a:tc>
                <a:tc>
                  <a:txBody>
                    <a:bodyPr/>
                    <a:lstStyle/>
                    <a:p>
                      <a:r>
                        <a:rPr lang="en-GB" dirty="0" smtClean="0"/>
                        <a:t>Should Have</a:t>
                      </a:r>
                      <a:endParaRPr lang="en-GB" dirty="0"/>
                    </a:p>
                  </a:txBody>
                  <a:tcPr/>
                </a:tc>
              </a:tr>
              <a:tr h="826065">
                <a:tc>
                  <a:txBody>
                    <a:bodyPr/>
                    <a:lstStyle/>
                    <a:p>
                      <a:r>
                        <a:rPr lang="en-GB" dirty="0" smtClean="0"/>
                        <a:t>Req-6</a:t>
                      </a:r>
                      <a:endParaRPr lang="en-GB" dirty="0"/>
                    </a:p>
                  </a:txBody>
                  <a:tcPr/>
                </a:tc>
                <a:tc>
                  <a:txBody>
                    <a:bodyPr/>
                    <a:lstStyle/>
                    <a:p>
                      <a:r>
                        <a:rPr lang="en-GB" dirty="0" smtClean="0"/>
                        <a:t>User should be updated if</a:t>
                      </a:r>
                      <a:r>
                        <a:rPr lang="en-GB" baseline="0" dirty="0" smtClean="0"/>
                        <a:t> the flight is delayed or </a:t>
                      </a:r>
                      <a:r>
                        <a:rPr lang="en-GB" baseline="0" dirty="0" err="1" smtClean="0"/>
                        <a:t>cancled</a:t>
                      </a:r>
                      <a:r>
                        <a:rPr lang="en-GB" baseline="0" dirty="0" smtClean="0"/>
                        <a:t>.</a:t>
                      </a:r>
                      <a:endParaRPr lang="en-GB" dirty="0"/>
                    </a:p>
                  </a:txBody>
                  <a:tcPr/>
                </a:tc>
                <a:tc>
                  <a:txBody>
                    <a:bodyPr/>
                    <a:lstStyle/>
                    <a:p>
                      <a:r>
                        <a:rPr lang="en-GB" dirty="0" smtClean="0"/>
                        <a:t>Functional</a:t>
                      </a:r>
                      <a:endParaRPr lang="en-GB" dirty="0"/>
                    </a:p>
                  </a:txBody>
                  <a:tcPr/>
                </a:tc>
                <a:tc>
                  <a:txBody>
                    <a:bodyPr/>
                    <a:lstStyle/>
                    <a:p>
                      <a:r>
                        <a:rPr lang="en-GB" dirty="0" smtClean="0"/>
                        <a:t>Must Have</a:t>
                      </a:r>
                      <a:endParaRPr lang="en-GB" dirty="0"/>
                    </a:p>
                  </a:txBody>
                  <a:tcPr/>
                </a:tc>
              </a:tr>
            </a:tbl>
          </a:graphicData>
        </a:graphic>
      </p:graphicFrame>
    </p:spTree>
    <p:extLst>
      <p:ext uri="{BB962C8B-B14F-4D97-AF65-F5344CB8AC3E}">
        <p14:creationId xmlns:p14="http://schemas.microsoft.com/office/powerpoint/2010/main" val="3096143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7222330"/>
              </p:ext>
            </p:extLst>
          </p:nvPr>
        </p:nvGraphicFramePr>
        <p:xfrm>
          <a:off x="510364" y="707692"/>
          <a:ext cx="11313040" cy="5286706"/>
        </p:xfrm>
        <a:graphic>
          <a:graphicData uri="http://schemas.openxmlformats.org/drawingml/2006/table">
            <a:tbl>
              <a:tblPr firstRow="1" bandRow="1">
                <a:tableStyleId>{5C22544A-7EE6-4342-B048-85BDC9FD1C3A}</a:tableStyleId>
              </a:tblPr>
              <a:tblGrid>
                <a:gridCol w="2155563"/>
                <a:gridCol w="4134118"/>
                <a:gridCol w="2743200"/>
                <a:gridCol w="2280159"/>
              </a:tblGrid>
              <a:tr h="624671">
                <a:tc>
                  <a:txBody>
                    <a:bodyPr/>
                    <a:lstStyle/>
                    <a:p>
                      <a:r>
                        <a:rPr lang="en-GB" dirty="0" smtClean="0"/>
                        <a:t>Requirement No.</a:t>
                      </a:r>
                      <a:endParaRPr lang="en-GB" dirty="0"/>
                    </a:p>
                  </a:txBody>
                  <a:tcPr/>
                </a:tc>
                <a:tc>
                  <a:txBody>
                    <a:bodyPr/>
                    <a:lstStyle/>
                    <a:p>
                      <a:r>
                        <a:rPr lang="en-GB" dirty="0" smtClean="0"/>
                        <a:t>Description</a:t>
                      </a:r>
                      <a:endParaRPr lang="en-GB" dirty="0"/>
                    </a:p>
                  </a:txBody>
                  <a:tcPr/>
                </a:tc>
                <a:tc>
                  <a:txBody>
                    <a:bodyPr/>
                    <a:lstStyle/>
                    <a:p>
                      <a:r>
                        <a:rPr lang="en-GB" dirty="0" smtClean="0"/>
                        <a:t>Type</a:t>
                      </a:r>
                      <a:endParaRPr lang="en-GB" dirty="0"/>
                    </a:p>
                  </a:txBody>
                  <a:tcPr/>
                </a:tc>
                <a:tc>
                  <a:txBody>
                    <a:bodyPr/>
                    <a:lstStyle/>
                    <a:p>
                      <a:r>
                        <a:rPr lang="en-GB" dirty="0" smtClean="0"/>
                        <a:t>Priority</a:t>
                      </a:r>
                      <a:endParaRPr lang="en-GB" dirty="0"/>
                    </a:p>
                  </a:txBody>
                  <a:tcPr/>
                </a:tc>
              </a:tr>
              <a:tr h="831222">
                <a:tc>
                  <a:txBody>
                    <a:bodyPr/>
                    <a:lstStyle/>
                    <a:p>
                      <a:r>
                        <a:rPr lang="en-GB" dirty="0" smtClean="0"/>
                        <a:t>Req-7</a:t>
                      </a:r>
                      <a:endParaRPr lang="en-GB" dirty="0"/>
                    </a:p>
                  </a:txBody>
                  <a:tcPr/>
                </a:tc>
                <a:tc>
                  <a:txBody>
                    <a:bodyPr/>
                    <a:lstStyle/>
                    <a:p>
                      <a:r>
                        <a:rPr lang="en-GB" dirty="0" smtClean="0"/>
                        <a:t>Database Admin Maintains the user details and the flight details.</a:t>
                      </a:r>
                      <a:endParaRPr lang="en-GB" dirty="0"/>
                    </a:p>
                  </a:txBody>
                  <a:tcPr/>
                </a:tc>
                <a:tc>
                  <a:txBody>
                    <a:bodyPr/>
                    <a:lstStyle/>
                    <a:p>
                      <a:r>
                        <a:rPr lang="en-GB" dirty="0" smtClean="0"/>
                        <a:t>Non Functional</a:t>
                      </a:r>
                      <a:endParaRPr lang="en-GB" dirty="0"/>
                    </a:p>
                  </a:txBody>
                  <a:tcPr/>
                </a:tc>
                <a:tc>
                  <a:txBody>
                    <a:bodyPr/>
                    <a:lstStyle/>
                    <a:p>
                      <a:r>
                        <a:rPr lang="en-GB" dirty="0" smtClean="0"/>
                        <a:t>Must Have</a:t>
                      </a:r>
                      <a:endParaRPr lang="en-GB" dirty="0"/>
                    </a:p>
                  </a:txBody>
                  <a:tcPr/>
                </a:tc>
              </a:tr>
              <a:tr h="624671">
                <a:tc>
                  <a:txBody>
                    <a:bodyPr/>
                    <a:lstStyle/>
                    <a:p>
                      <a:r>
                        <a:rPr lang="en-GB" dirty="0" smtClean="0"/>
                        <a:t>Req-8</a:t>
                      </a:r>
                      <a:endParaRPr lang="en-GB" dirty="0"/>
                    </a:p>
                  </a:txBody>
                  <a:tcPr/>
                </a:tc>
                <a:tc>
                  <a:txBody>
                    <a:bodyPr/>
                    <a:lstStyle/>
                    <a:p>
                      <a:r>
                        <a:rPr lang="en-GB" dirty="0" smtClean="0"/>
                        <a:t>ABS should</a:t>
                      </a:r>
                      <a:r>
                        <a:rPr lang="en-GB" baseline="0" dirty="0" smtClean="0"/>
                        <a:t> be available 24X7.</a:t>
                      </a:r>
                      <a:endParaRPr lang="en-GB" dirty="0"/>
                    </a:p>
                  </a:txBody>
                  <a:tcPr/>
                </a:tc>
                <a:tc>
                  <a:txBody>
                    <a:bodyPr/>
                    <a:lstStyle/>
                    <a:p>
                      <a:r>
                        <a:rPr lang="en-GB" dirty="0" smtClean="0"/>
                        <a:t>Non Functional</a:t>
                      </a:r>
                      <a:endParaRPr lang="en-GB" dirty="0"/>
                    </a:p>
                  </a:txBody>
                  <a:tcPr/>
                </a:tc>
                <a:tc>
                  <a:txBody>
                    <a:bodyPr/>
                    <a:lstStyle/>
                    <a:p>
                      <a:r>
                        <a:rPr lang="en-GB" dirty="0" smtClean="0"/>
                        <a:t>Must Have</a:t>
                      </a:r>
                      <a:endParaRPr lang="en-GB" dirty="0"/>
                    </a:p>
                  </a:txBody>
                  <a:tcPr/>
                </a:tc>
              </a:tr>
              <a:tr h="831222">
                <a:tc>
                  <a:txBody>
                    <a:bodyPr/>
                    <a:lstStyle/>
                    <a:p>
                      <a:r>
                        <a:rPr lang="en-GB" dirty="0" smtClean="0"/>
                        <a:t>Req-9</a:t>
                      </a:r>
                      <a:endParaRPr lang="en-GB" dirty="0"/>
                    </a:p>
                  </a:txBody>
                  <a:tcPr/>
                </a:tc>
                <a:tc>
                  <a:txBody>
                    <a:bodyPr/>
                    <a:lstStyle/>
                    <a:p>
                      <a:r>
                        <a:rPr lang="en-GB" dirty="0" smtClean="0"/>
                        <a:t>ABS should provide real time information.</a:t>
                      </a:r>
                      <a:endParaRPr lang="en-GB" dirty="0"/>
                    </a:p>
                  </a:txBody>
                  <a:tcPr/>
                </a:tc>
                <a:tc>
                  <a:txBody>
                    <a:bodyPr/>
                    <a:lstStyle/>
                    <a:p>
                      <a:r>
                        <a:rPr lang="en-GB" dirty="0" smtClean="0"/>
                        <a:t>Non Functional</a:t>
                      </a:r>
                      <a:endParaRPr lang="en-GB" dirty="0"/>
                    </a:p>
                  </a:txBody>
                  <a:tcPr/>
                </a:tc>
                <a:tc>
                  <a:txBody>
                    <a:bodyPr/>
                    <a:lstStyle/>
                    <a:p>
                      <a:r>
                        <a:rPr lang="en-GB" dirty="0" smtClean="0"/>
                        <a:t>Must Have</a:t>
                      </a:r>
                      <a:endParaRPr lang="en-GB" dirty="0"/>
                    </a:p>
                  </a:txBody>
                  <a:tcPr/>
                </a:tc>
              </a:tr>
              <a:tr h="1187460">
                <a:tc>
                  <a:txBody>
                    <a:bodyPr/>
                    <a:lstStyle/>
                    <a:p>
                      <a:r>
                        <a:rPr lang="en-GB" dirty="0" smtClean="0"/>
                        <a:t>Req-10</a:t>
                      </a:r>
                      <a:endParaRPr lang="en-GB" dirty="0"/>
                    </a:p>
                  </a:txBody>
                  <a:tcPr/>
                </a:tc>
                <a:tc>
                  <a:txBody>
                    <a:bodyPr/>
                    <a:lstStyle/>
                    <a:p>
                      <a:r>
                        <a:rPr lang="en-GB" dirty="0" smtClean="0"/>
                        <a:t>Users need to be authenticated before having</a:t>
                      </a:r>
                      <a:r>
                        <a:rPr lang="en-GB" baseline="0" dirty="0" smtClean="0"/>
                        <a:t> access to any personal data</a:t>
                      </a:r>
                      <a:endParaRPr lang="en-GB" dirty="0"/>
                    </a:p>
                  </a:txBody>
                  <a:tcPr/>
                </a:tc>
                <a:tc>
                  <a:txBody>
                    <a:bodyPr/>
                    <a:lstStyle/>
                    <a:p>
                      <a:r>
                        <a:rPr lang="en-GB" dirty="0" smtClean="0"/>
                        <a:t>Non</a:t>
                      </a:r>
                      <a:r>
                        <a:rPr lang="en-GB" baseline="0" dirty="0" smtClean="0"/>
                        <a:t> Functional</a:t>
                      </a:r>
                      <a:endParaRPr lang="en-GB" dirty="0"/>
                    </a:p>
                  </a:txBody>
                  <a:tcPr/>
                </a:tc>
                <a:tc>
                  <a:txBody>
                    <a:bodyPr/>
                    <a:lstStyle/>
                    <a:p>
                      <a:r>
                        <a:rPr lang="en-GB" dirty="0" smtClean="0"/>
                        <a:t>Must Have</a:t>
                      </a:r>
                      <a:endParaRPr lang="en-GB" dirty="0"/>
                    </a:p>
                  </a:txBody>
                  <a:tcPr/>
                </a:tc>
              </a:tr>
              <a:tr h="1187460">
                <a:tc>
                  <a:txBody>
                    <a:bodyPr/>
                    <a:lstStyle/>
                    <a:p>
                      <a:r>
                        <a:rPr lang="en-GB" dirty="0" smtClean="0"/>
                        <a:t>Req-11</a:t>
                      </a:r>
                      <a:endParaRPr lang="en-GB" dirty="0"/>
                    </a:p>
                  </a:txBody>
                  <a:tcPr/>
                </a:tc>
                <a:tc>
                  <a:txBody>
                    <a:bodyPr/>
                    <a:lstStyle/>
                    <a:p>
                      <a:r>
                        <a:rPr lang="en-GB" dirty="0" smtClean="0"/>
                        <a:t>Only</a:t>
                      </a:r>
                      <a:r>
                        <a:rPr lang="en-GB" baseline="0" dirty="0" smtClean="0"/>
                        <a:t> Administrator is given permission to directly access database.</a:t>
                      </a:r>
                      <a:endParaRPr lang="en-GB" dirty="0"/>
                    </a:p>
                  </a:txBody>
                  <a:tcPr/>
                </a:tc>
                <a:tc>
                  <a:txBody>
                    <a:bodyPr/>
                    <a:lstStyle/>
                    <a:p>
                      <a:r>
                        <a:rPr lang="en-GB" dirty="0" smtClean="0"/>
                        <a:t>Non Functional</a:t>
                      </a:r>
                      <a:endParaRPr lang="en-GB" dirty="0"/>
                    </a:p>
                  </a:txBody>
                  <a:tcPr/>
                </a:tc>
                <a:tc>
                  <a:txBody>
                    <a:bodyPr/>
                    <a:lstStyle/>
                    <a:p>
                      <a:r>
                        <a:rPr lang="en-GB" dirty="0" smtClean="0"/>
                        <a:t>Must Have</a:t>
                      </a:r>
                      <a:endParaRPr lang="en-GB" dirty="0"/>
                    </a:p>
                  </a:txBody>
                  <a:tcPr/>
                </a:tc>
              </a:tr>
            </a:tbl>
          </a:graphicData>
        </a:graphic>
      </p:graphicFrame>
    </p:spTree>
    <p:extLst>
      <p:ext uri="{BB962C8B-B14F-4D97-AF65-F5344CB8AC3E}">
        <p14:creationId xmlns:p14="http://schemas.microsoft.com/office/powerpoint/2010/main" val="111938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6140773"/>
              </p:ext>
            </p:extLst>
          </p:nvPr>
        </p:nvGraphicFramePr>
        <p:xfrm>
          <a:off x="323604" y="115910"/>
          <a:ext cx="11330580" cy="6648317"/>
        </p:xfrm>
        <a:graphic>
          <a:graphicData uri="http://schemas.openxmlformats.org/drawingml/2006/table">
            <a:tbl>
              <a:tblPr firstRow="1" bandRow="1">
                <a:tableStyleId>{5C22544A-7EE6-4342-B048-85BDC9FD1C3A}</a:tableStyleId>
              </a:tblPr>
              <a:tblGrid>
                <a:gridCol w="2832645"/>
                <a:gridCol w="2832645"/>
                <a:gridCol w="3734655"/>
                <a:gridCol w="1930635"/>
              </a:tblGrid>
              <a:tr h="683045">
                <a:tc>
                  <a:txBody>
                    <a:bodyPr/>
                    <a:lstStyle/>
                    <a:p>
                      <a:r>
                        <a:rPr lang="en-GB" dirty="0" smtClean="0"/>
                        <a:t>Requirement No.</a:t>
                      </a:r>
                      <a:endParaRPr lang="en-GB" dirty="0"/>
                    </a:p>
                  </a:txBody>
                  <a:tcPr/>
                </a:tc>
                <a:tc>
                  <a:txBody>
                    <a:bodyPr/>
                    <a:lstStyle/>
                    <a:p>
                      <a:r>
                        <a:rPr lang="en-GB" dirty="0" smtClean="0"/>
                        <a:t>Description</a:t>
                      </a:r>
                      <a:endParaRPr lang="en-GB" dirty="0"/>
                    </a:p>
                  </a:txBody>
                  <a:tcPr/>
                </a:tc>
                <a:tc>
                  <a:txBody>
                    <a:bodyPr/>
                    <a:lstStyle/>
                    <a:p>
                      <a:r>
                        <a:rPr lang="en-GB" dirty="0" smtClean="0"/>
                        <a:t>Type</a:t>
                      </a:r>
                      <a:endParaRPr lang="en-GB" dirty="0"/>
                    </a:p>
                  </a:txBody>
                  <a:tcPr/>
                </a:tc>
                <a:tc>
                  <a:txBody>
                    <a:bodyPr/>
                    <a:lstStyle/>
                    <a:p>
                      <a:r>
                        <a:rPr lang="en-GB" dirty="0" smtClean="0"/>
                        <a:t>Priority</a:t>
                      </a:r>
                      <a:endParaRPr lang="en-GB" dirty="0"/>
                    </a:p>
                  </a:txBody>
                  <a:tcPr/>
                </a:tc>
              </a:tr>
              <a:tr h="1104680">
                <a:tc>
                  <a:txBody>
                    <a:bodyPr/>
                    <a:lstStyle/>
                    <a:p>
                      <a:r>
                        <a:rPr lang="en-GB" dirty="0" smtClean="0"/>
                        <a:t>Req-12</a:t>
                      </a:r>
                      <a:endParaRPr lang="en-GB" dirty="0"/>
                    </a:p>
                  </a:txBody>
                  <a:tcPr/>
                </a:tc>
                <a:tc>
                  <a:txBody>
                    <a:bodyPr/>
                    <a:lstStyle/>
                    <a:p>
                      <a:r>
                        <a:rPr lang="en-GB" dirty="0" smtClean="0"/>
                        <a:t>Standard Personal</a:t>
                      </a:r>
                      <a:r>
                        <a:rPr lang="en-GB" baseline="0" dirty="0" smtClean="0"/>
                        <a:t> Computer</a:t>
                      </a:r>
                      <a:endParaRPr lang="en-GB" dirty="0"/>
                    </a:p>
                  </a:txBody>
                  <a:tcPr/>
                </a:tc>
                <a:tc>
                  <a:txBody>
                    <a:bodyPr/>
                    <a:lstStyle/>
                    <a:p>
                      <a:r>
                        <a:rPr lang="en-GB" dirty="0" smtClean="0"/>
                        <a:t>Hardware</a:t>
                      </a:r>
                      <a:endParaRPr lang="en-GB" dirty="0"/>
                    </a:p>
                  </a:txBody>
                  <a:tcPr/>
                </a:tc>
                <a:tc>
                  <a:txBody>
                    <a:bodyPr/>
                    <a:lstStyle/>
                    <a:p>
                      <a:r>
                        <a:rPr lang="en-GB" dirty="0" smtClean="0"/>
                        <a:t>Must Have</a:t>
                      </a:r>
                    </a:p>
                    <a:p>
                      <a:endParaRPr lang="en-GB" dirty="0" smtClean="0"/>
                    </a:p>
                    <a:p>
                      <a:endParaRPr lang="en-GB" dirty="0" smtClean="0"/>
                    </a:p>
                  </a:txBody>
                  <a:tcPr/>
                </a:tc>
              </a:tr>
              <a:tr h="1104680">
                <a:tc>
                  <a:txBody>
                    <a:bodyPr/>
                    <a:lstStyle/>
                    <a:p>
                      <a:r>
                        <a:rPr lang="en-GB" dirty="0" smtClean="0"/>
                        <a:t>Req-13</a:t>
                      </a:r>
                      <a:endParaRPr lang="en-GB" dirty="0"/>
                    </a:p>
                  </a:txBody>
                  <a:tcPr/>
                </a:tc>
                <a:tc>
                  <a:txBody>
                    <a:bodyPr/>
                    <a:lstStyle/>
                    <a:p>
                      <a:r>
                        <a:rPr lang="en-GB" dirty="0" smtClean="0"/>
                        <a:t>Java</a:t>
                      </a:r>
                      <a:r>
                        <a:rPr lang="en-GB" baseline="0" dirty="0" smtClean="0"/>
                        <a:t> Development Kit 1.6 or above</a:t>
                      </a:r>
                      <a:endParaRPr lang="en-GB" dirty="0"/>
                    </a:p>
                  </a:txBody>
                  <a:tcPr/>
                </a:tc>
                <a:tc>
                  <a:txBody>
                    <a:bodyPr/>
                    <a:lstStyle/>
                    <a:p>
                      <a:r>
                        <a:rPr lang="en-GB" dirty="0" smtClean="0"/>
                        <a:t>Software</a:t>
                      </a:r>
                      <a:endParaRPr lang="en-GB" dirty="0"/>
                    </a:p>
                  </a:txBody>
                  <a:tcPr/>
                </a:tc>
                <a:tc>
                  <a:txBody>
                    <a:bodyPr/>
                    <a:lstStyle/>
                    <a:p>
                      <a:r>
                        <a:rPr lang="en-GB" dirty="0" smtClean="0"/>
                        <a:t>Must Have</a:t>
                      </a:r>
                    </a:p>
                  </a:txBody>
                  <a:tcPr/>
                </a:tc>
              </a:tr>
              <a:tr h="773276">
                <a:tc>
                  <a:txBody>
                    <a:bodyPr/>
                    <a:lstStyle/>
                    <a:p>
                      <a:r>
                        <a:rPr lang="en-GB" dirty="0" smtClean="0"/>
                        <a:t>Req-14</a:t>
                      </a:r>
                      <a:endParaRPr lang="en-GB" dirty="0"/>
                    </a:p>
                  </a:txBody>
                  <a:tcPr/>
                </a:tc>
                <a:tc>
                  <a:txBody>
                    <a:bodyPr/>
                    <a:lstStyle/>
                    <a:p>
                      <a:r>
                        <a:rPr lang="en-GB" dirty="0" smtClean="0"/>
                        <a:t>Java</a:t>
                      </a:r>
                      <a:r>
                        <a:rPr lang="en-GB" baseline="0" dirty="0" smtClean="0"/>
                        <a:t> Runtime Environment</a:t>
                      </a:r>
                      <a:endParaRPr lang="en-GB" dirty="0"/>
                    </a:p>
                  </a:txBody>
                  <a:tcPr/>
                </a:tc>
                <a:tc>
                  <a:txBody>
                    <a:bodyPr/>
                    <a:lstStyle/>
                    <a:p>
                      <a:r>
                        <a:rPr lang="en-GB" dirty="0" smtClean="0"/>
                        <a:t>Software</a:t>
                      </a:r>
                      <a:endParaRPr lang="en-GB" dirty="0"/>
                    </a:p>
                  </a:txBody>
                  <a:tcPr/>
                </a:tc>
                <a:tc>
                  <a:txBody>
                    <a:bodyPr/>
                    <a:lstStyle/>
                    <a:p>
                      <a:r>
                        <a:rPr lang="en-GB" dirty="0" smtClean="0"/>
                        <a:t>Must Have</a:t>
                      </a:r>
                    </a:p>
                  </a:txBody>
                  <a:tcPr/>
                </a:tc>
              </a:tr>
              <a:tr h="1104680">
                <a:tc>
                  <a:txBody>
                    <a:bodyPr/>
                    <a:lstStyle/>
                    <a:p>
                      <a:r>
                        <a:rPr lang="en-GB" dirty="0" smtClean="0"/>
                        <a:t>Req-15</a:t>
                      </a:r>
                      <a:endParaRPr lang="en-GB" dirty="0"/>
                    </a:p>
                  </a:txBody>
                  <a:tcPr/>
                </a:tc>
                <a:tc>
                  <a:txBody>
                    <a:bodyPr/>
                    <a:lstStyle/>
                    <a:p>
                      <a:r>
                        <a:rPr lang="en-GB" dirty="0" smtClean="0"/>
                        <a:t>Oracle 10g</a:t>
                      </a:r>
                      <a:r>
                        <a:rPr lang="en-GB" baseline="0" dirty="0" smtClean="0"/>
                        <a:t> or above for backend</a:t>
                      </a:r>
                      <a:endParaRPr lang="en-GB" dirty="0"/>
                    </a:p>
                  </a:txBody>
                  <a:tcPr/>
                </a:tc>
                <a:tc>
                  <a:txBody>
                    <a:bodyPr/>
                    <a:lstStyle/>
                    <a:p>
                      <a:r>
                        <a:rPr lang="en-GB" dirty="0" smtClean="0"/>
                        <a:t>Software</a:t>
                      </a:r>
                      <a:endParaRPr lang="en-GB" dirty="0"/>
                    </a:p>
                  </a:txBody>
                  <a:tcPr/>
                </a:tc>
                <a:tc>
                  <a:txBody>
                    <a:bodyPr/>
                    <a:lstStyle/>
                    <a:p>
                      <a:r>
                        <a:rPr lang="en-GB" dirty="0" smtClean="0"/>
                        <a:t>Must Have</a:t>
                      </a:r>
                    </a:p>
                  </a:txBody>
                  <a:tcPr/>
                </a:tc>
              </a:tr>
              <a:tr h="1104680">
                <a:tc>
                  <a:txBody>
                    <a:bodyPr/>
                    <a:lstStyle/>
                    <a:p>
                      <a:r>
                        <a:rPr lang="en-GB" dirty="0" smtClean="0"/>
                        <a:t>Req-16</a:t>
                      </a:r>
                      <a:endParaRPr lang="en-GB" dirty="0"/>
                    </a:p>
                  </a:txBody>
                  <a:tcPr/>
                </a:tc>
                <a:tc>
                  <a:txBody>
                    <a:bodyPr/>
                    <a:lstStyle/>
                    <a:p>
                      <a:r>
                        <a:rPr lang="en-GB" dirty="0" smtClean="0"/>
                        <a:t>Java Integrated Development Kit</a:t>
                      </a:r>
                      <a:endParaRPr lang="en-GB" dirty="0"/>
                    </a:p>
                  </a:txBody>
                  <a:tcPr/>
                </a:tc>
                <a:tc>
                  <a:txBody>
                    <a:bodyPr/>
                    <a:lstStyle/>
                    <a:p>
                      <a:r>
                        <a:rPr lang="en-GB" dirty="0" smtClean="0"/>
                        <a:t>Software</a:t>
                      </a:r>
                      <a:endParaRPr lang="en-GB" dirty="0"/>
                    </a:p>
                  </a:txBody>
                  <a:tcPr/>
                </a:tc>
                <a:tc>
                  <a:txBody>
                    <a:bodyPr/>
                    <a:lstStyle/>
                    <a:p>
                      <a:r>
                        <a:rPr lang="en-GB" dirty="0" smtClean="0"/>
                        <a:t>Should</a:t>
                      </a:r>
                      <a:r>
                        <a:rPr lang="en-GB" baseline="0" dirty="0" smtClean="0"/>
                        <a:t> Have</a:t>
                      </a:r>
                      <a:endParaRPr lang="en-GB" dirty="0" smtClean="0"/>
                    </a:p>
                  </a:txBody>
                  <a:tcPr/>
                </a:tc>
              </a:tr>
              <a:tr h="773276">
                <a:tc>
                  <a:txBody>
                    <a:bodyPr/>
                    <a:lstStyle/>
                    <a:p>
                      <a:r>
                        <a:rPr lang="en-GB" dirty="0" smtClean="0"/>
                        <a:t>Req-17</a:t>
                      </a:r>
                      <a:endParaRPr lang="en-GB" dirty="0"/>
                    </a:p>
                  </a:txBody>
                  <a:tcPr/>
                </a:tc>
                <a:tc>
                  <a:txBody>
                    <a:bodyPr/>
                    <a:lstStyle/>
                    <a:p>
                      <a:r>
                        <a:rPr lang="en-GB" dirty="0" smtClean="0"/>
                        <a:t>Windows</a:t>
                      </a:r>
                      <a:r>
                        <a:rPr lang="en-GB" baseline="0" dirty="0" smtClean="0"/>
                        <a:t> XP</a:t>
                      </a:r>
                      <a:r>
                        <a:rPr lang="en-GB" dirty="0" smtClean="0"/>
                        <a:t> / 7/ 8</a:t>
                      </a:r>
                      <a:endParaRPr lang="en-GB" dirty="0"/>
                    </a:p>
                  </a:txBody>
                  <a:tcPr/>
                </a:tc>
                <a:tc>
                  <a:txBody>
                    <a:bodyPr/>
                    <a:lstStyle/>
                    <a:p>
                      <a:r>
                        <a:rPr lang="en-GB" dirty="0" smtClean="0"/>
                        <a:t>Operating</a:t>
                      </a:r>
                      <a:r>
                        <a:rPr lang="en-GB" baseline="0" dirty="0" smtClean="0"/>
                        <a:t> System</a:t>
                      </a:r>
                      <a:endParaRPr lang="en-GB" dirty="0"/>
                    </a:p>
                  </a:txBody>
                  <a:tcPr/>
                </a:tc>
                <a:tc>
                  <a:txBody>
                    <a:bodyPr/>
                    <a:lstStyle/>
                    <a:p>
                      <a:r>
                        <a:rPr lang="en-GB" dirty="0" smtClean="0"/>
                        <a:t>Must Have</a:t>
                      </a:r>
                    </a:p>
                  </a:txBody>
                  <a:tcPr/>
                </a:tc>
              </a:tr>
            </a:tbl>
          </a:graphicData>
        </a:graphic>
      </p:graphicFrame>
    </p:spTree>
    <p:extLst>
      <p:ext uri="{BB962C8B-B14F-4D97-AF65-F5344CB8AC3E}">
        <p14:creationId xmlns:p14="http://schemas.microsoft.com/office/powerpoint/2010/main" val="4038978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50182"/>
            <a:ext cx="8534400" cy="1507067"/>
          </a:xfrm>
        </p:spPr>
        <p:txBody>
          <a:bodyPr/>
          <a:lstStyle/>
          <a:p>
            <a:r>
              <a:rPr lang="en-GB" dirty="0" smtClean="0"/>
              <a:t>Normalization</a:t>
            </a:r>
            <a:endParaRPr lang="en-GB" dirty="0"/>
          </a:p>
        </p:txBody>
      </p:sp>
      <p:sp>
        <p:nvSpPr>
          <p:cNvPr id="3" name="Content Placeholder 2"/>
          <p:cNvSpPr>
            <a:spLocks noGrp="1"/>
          </p:cNvSpPr>
          <p:nvPr>
            <p:ph idx="1"/>
          </p:nvPr>
        </p:nvSpPr>
        <p:spPr>
          <a:xfrm>
            <a:off x="706706" y="2321418"/>
            <a:ext cx="8511906" cy="3615267"/>
          </a:xfrm>
        </p:spPr>
        <p:txBody>
          <a:bodyPr/>
          <a:lstStyle/>
          <a:p>
            <a:r>
              <a:rPr lang="en-GB" sz="2800" dirty="0" smtClean="0"/>
              <a:t>1NF</a:t>
            </a:r>
            <a:r>
              <a:rPr lang="en-GB" dirty="0" smtClean="0"/>
              <a:t>  </a:t>
            </a:r>
          </a:p>
          <a:p>
            <a:pPr lvl="1"/>
            <a:r>
              <a:rPr lang="en-US" sz="2000" dirty="0" smtClean="0"/>
              <a:t> </a:t>
            </a:r>
            <a:r>
              <a:rPr lang="en-US" sz="2000" dirty="0">
                <a:solidFill>
                  <a:schemeClr val="tx1"/>
                </a:solidFill>
              </a:rPr>
              <a:t>No </a:t>
            </a:r>
            <a:r>
              <a:rPr lang="en-US" sz="2000" dirty="0">
                <a:solidFill>
                  <a:srgbClr val="FF0000"/>
                </a:solidFill>
              </a:rPr>
              <a:t>composite attributes </a:t>
            </a:r>
            <a:r>
              <a:rPr lang="en-US" sz="2000" dirty="0">
                <a:solidFill>
                  <a:schemeClr val="tx1"/>
                </a:solidFill>
              </a:rPr>
              <a:t>or </a:t>
            </a:r>
            <a:r>
              <a:rPr lang="en-US" sz="2000" dirty="0">
                <a:solidFill>
                  <a:srgbClr val="FF0000"/>
                </a:solidFill>
              </a:rPr>
              <a:t>repeating </a:t>
            </a:r>
            <a:r>
              <a:rPr lang="en-US" sz="2000" dirty="0" smtClean="0">
                <a:solidFill>
                  <a:srgbClr val="FF0000"/>
                </a:solidFill>
              </a:rPr>
              <a:t>groups</a:t>
            </a:r>
            <a:r>
              <a:rPr lang="en-US" dirty="0" smtClean="0">
                <a:solidFill>
                  <a:srgbClr val="FF0000"/>
                </a:solidFill>
              </a:rPr>
              <a:t>.</a:t>
            </a:r>
            <a:endParaRPr lang="en-GB" dirty="0" smtClean="0">
              <a:solidFill>
                <a:srgbClr val="FF0000"/>
              </a:solidFill>
            </a:endParaRPr>
          </a:p>
          <a:p>
            <a:r>
              <a:rPr lang="en-GB" sz="2800" dirty="0" smtClean="0"/>
              <a:t>2NF</a:t>
            </a:r>
            <a:endParaRPr lang="en-GB" dirty="0" smtClean="0"/>
          </a:p>
          <a:p>
            <a:pPr lvl="1"/>
            <a:r>
              <a:rPr lang="en-US" sz="2000" dirty="0">
                <a:solidFill>
                  <a:schemeClr val="tx1"/>
                </a:solidFill>
              </a:rPr>
              <a:t>1 NF plus </a:t>
            </a:r>
            <a:r>
              <a:rPr lang="en-US" sz="2000" dirty="0">
                <a:solidFill>
                  <a:srgbClr val="FF0000"/>
                </a:solidFill>
              </a:rPr>
              <a:t>no partial </a:t>
            </a:r>
            <a:r>
              <a:rPr lang="en-US" sz="2000" dirty="0" smtClean="0">
                <a:solidFill>
                  <a:srgbClr val="FF0000"/>
                </a:solidFill>
              </a:rPr>
              <a:t>dependencies.</a:t>
            </a:r>
            <a:endParaRPr lang="en-US" sz="2000" dirty="0">
              <a:solidFill>
                <a:srgbClr val="FF0000"/>
              </a:solidFill>
            </a:endParaRPr>
          </a:p>
          <a:p>
            <a:pPr marL="457200" lvl="1" indent="0">
              <a:buNone/>
            </a:pPr>
            <a:endParaRPr lang="en-GB" dirty="0" smtClean="0"/>
          </a:p>
          <a:p>
            <a:r>
              <a:rPr lang="en-GB" sz="2800" dirty="0" smtClean="0"/>
              <a:t>3NF</a:t>
            </a:r>
            <a:endParaRPr lang="en-GB" dirty="0" smtClean="0"/>
          </a:p>
          <a:p>
            <a:pPr lvl="1"/>
            <a:r>
              <a:rPr lang="en-US" sz="2000" dirty="0">
                <a:solidFill>
                  <a:schemeClr val="tx1"/>
                </a:solidFill>
              </a:rPr>
              <a:t>2 NF plus </a:t>
            </a:r>
            <a:r>
              <a:rPr lang="en-US" sz="2000" dirty="0">
                <a:solidFill>
                  <a:srgbClr val="FF0000"/>
                </a:solidFill>
              </a:rPr>
              <a:t>no transitive </a:t>
            </a:r>
            <a:r>
              <a:rPr lang="en-US" sz="2000" dirty="0" smtClean="0">
                <a:solidFill>
                  <a:srgbClr val="FF0000"/>
                </a:solidFill>
              </a:rPr>
              <a:t>dependencies.</a:t>
            </a:r>
            <a:endParaRPr lang="en-US" sz="2000" dirty="0">
              <a:solidFill>
                <a:srgbClr val="FF0000"/>
              </a:solidFill>
            </a:endParaRPr>
          </a:p>
          <a:p>
            <a:pPr lvl="1"/>
            <a:endParaRPr lang="en-GB" dirty="0"/>
          </a:p>
        </p:txBody>
      </p:sp>
    </p:spTree>
    <p:extLst>
      <p:ext uri="{BB962C8B-B14F-4D97-AF65-F5344CB8AC3E}">
        <p14:creationId xmlns:p14="http://schemas.microsoft.com/office/powerpoint/2010/main" val="1362369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3540</TotalTime>
  <Words>843</Words>
  <Application>Microsoft Office PowerPoint</Application>
  <PresentationFormat>Widescreen</PresentationFormat>
  <Paragraphs>216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Century Gothic</vt:lpstr>
      <vt:lpstr>Wingdings 3</vt:lpstr>
      <vt:lpstr>Slice</vt:lpstr>
      <vt:lpstr>Airline Booking system</vt:lpstr>
      <vt:lpstr>PROBLEM STATEMENT</vt:lpstr>
      <vt:lpstr>Entities</vt:lpstr>
      <vt:lpstr>RelationShips</vt:lpstr>
      <vt:lpstr>PowerPoint Presentation</vt:lpstr>
      <vt:lpstr>Requirement analysis</vt:lpstr>
      <vt:lpstr>PowerPoint Presentation</vt:lpstr>
      <vt:lpstr>PowerPoint Presentation</vt:lpstr>
      <vt:lpstr>Normalization</vt:lpstr>
      <vt:lpstr>Normalized Tables  (up to 3rd normal form)</vt:lpstr>
      <vt:lpstr>Normalized Tables (CONt.) (up to 3rd normal form)</vt:lpstr>
      <vt:lpstr>Login table</vt:lpstr>
      <vt:lpstr>Payment table</vt:lpstr>
      <vt:lpstr>Card_Details</vt:lpstr>
      <vt:lpstr>Passenger Table</vt:lpstr>
      <vt:lpstr>Reservation table</vt:lpstr>
      <vt:lpstr>Running_Schedule</vt:lpstr>
      <vt:lpstr>Flight table</vt:lpstr>
      <vt:lpstr>Arrival table</vt:lpstr>
      <vt:lpstr>Departure Table</vt:lpstr>
      <vt:lpstr>Airline Table</vt:lpstr>
      <vt:lpstr>Fare_info table           user_reservation table</vt:lpstr>
      <vt:lpstr>Distance table</vt:lpstr>
      <vt:lpstr>Flight_fare table</vt:lpstr>
      <vt:lpstr>Airport table</vt:lpstr>
      <vt:lpstr>Passenger_identification table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Booking system</dc:title>
  <dc:creator>Atul-PC</dc:creator>
  <cp:lastModifiedBy>Atul-PC</cp:lastModifiedBy>
  <cp:revision>48</cp:revision>
  <dcterms:created xsi:type="dcterms:W3CDTF">2014-03-27T22:22:02Z</dcterms:created>
  <dcterms:modified xsi:type="dcterms:W3CDTF">2014-04-15T08:34:34Z</dcterms:modified>
</cp:coreProperties>
</file>