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8"/>
  </p:handoutMasterIdLst>
  <p:sldIdLst>
    <p:sldId id="256" r:id="rId3"/>
    <p:sldId id="257" r:id="rId4"/>
    <p:sldId id="265" r:id="rId5"/>
    <p:sldId id="266" r:id="rId6"/>
    <p:sldId id="270" r:id="rId7"/>
    <p:sldId id="271" r:id="rId8"/>
    <p:sldId id="272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4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2" y="-638"/>
            <a:ext cx="12201527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2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2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4" y="28575"/>
            <a:ext cx="14411327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5" y="4100388"/>
            <a:ext cx="124063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4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3" y="0"/>
            <a:ext cx="12201527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4" y="28575"/>
            <a:ext cx="14411327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432"/>
            <a:ext cx="8876191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1" y="1382354"/>
            <a:ext cx="4279435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4" y="2067299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31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4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2" y="-638"/>
            <a:ext cx="12201527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2" y="2384365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4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2" y="5620219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601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5" y="4100388"/>
            <a:ext cx="1240639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90691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90691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6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7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20" y="6237756"/>
            <a:ext cx="12197831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6" y="843712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9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1" y="6370478"/>
            <a:ext cx="981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57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71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377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9898" y="2476736"/>
            <a:ext cx="6881751" cy="2852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DOCUMENT SUMMARIZATION (FOR NEWS ARTICLES)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1" y="5489245"/>
            <a:ext cx="9175668" cy="1561623"/>
          </a:xfrm>
        </p:spPr>
        <p:txBody>
          <a:bodyPr/>
          <a:lstStyle/>
          <a:p>
            <a:r>
              <a:rPr lang="en-US" dirty="0" smtClean="0"/>
              <a:t>Under the guidance of Prof. </a:t>
            </a:r>
            <a:r>
              <a:rPr lang="en-US" dirty="0" err="1" smtClean="0"/>
              <a:t>Sudip</a:t>
            </a:r>
            <a:r>
              <a:rPr lang="en-US" dirty="0" smtClean="0"/>
              <a:t> </a:t>
            </a:r>
            <a:r>
              <a:rPr lang="en-US" dirty="0" err="1" smtClean="0"/>
              <a:t>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693027" y="5532043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Fig.4 – Bar plot of cosine similarity values for Net Neutrality data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5" y="1190447"/>
            <a:ext cx="9865848" cy="4231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7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693027" y="5559930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 – Bar plot of cosine similarity values for Farmer Suicide 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5" y="1128772"/>
            <a:ext cx="9921869" cy="416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845427" y="5560357"/>
            <a:ext cx="68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6 – Bar plot of cosine similarity values for Yemen Crisis 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6" y="1139275"/>
            <a:ext cx="9381187" cy="421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6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1" y="1690688"/>
            <a:ext cx="981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analyzing the above graphs the minimum and maximum threshold values for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that are found to be optimal are –</a:t>
            </a:r>
            <a:endParaRPr lang="en-IN" sz="2400" dirty="0"/>
          </a:p>
          <a:p>
            <a:r>
              <a:rPr lang="en-US" sz="2400" dirty="0"/>
              <a:t>Min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= 0.9</a:t>
            </a:r>
            <a:endParaRPr lang="en-IN" sz="2400" dirty="0"/>
          </a:p>
          <a:p>
            <a:r>
              <a:rPr lang="en-US" sz="2400" dirty="0"/>
              <a:t>Max </a:t>
            </a:r>
            <a:r>
              <a:rPr lang="en-US" sz="2400" b="1" i="1" dirty="0" err="1"/>
              <a:t>tf</a:t>
            </a:r>
            <a:r>
              <a:rPr lang="en-US" sz="2400" b="1" i="1" dirty="0"/>
              <a:t> x </a:t>
            </a:r>
            <a:r>
              <a:rPr lang="en-US" sz="2400" b="1" i="1" dirty="0" err="1"/>
              <a:t>idf</a:t>
            </a:r>
            <a:r>
              <a:rPr lang="en-US" sz="2400" b="1" i="1" dirty="0"/>
              <a:t> </a:t>
            </a:r>
            <a:r>
              <a:rPr lang="en-US" sz="2400" dirty="0"/>
              <a:t>= 2.8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From analyzing the above graphs the optimal value of cosine similarity threshold is found to be –</a:t>
            </a:r>
            <a:endParaRPr lang="en-IN" sz="2400" dirty="0"/>
          </a:p>
          <a:p>
            <a:r>
              <a:rPr lang="en-US" sz="2400" dirty="0" err="1"/>
              <a:t>CosineSimilarityThreshold</a:t>
            </a:r>
            <a:r>
              <a:rPr lang="en-US" sz="2400" dirty="0"/>
              <a:t> = 0.05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2" y="1690691"/>
            <a:ext cx="96065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also experimented with various values of α (Centroid Based Method ranking weight) and β(Graph Based Method ranking weight) and found that the following values give the best results.</a:t>
            </a:r>
            <a:endParaRPr lang="en-IN" sz="2400" dirty="0"/>
          </a:p>
          <a:p>
            <a:r>
              <a:rPr lang="en-US" sz="2400" dirty="0"/>
              <a:t>α = 0.5</a:t>
            </a:r>
            <a:endParaRPr lang="en-IN" sz="2400" dirty="0"/>
          </a:p>
          <a:p>
            <a:r>
              <a:rPr lang="en-US" sz="2400" dirty="0"/>
              <a:t>β = 0.5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1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Gaurav Kumar </a:t>
            </a:r>
            <a:r>
              <a:rPr lang="en-US" b="0" dirty="0" err="1"/>
              <a:t>Chandel</a:t>
            </a:r>
            <a:r>
              <a:rPr lang="en-US" b="0" dirty="0"/>
              <a:t> (IIT2012056)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Ritesh Kumar Sinha (IIT2012003)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Nithin</a:t>
            </a:r>
            <a:r>
              <a:rPr lang="en-US" b="0" dirty="0"/>
              <a:t> </a:t>
            </a:r>
            <a:r>
              <a:rPr lang="en-US" b="0" dirty="0" err="1"/>
              <a:t>Srikar</a:t>
            </a:r>
            <a:r>
              <a:rPr lang="en-US" b="0" dirty="0"/>
              <a:t> </a:t>
            </a:r>
            <a:r>
              <a:rPr lang="en-US" b="0" dirty="0" err="1"/>
              <a:t>Karnala</a:t>
            </a:r>
            <a:r>
              <a:rPr lang="en-US" b="0" dirty="0"/>
              <a:t> (IIT2012014</a:t>
            </a:r>
            <a:r>
              <a:rPr lang="en-US" b="0" dirty="0" smtClean="0"/>
              <a:t>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Atul</a:t>
            </a:r>
            <a:r>
              <a:rPr lang="en-US" b="0" dirty="0"/>
              <a:t> Kumar </a:t>
            </a:r>
            <a:r>
              <a:rPr lang="en-US" b="0" dirty="0" err="1"/>
              <a:t>Verma</a:t>
            </a:r>
            <a:r>
              <a:rPr lang="en-US" b="0" dirty="0"/>
              <a:t> (IIT2012036</a:t>
            </a:r>
            <a:r>
              <a:rPr lang="en-US" b="0" dirty="0" smtClean="0"/>
              <a:t>)</a:t>
            </a:r>
            <a:endParaRPr lang="en-US" b="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Mohit</a:t>
            </a:r>
            <a:r>
              <a:rPr lang="en-US" b="0" dirty="0"/>
              <a:t> </a:t>
            </a:r>
            <a:r>
              <a:rPr lang="en-US" b="0" dirty="0" err="1"/>
              <a:t>Purbey</a:t>
            </a:r>
            <a:r>
              <a:rPr lang="en-US" b="0" dirty="0"/>
              <a:t> (IIT2012055)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 err="1"/>
              <a:t>Harivansh</a:t>
            </a:r>
            <a:r>
              <a:rPr lang="en-US" b="0" dirty="0"/>
              <a:t> Kumar (IIT2102026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2904" y="50006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Problem?!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8200" y="18256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32904" y="1712891"/>
            <a:ext cx="8080420" cy="43273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User(Say a very busy guy) wants to read news about a certain topic.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He visits various websites desperately searching for that topic.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Wastes a lot of time reading a lot of redundant information across various websites.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At the end of the day remains unsatisfied.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Solution: Why can’t we summarize the information available across various websites and give our guy the compact summary.</a:t>
            </a:r>
          </a:p>
        </p:txBody>
      </p:sp>
    </p:spTree>
    <p:extLst>
      <p:ext uri="{BB962C8B-B14F-4D97-AF65-F5344CB8AC3E}">
        <p14:creationId xmlns:p14="http://schemas.microsoft.com/office/powerpoint/2010/main" val="10075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1540" y="5762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8200" y="18256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50426" y="1948021"/>
            <a:ext cx="8091149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/>
              <a:t>Sentences are extracted on the basis of sentence salience.</a:t>
            </a:r>
          </a:p>
          <a:p>
            <a:endParaRPr lang="en-US" b="0" dirty="0"/>
          </a:p>
          <a:p>
            <a:r>
              <a:rPr lang="en-US" b="0" dirty="0"/>
              <a:t>Method 1</a:t>
            </a:r>
            <a:r>
              <a:rPr lang="en-US" b="0" dirty="0">
                <a:sym typeface="Wingdings" panose="05000000000000000000" pitchFamily="2" charset="2"/>
              </a:rPr>
              <a:t> – </a:t>
            </a:r>
            <a:r>
              <a:rPr lang="en-US" b="0" dirty="0"/>
              <a:t>Centroid Based: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Create a centroid of document cluster that contains central words i.e., words having </a:t>
            </a:r>
            <a:r>
              <a:rPr lang="en-US" i="1" dirty="0" err="1"/>
              <a:t>tf</a:t>
            </a:r>
            <a:r>
              <a:rPr lang="en-US" i="1" dirty="0"/>
              <a:t> × </a:t>
            </a:r>
            <a:r>
              <a:rPr lang="en-US" i="1" dirty="0" err="1"/>
              <a:t>idf</a:t>
            </a:r>
            <a:r>
              <a:rPr lang="en-US" i="1" dirty="0"/>
              <a:t> </a:t>
            </a:r>
            <a:r>
              <a:rPr lang="en-US" b="0" dirty="0"/>
              <a:t>values greater than a threshold.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/>
              <a:t> Sentence that contains more words from centroid is considered more salient.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06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5258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8200" y="18256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95500" y="1825627"/>
            <a:ext cx="8005830" cy="41759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/>
              <a:t>Method 2</a:t>
            </a:r>
            <a:r>
              <a:rPr lang="en-US" b="0" dirty="0">
                <a:sym typeface="Wingdings" panose="05000000000000000000" pitchFamily="2" charset="2"/>
              </a:rPr>
              <a:t> – Graph Based: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Create a graph in which each node represents a sentence and each edge represents similarity between two sentences.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The nodes having higher degree are considered more salient.</a:t>
            </a:r>
          </a:p>
        </p:txBody>
      </p:sp>
    </p:spTree>
    <p:extLst>
      <p:ext uri="{BB962C8B-B14F-4D97-AF65-F5344CB8AC3E}">
        <p14:creationId xmlns:p14="http://schemas.microsoft.com/office/powerpoint/2010/main" val="33026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4861" y="8580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How to obtain extractive summary?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8200" y="18256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925928" y="2287757"/>
            <a:ext cx="8644944" cy="39933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r>
              <a:rPr lang="en-US" b="0" dirty="0">
                <a:sym typeface="Wingdings" panose="05000000000000000000" pitchFamily="2" charset="2"/>
              </a:rPr>
              <a:t>The hybrid centrality of each sentence is calculated as the weighted sum of the above two methods. 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>
                <a:sym typeface="Wingdings" panose="05000000000000000000" pitchFamily="2" charset="2"/>
              </a:rPr>
              <a:t>The sentences having more hybrid centrality are considered more salient.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724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3360" y="3348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3" y="1457507"/>
            <a:ext cx="10147479" cy="47194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5" y="1495248"/>
            <a:ext cx="8490627" cy="353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35121" y="5355017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 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Net Neutrality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7299" y="3348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3" y="1457507"/>
            <a:ext cx="10147479" cy="47194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3187521" y="5319288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 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Farmer Suicide data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74" y="1342848"/>
            <a:ext cx="8418855" cy="364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54139" y="2918006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9780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3000" y="21304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95400" y="2282827"/>
            <a:ext cx="10515600" cy="43513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698663" y="5136885"/>
            <a:ext cx="642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 – Bar plot of </a:t>
            </a:r>
            <a:r>
              <a:rPr lang="en-US" dirty="0" err="1"/>
              <a:t>tf</a:t>
            </a:r>
            <a:r>
              <a:rPr lang="en-US" dirty="0"/>
              <a:t> x </a:t>
            </a:r>
            <a:r>
              <a:rPr lang="en-US" dirty="0" err="1"/>
              <a:t>idf</a:t>
            </a:r>
            <a:r>
              <a:rPr lang="en-US" dirty="0"/>
              <a:t> values for Yemen Crisis 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1" y="1265987"/>
            <a:ext cx="8653092" cy="369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6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160</TotalTime>
  <Words>447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Wingdings</vt:lpstr>
      <vt:lpstr>Office Mix</vt:lpstr>
      <vt:lpstr>MULTI DOCUMENT SUMMARIZATION (FOR NEWS ARTICLES)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>IIITA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DOCUMENT SUMMARIZATION</dc:title>
  <dc:creator>Ritesh Sinha</dc:creator>
  <cp:keywords/>
  <cp:lastModifiedBy>Ritesh Sinha</cp:lastModifiedBy>
  <cp:revision>30</cp:revision>
  <dcterms:created xsi:type="dcterms:W3CDTF">2015-03-14T17:53:14Z</dcterms:created>
  <dcterms:modified xsi:type="dcterms:W3CDTF">2015-04-25T23:02:48Z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