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74" r:id="rId2"/>
    <p:sldId id="261" r:id="rId3"/>
    <p:sldId id="263" r:id="rId4"/>
    <p:sldId id="265" r:id="rId5"/>
    <p:sldId id="273" r:id="rId6"/>
    <p:sldId id="272" r:id="rId7"/>
    <p:sldId id="294" r:id="rId8"/>
    <p:sldId id="278" r:id="rId9"/>
    <p:sldId id="275" r:id="rId10"/>
    <p:sldId id="276" r:id="rId11"/>
    <p:sldId id="289" r:id="rId12"/>
    <p:sldId id="277" r:id="rId13"/>
    <p:sldId id="279" r:id="rId14"/>
    <p:sldId id="280" r:id="rId15"/>
    <p:sldId id="281" r:id="rId16"/>
    <p:sldId id="290" r:id="rId17"/>
    <p:sldId id="291" r:id="rId18"/>
    <p:sldId id="295" r:id="rId19"/>
    <p:sldId id="292" r:id="rId20"/>
    <p:sldId id="293" r:id="rId21"/>
    <p:sldId id="296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A9DFEC-2EF7-4D9B-BBA9-F6BEF34F7110}">
          <p14:sldIdLst>
            <p14:sldId id="274"/>
            <p14:sldId id="261"/>
            <p14:sldId id="263"/>
            <p14:sldId id="265"/>
            <p14:sldId id="273"/>
            <p14:sldId id="272"/>
            <p14:sldId id="294"/>
            <p14:sldId id="278"/>
            <p14:sldId id="275"/>
            <p14:sldId id="276"/>
            <p14:sldId id="289"/>
            <p14:sldId id="277"/>
            <p14:sldId id="279"/>
            <p14:sldId id="280"/>
            <p14:sldId id="281"/>
            <p14:sldId id="290"/>
            <p14:sldId id="291"/>
            <p14:sldId id="295"/>
            <p14:sldId id="292"/>
            <p14:sldId id="293"/>
            <p14:sldId id="296"/>
          </p14:sldIdLst>
        </p14:section>
        <p14:section name="Analysis" id="{670459E4-D0CF-45D0-8388-942EE8482CEA}">
          <p14:sldIdLst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6208"/>
  </p:normalViewPr>
  <p:slideViewPr>
    <p:cSldViewPr snapToGrid="0" snapToObjects="1" showGuides="1">
      <p:cViewPr varScale="1">
        <p:scale>
          <a:sx n="88" d="100"/>
          <a:sy n="88" d="100"/>
        </p:scale>
        <p:origin x="278" y="62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64790-084A-4011-97FE-904CCBE95ECF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463CF-BF3E-410E-8BBF-C13848093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6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slide" Target="slide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slide" Target="slide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Relationship Id="rId5" Type="http://schemas.openxmlformats.org/officeDocument/2006/relationships/slide" Target="slide4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5" Type="http://schemas.openxmlformats.org/officeDocument/2006/relationships/slide" Target="slide5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6.png"/><Relationship Id="rId5" Type="http://schemas.openxmlformats.org/officeDocument/2006/relationships/slide" Target="slide5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slide" Target="slide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Relationship Id="rId6" Type="http://schemas.openxmlformats.org/officeDocument/2006/relationships/slide" Target="slide5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Relationship Id="rId6" Type="http://schemas.openxmlformats.org/officeDocument/2006/relationships/slide" Target="slide5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1.xml"/><Relationship Id="rId7" Type="http://schemas.openxmlformats.org/officeDocument/2006/relationships/slide" Target="slide1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7.xml"/><Relationship Id="rId11" Type="http://schemas.openxmlformats.org/officeDocument/2006/relationships/slide" Target="slide13.xml"/><Relationship Id="rId5" Type="http://schemas.openxmlformats.org/officeDocument/2006/relationships/slide" Target="slide16.xml"/><Relationship Id="rId10" Type="http://schemas.openxmlformats.org/officeDocument/2006/relationships/slide" Target="slide20.xml"/><Relationship Id="rId4" Type="http://schemas.openxmlformats.org/officeDocument/2006/relationships/slide" Target="slide12.xml"/><Relationship Id="rId9" Type="http://schemas.openxmlformats.org/officeDocument/2006/relationships/slide" Target="slide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slide" Target="slide27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26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795451" y="2579187"/>
            <a:ext cx="6479177" cy="7910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717280" y="6205418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Name: Atul Singh 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Batch: DSBA Sep C 20 </a:t>
            </a:r>
          </a:p>
        </p:txBody>
      </p:sp>
    </p:spTree>
    <p:extLst>
      <p:ext uri="{BB962C8B-B14F-4D97-AF65-F5344CB8AC3E}">
        <p14:creationId xmlns:p14="http://schemas.microsoft.com/office/powerpoint/2010/main" val="279995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0650"/>
            <a:ext cx="10515600" cy="7508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Comparison</a:t>
            </a:r>
            <a:endParaRPr lang="en-IN" sz="4000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7" y="1098683"/>
            <a:ext cx="10595066" cy="45891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855088" y="6270172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</a:t>
            </a:r>
            <a:r>
              <a:rPr lang="en-US" dirty="0" smtClean="0">
                <a:hlinkClick r:id="rId3" action="ppaction://hlinksldjump"/>
              </a:rPr>
              <a:t>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0597" y="6488668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</a:t>
            </a:r>
            <a:r>
              <a:rPr lang="en-US" dirty="0" smtClean="0">
                <a:hlinkClick r:id="rId2" action="ppaction://hlinksldjump"/>
              </a:rPr>
              <a:t>Slide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638543" y="142446"/>
            <a:ext cx="549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Comparison</a:t>
            </a:r>
            <a:endParaRPr lang="en-IN" sz="4000" b="1" dirty="0">
              <a:solidFill>
                <a:srgbClr val="436FC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42" y="1119380"/>
            <a:ext cx="5921983" cy="500972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8708571" y="1402080"/>
            <a:ext cx="8709" cy="1872343"/>
          </a:xfrm>
          <a:prstGeom prst="straightConnector1">
            <a:avLst/>
          </a:prstGeom>
          <a:ln w="1270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717280" y="3518263"/>
            <a:ext cx="0" cy="2325188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3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2880" y="337629"/>
            <a:ext cx="3659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Stack Model</a:t>
            </a:r>
            <a:endParaRPr lang="en-IN" sz="4000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24" y="1007016"/>
            <a:ext cx="9326277" cy="4662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868091" y="6191794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</a:t>
            </a:r>
            <a:r>
              <a:rPr lang="en-US" dirty="0" smtClean="0">
                <a:hlinkClick r:id="rId3" action="ppaction://hlinksldjump"/>
              </a:rPr>
              <a:t>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3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2012" y="0"/>
            <a:ext cx="7526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Stack Model Performance</a:t>
            </a:r>
            <a:endParaRPr lang="en-IN" sz="4000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6878"/>
          <a:stretch/>
        </p:blipFill>
        <p:spPr>
          <a:xfrm>
            <a:off x="485075" y="1051441"/>
            <a:ext cx="5192914" cy="21241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550" y="1051441"/>
            <a:ext cx="4827369" cy="43217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656794" y="6477613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</a:t>
            </a:r>
            <a:r>
              <a:rPr lang="en-US" dirty="0" smtClean="0">
                <a:hlinkClick r:id="rId4" action="ppaction://hlinksldjump"/>
              </a:rPr>
              <a:t>Slide</a:t>
            </a: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485075" y="3428998"/>
            <a:ext cx="5253874" cy="27889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058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8402" y="94102"/>
            <a:ext cx="6785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Voting Classifier </a:t>
            </a:r>
            <a:r>
              <a:rPr lang="en-IN" sz="4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17" y="857348"/>
            <a:ext cx="8616283" cy="50122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33851" y="6278880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</a:t>
            </a:r>
            <a:r>
              <a:rPr lang="en-US" dirty="0" smtClean="0">
                <a:hlinkClick r:id="rId3" action="ppaction://hlinksldjump"/>
              </a:rPr>
              <a:t>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80" y="112905"/>
            <a:ext cx="9074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Voting Classifier </a:t>
            </a:r>
            <a:r>
              <a:rPr lang="en-IN" sz="32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Performance</a:t>
            </a:r>
            <a:endParaRPr lang="en-IN" sz="3200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67" y="1001486"/>
            <a:ext cx="6162799" cy="2210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167" t="1847" r="1984" b="1828"/>
          <a:stretch/>
        </p:blipFill>
        <p:spPr>
          <a:xfrm>
            <a:off x="6772366" y="1001486"/>
            <a:ext cx="3884023" cy="38511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66" y="3363970"/>
            <a:ext cx="6162800" cy="2819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652786" y="6462542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</a:t>
            </a:r>
            <a:r>
              <a:rPr lang="en-US" dirty="0" smtClean="0">
                <a:hlinkClick r:id="rId5" action="ppaction://hlinksldjump"/>
              </a:rPr>
              <a:t>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2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5017" y="37943"/>
            <a:ext cx="3337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KNN Model</a:t>
            </a:r>
            <a:endParaRPr lang="en-IN" sz="4000" b="1" dirty="0">
              <a:solidFill>
                <a:srgbClr val="436FC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50426"/>
          <a:stretch/>
        </p:blipFill>
        <p:spPr>
          <a:xfrm>
            <a:off x="111033" y="766354"/>
            <a:ext cx="5871756" cy="2429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3211" y="3570514"/>
            <a:ext cx="5869578" cy="3013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6069088" y="745829"/>
            <a:ext cx="5155475" cy="3260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652786" y="6462542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</a:t>
            </a:r>
            <a:r>
              <a:rPr lang="en-US" dirty="0" smtClean="0">
                <a:hlinkClick r:id="rId5" action="ppaction://hlinksldjump"/>
              </a:rPr>
              <a:t>Slide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142510" y="4975996"/>
            <a:ext cx="3008630" cy="7029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031765" y="5707412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Parameter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2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5017" y="37943"/>
            <a:ext cx="2807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RF Model</a:t>
            </a:r>
            <a:endParaRPr lang="en-IN" sz="4000" b="1" dirty="0">
              <a:solidFill>
                <a:srgbClr val="436FC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52786" y="6462542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</a:t>
            </a:r>
            <a:r>
              <a:rPr lang="en-US" dirty="0" smtClean="0">
                <a:hlinkClick r:id="rId2" action="ppaction://hlinksldjump"/>
              </a:rPr>
              <a:t>Slide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909845" y="5675875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Parameter</a:t>
            </a:r>
            <a:endParaRPr lang="en-IN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149736" y="4484915"/>
            <a:ext cx="2842941" cy="1062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9"/>
          <p:cNvPicPr/>
          <p:nvPr/>
        </p:nvPicPr>
        <p:blipFill rotWithShape="1">
          <a:blip r:embed="rId4"/>
          <a:srcRect t="51429"/>
          <a:stretch/>
        </p:blipFill>
        <p:spPr>
          <a:xfrm>
            <a:off x="296091" y="745829"/>
            <a:ext cx="5521235" cy="2598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296091" y="3638016"/>
            <a:ext cx="5651863" cy="28245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6095999" y="745829"/>
            <a:ext cx="4946469" cy="2935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8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2022" y="35452"/>
            <a:ext cx="4087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Decision Tree</a:t>
            </a:r>
            <a:endParaRPr lang="en-IN" sz="4000" b="1" dirty="0">
              <a:solidFill>
                <a:srgbClr val="436FC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52786" y="6462542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</a:t>
            </a:r>
            <a:r>
              <a:rPr lang="en-US" dirty="0" smtClean="0">
                <a:hlinkClick r:id="rId2" action="ppaction://hlinksldjump"/>
              </a:rPr>
              <a:t>Slide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909845" y="5675875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Parameter</a:t>
            </a:r>
            <a:endParaRPr lang="en-IN" dirty="0"/>
          </a:p>
        </p:txBody>
      </p:sp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975961" y="708828"/>
            <a:ext cx="5075216" cy="3088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261244" y="3542303"/>
            <a:ext cx="5635399" cy="27809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/>
          <p:nvPr/>
        </p:nvPicPr>
        <p:blipFill rotWithShape="1">
          <a:blip r:embed="rId5"/>
          <a:srcRect t="50584"/>
          <a:stretch/>
        </p:blipFill>
        <p:spPr>
          <a:xfrm>
            <a:off x="373232" y="708827"/>
            <a:ext cx="5444094" cy="26962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/>
          <p:nvPr/>
        </p:nvPicPr>
        <p:blipFill>
          <a:blip r:embed="rId6"/>
          <a:stretch>
            <a:fillRect/>
          </a:stretch>
        </p:blipFill>
        <p:spPr>
          <a:xfrm>
            <a:off x="7001827" y="4443988"/>
            <a:ext cx="3100116" cy="11643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21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6708" y="37943"/>
            <a:ext cx="4615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Adaptive Model</a:t>
            </a:r>
            <a:endParaRPr lang="en-IN" sz="4000" b="1" dirty="0">
              <a:solidFill>
                <a:srgbClr val="436FC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52786" y="6462542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</a:t>
            </a:r>
            <a:r>
              <a:rPr lang="en-US" dirty="0" smtClean="0">
                <a:hlinkClick r:id="rId2" action="ppaction://hlinksldjump"/>
              </a:rPr>
              <a:t>Slide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909845" y="5675875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Parameter</a:t>
            </a:r>
            <a:endParaRPr lang="en-IN" dirty="0"/>
          </a:p>
        </p:txBody>
      </p:sp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745829"/>
            <a:ext cx="5033554" cy="2823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268604" y="3569734"/>
            <a:ext cx="5705475" cy="28928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/>
          <p:nvPr/>
        </p:nvPicPr>
        <p:blipFill rotWithShape="1">
          <a:blip r:embed="rId5"/>
          <a:srcRect t="51449"/>
          <a:stretch/>
        </p:blipFill>
        <p:spPr>
          <a:xfrm>
            <a:off x="372971" y="745828"/>
            <a:ext cx="5601107" cy="26069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/>
          <p:nvPr/>
        </p:nvPicPr>
        <p:blipFill>
          <a:blip r:embed="rId6"/>
          <a:stretch>
            <a:fillRect/>
          </a:stretch>
        </p:blipFill>
        <p:spPr>
          <a:xfrm>
            <a:off x="6952887" y="5016138"/>
            <a:ext cx="3319780" cy="376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35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740E41-0F8D-4151-979A-4270FBA95E57}"/>
              </a:ext>
            </a:extLst>
          </p:cNvPr>
          <p:cNvSpPr txBox="1"/>
          <p:nvPr/>
        </p:nvSpPr>
        <p:spPr>
          <a:xfrm>
            <a:off x="1925933" y="1947819"/>
            <a:ext cx="6016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Business Problem </a:t>
            </a:r>
            <a:r>
              <a:rPr lang="en-IN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Modelling 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approach used &amp; </a:t>
            </a:r>
            <a:r>
              <a:rPr lang="en-IN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why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Insights &amp; </a:t>
            </a:r>
            <a:r>
              <a:rPr lang="en-IN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Q&amp;A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Appendix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96678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6708" y="37943"/>
            <a:ext cx="4690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XG Boost Model</a:t>
            </a:r>
            <a:endParaRPr lang="en-IN" sz="4000" b="1" dirty="0">
              <a:solidFill>
                <a:srgbClr val="436FC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52786" y="6462542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</a:t>
            </a:r>
            <a:r>
              <a:rPr lang="en-US" dirty="0" smtClean="0">
                <a:hlinkClick r:id="rId2" action="ppaction://hlinksldjump"/>
              </a:rPr>
              <a:t>Slide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909845" y="5675875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Parameter</a:t>
            </a:r>
            <a:endParaRPr lang="en-IN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152594" y="4667205"/>
            <a:ext cx="2920365" cy="697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/>
          <p:nvPr/>
        </p:nvPicPr>
        <p:blipFill rotWithShape="1">
          <a:blip r:embed="rId4"/>
          <a:srcRect t="47578"/>
          <a:stretch/>
        </p:blipFill>
        <p:spPr>
          <a:xfrm>
            <a:off x="448401" y="901231"/>
            <a:ext cx="5525678" cy="2494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448401" y="3603787"/>
            <a:ext cx="5525678" cy="27012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6049915" y="901231"/>
            <a:ext cx="4931593" cy="2956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2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736997" y="641622"/>
            <a:ext cx="5244512" cy="2815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852261" y="3857896"/>
            <a:ext cx="5667647" cy="2755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209414" y="641622"/>
            <a:ext cx="5285694" cy="2815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20686" y="3472934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Forest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3472934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XG Boost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854837" y="3544389"/>
            <a:ext cx="18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Adaptive Boosting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645846" y="-20339"/>
            <a:ext cx="408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436FC1"/>
                </a:solidFill>
              </a:rPr>
              <a:t>Variable Importance</a:t>
            </a:r>
            <a:endParaRPr lang="en-IN" sz="3600" b="1" dirty="0">
              <a:solidFill>
                <a:srgbClr val="436FC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52786" y="6462542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</a:t>
            </a:r>
            <a:r>
              <a:rPr lang="en-US" dirty="0" smtClean="0">
                <a:hlinkClick r:id="rId5" action="ppaction://hlinksldjump"/>
              </a:rPr>
              <a:t>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621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6168" y="-42887"/>
            <a:ext cx="421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Tenure Analysis</a:t>
            </a:r>
            <a:endParaRPr lang="en-IN" sz="4000" dirty="0">
              <a:solidFill>
                <a:srgbClr val="436FC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99" y="679019"/>
            <a:ext cx="4015562" cy="2906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083" y="662430"/>
            <a:ext cx="4015563" cy="2922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925" y="3645166"/>
            <a:ext cx="3988526" cy="3147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823269" y="6478880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</a:t>
            </a:r>
            <a:r>
              <a:rPr lang="en-US" dirty="0" smtClean="0">
                <a:hlinkClick r:id="rId5" action="ppaction://hlinksldjump"/>
              </a:rPr>
              <a:t>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8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83" y="660349"/>
            <a:ext cx="4268975" cy="28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751909" y="-26125"/>
            <a:ext cx="5250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Account Analysis</a:t>
            </a:r>
            <a:endParaRPr lang="en-IN" sz="4000" b="1" dirty="0">
              <a:solidFill>
                <a:srgbClr val="436FC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385" y="683556"/>
            <a:ext cx="4474975" cy="2805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82" y="3560828"/>
            <a:ext cx="4268975" cy="3167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753600" y="6488668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</a:t>
            </a:r>
            <a:r>
              <a:rPr lang="en-US" dirty="0" smtClean="0">
                <a:hlinkClick r:id="rId5" action="ppaction://hlinksldjump"/>
              </a:rPr>
              <a:t>Slide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3385" y="3560827"/>
            <a:ext cx="4473414" cy="3167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19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897" y="69668"/>
            <a:ext cx="10410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 and Customer Connect Analysis</a:t>
            </a:r>
            <a:endParaRPr lang="en-IN" sz="3600" b="1" dirty="0">
              <a:solidFill>
                <a:srgbClr val="436FC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1" y="727046"/>
            <a:ext cx="4275908" cy="2906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37" y="715999"/>
            <a:ext cx="4494583" cy="2906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1" y="3686304"/>
            <a:ext cx="4275908" cy="2986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137" y="3686304"/>
            <a:ext cx="4518675" cy="2986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866812" y="6551628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</a:t>
            </a:r>
            <a:r>
              <a:rPr lang="en-US" dirty="0" smtClean="0">
                <a:hlinkClick r:id="rId6" action="ppaction://hlinksldjump"/>
              </a:rPr>
              <a:t>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2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7074" y="72777"/>
            <a:ext cx="5246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Revenue Analysis</a:t>
            </a:r>
            <a:endParaRPr lang="en-IN" sz="4000" b="1" dirty="0">
              <a:solidFill>
                <a:srgbClr val="436FC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04" y="780662"/>
            <a:ext cx="4118785" cy="28159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883" y="780662"/>
            <a:ext cx="4472901" cy="28159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04" y="3657600"/>
            <a:ext cx="4118785" cy="3127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884" y="3659059"/>
            <a:ext cx="4472901" cy="3126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823268" y="6505303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</a:t>
            </a:r>
            <a:r>
              <a:rPr lang="en-US" dirty="0" smtClean="0">
                <a:hlinkClick r:id="rId6" action="ppaction://hlinksldjump"/>
              </a:rPr>
              <a:t>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8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9622" y="0"/>
            <a:ext cx="47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Payment Analysis</a:t>
            </a:r>
            <a:endParaRPr lang="en-IN" sz="4000" dirty="0">
              <a:solidFill>
                <a:srgbClr val="436FC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344" y="707886"/>
            <a:ext cx="4388422" cy="2747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344" y="3680551"/>
            <a:ext cx="4388422" cy="3024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37" y="3636874"/>
            <a:ext cx="4450082" cy="31122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38" y="707886"/>
            <a:ext cx="4450080" cy="27477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788434" y="6488668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</a:t>
            </a:r>
            <a:r>
              <a:rPr lang="en-US" dirty="0" smtClean="0">
                <a:hlinkClick r:id="rId6" action="ppaction://hlinksldjump"/>
              </a:rPr>
              <a:t>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6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32" y="1179082"/>
            <a:ext cx="7167154" cy="52877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0617" y="165463"/>
            <a:ext cx="5977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Correlation Analysis</a:t>
            </a:r>
            <a:endParaRPr lang="en-IN" sz="4000" b="1" dirty="0">
              <a:solidFill>
                <a:srgbClr val="436FC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79725" y="6506085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</a:t>
            </a:r>
            <a:r>
              <a:rPr lang="en-US" dirty="0" smtClean="0">
                <a:hlinkClick r:id="rId3" action="ppaction://hlinksldjump"/>
              </a:rPr>
              <a:t>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7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790477" y="1618948"/>
            <a:ext cx="100734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Business</a:t>
            </a: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is looking for a churn prediction model, which will help business to get churners.</a:t>
            </a:r>
          </a:p>
          <a:p>
            <a:pPr marL="4826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And based on prediction company will try to provide offer to customer who are more likely to churn.</a:t>
            </a:r>
          </a:p>
          <a:p>
            <a:pPr marL="4826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Predicting churn is important because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one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account have multiple customer and loosing a account means loosing multiple customer.</a:t>
            </a:r>
          </a:p>
          <a:p>
            <a:pPr marL="4826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Also while recommending solution we don’t need to give a lot of subsidized stuff as it will make loss to company.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5400">
              <a:spcBef>
                <a:spcPts val="300"/>
              </a:spcBef>
              <a:spcAft>
                <a:spcPts val="300"/>
              </a:spcAft>
            </a:pP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8343" y="300038"/>
            <a:ext cx="10515600" cy="84137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31223" y="35403"/>
            <a:ext cx="10728960" cy="82708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Modelling Approach Used &amp; </a:t>
            </a:r>
            <a:r>
              <a:rPr lang="en-US" sz="4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79269" y="1042249"/>
            <a:ext cx="10058400" cy="530959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Various classifier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hlinkClick r:id="rId2" action="ppaction://hlinksldjump"/>
              </a:rPr>
              <a:t>models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are built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on dataset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to find optimum model.</a:t>
            </a: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From all the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hlinkClick r:id="rId3" action="ppaction://hlinksldjump"/>
              </a:rPr>
              <a:t>models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built, we are getting accuracy above 84%.</a:t>
            </a: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But since business is looking for churn prediction, rather than accuracy we will be using f1 score as our metric.</a:t>
            </a: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When F1 score is used as metric most of the model seem to underperform and have score less than 65%.</a:t>
            </a: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hlinkClick r:id="rId4" action="ppaction://hlinksldjump"/>
              </a:rPr>
              <a:t>Stack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hlinkClick r:id="rId5" action="ppaction://hlinksldjump"/>
              </a:rPr>
              <a:t>KNN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hlinkClick r:id="rId6" action="ppaction://hlinksldjump"/>
              </a:rPr>
              <a:t>RF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hlinkClick r:id="rId7" action="ppaction://hlinksldjump"/>
              </a:rPr>
              <a:t>Voting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Classifier came as our top 4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hlinkClick r:id="rId3" action="ppaction://hlinksldjump"/>
              </a:rPr>
              <a:t>model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with score above 84%.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KNN and RF are having a decent F1 score of 0.91 and 0.88.</a:t>
            </a: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hlinkClick r:id="rId8" action="ppaction://hlinksldjump"/>
              </a:rPr>
              <a:t>Decision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Tree, Random Forest, KNN,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hlinkClick r:id="rId9" action="ppaction://hlinksldjump"/>
              </a:rPr>
              <a:t>Adaptive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hlinkClick r:id="rId10" action="ppaction://hlinksldjump"/>
              </a:rPr>
              <a:t>XGB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models are used as estimator for ensemble model along with there best parameter.</a:t>
            </a: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Stack and Voting Classifier have a F1 score of .944 and .844 respectively.</a:t>
            </a: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Since Business is looking for best model we will go with stack model. As it can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hlinkClick r:id="rId11" action="ppaction://hlinksldjump"/>
              </a:rPr>
              <a:t>predict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churners better than all other with F1 score of 94% and balanced precision and recall of 98% and 92 % respectively.</a:t>
            </a:r>
          </a:p>
          <a:p>
            <a:pPr marL="0" indent="0" algn="l">
              <a:buNone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470189" y="206085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43840" y="1240199"/>
            <a:ext cx="10696338" cy="507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Most of the customer are for less 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hlinkClick r:id="rId2" action="ppaction://hlinksldjump"/>
              </a:rPr>
              <a:t>tenure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 with service. Specifically, with Regular Plus and Super segment.</a:t>
            </a:r>
          </a:p>
          <a:p>
            <a:pPr marL="342900" indent="-3429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Most of the 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hlinkClick r:id="rId3" action="ppaction://hlinksldjump"/>
              </a:rPr>
              <a:t>account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 have max 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 user and few have 6 users. And account with 4 user have highest churning rate. </a:t>
            </a:r>
          </a:p>
          <a:p>
            <a:pPr marL="342900" indent="-3429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Regular Plus and Super 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account seems to be most subscribed.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Both 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hlinkClick r:id="rId4" action="ppaction://hlinksldjump"/>
              </a:rPr>
              <a:t>Service and Agent scores 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have average or less than average rating.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Customer who contacted last year churned more.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Most of the customer are generating lower 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hlinkClick r:id="rId5" action="ppaction://hlinksldjump"/>
              </a:rPr>
              <a:t>revenue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. Also most subscribed plans are contributing less.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Tier-1 city is contributing more revenue than other.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Their seem to be some issue with 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hlinkClick r:id="rId6" action="ppaction://hlinksldjump"/>
              </a:rPr>
              <a:t>payment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 gateway. Mostly payment via cards.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There are some accounts which are using 16 coupons to redeem service.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Most of the variables are negatively 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hlinkClick r:id="rId7" action="ppaction://hlinksldjump"/>
              </a:rPr>
              <a:t>correlated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, except 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</a:rPr>
              <a:t>service score with account user count and day since customer care connect </a:t>
            </a:r>
            <a:r>
              <a:rPr lang="en-IN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with 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</a:rPr>
              <a:t>coupon used for </a:t>
            </a:r>
            <a:r>
              <a:rPr lang="en-IN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payment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IN" sz="1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408571" y="229719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988" y="1114697"/>
            <a:ext cx="1021976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From 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hlinkClick r:id="rId2" action="ppaction://hlinksldjump"/>
              </a:rPr>
              <a:t>regression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analysis and EDA we came  to know that Tenure is most important variable. So business need to focus on increasing tenure.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Cashback is coming as least important so business need to stop focusing on cashbacks and they can offer some coupons but in limited amount.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Service Score need to be increased by fixing the problem related to service.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Business need to also limit users per account either to 3 or4 and not more.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Also customer are frequently connecting customer care either for payment related or service related problem and that need to be fixed.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Quality of customer care is also average and below average. So, business also need to focus 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on increasing 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quality of customer care.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Most subscribed plans are generating less revenue so business need to tackle it either by reducing user count or increasing plan cost.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To ensure tenure company can introduce some offers like youth offers and other lucrative offers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1109" y="2751909"/>
            <a:ext cx="54689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rgbClr val="436FC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Q&amp;A</a:t>
            </a:r>
            <a:endParaRPr lang="en-IN" sz="8800" b="1" dirty="0">
              <a:solidFill>
                <a:srgbClr val="436F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9554" y="2804160"/>
            <a:ext cx="3828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Appendix</a:t>
            </a:r>
            <a:endParaRPr lang="en-IN" sz="5400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30175" y="128588"/>
            <a:ext cx="12061825" cy="8556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Regression Analysis</a:t>
            </a:r>
            <a:endParaRPr lang="en-IN" sz="4000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16" y="984250"/>
            <a:ext cx="5935817" cy="5419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757028" y="6488668"/>
            <a:ext cx="162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</a:t>
            </a:r>
            <a:r>
              <a:rPr lang="en-US" dirty="0" smtClean="0">
                <a:hlinkClick r:id="rId3" action="ppaction://hlinksldjump"/>
              </a:rPr>
              <a:t>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9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5850</TotalTime>
  <Words>759</Words>
  <Application>Microsoft Office PowerPoint</Application>
  <PresentationFormat>Widescreen</PresentationFormat>
  <Paragraphs>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Verdana</vt:lpstr>
      <vt:lpstr>Custom Design</vt:lpstr>
      <vt:lpstr>PowerPoint Presentation</vt:lpstr>
      <vt:lpstr>Agenda</vt:lpstr>
      <vt:lpstr>Business Problem Understanding</vt:lpstr>
      <vt:lpstr>Modelling Approach Used &amp; Why</vt:lpstr>
      <vt:lpstr>PowerPoint Presentation</vt:lpstr>
      <vt:lpstr>PowerPoint Presentation</vt:lpstr>
      <vt:lpstr>PowerPoint Presentation</vt:lpstr>
      <vt:lpstr>PowerPoint Presentation</vt:lpstr>
      <vt:lpstr>Regression Analysis</vt:lpstr>
      <vt:lpstr>Model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Atul Singh</cp:lastModifiedBy>
  <cp:revision>239</cp:revision>
  <dcterms:created xsi:type="dcterms:W3CDTF">2019-12-31T09:37:22Z</dcterms:created>
  <dcterms:modified xsi:type="dcterms:W3CDTF">2021-10-01T17:18:38Z</dcterms:modified>
</cp:coreProperties>
</file>