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90" r:id="rId9"/>
    <p:sldId id="289" r:id="rId10"/>
    <p:sldId id="288" r:id="rId11"/>
    <p:sldId id="286" r:id="rId12"/>
    <p:sldId id="287" r:id="rId13"/>
    <p:sldId id="284" r:id="rId14"/>
    <p:sldId id="264" r:id="rId15"/>
    <p:sldId id="266" r:id="rId16"/>
    <p:sldId id="285" r:id="rId17"/>
    <p:sldId id="267" r:id="rId18"/>
    <p:sldId id="269" r:id="rId19"/>
    <p:sldId id="270" r:id="rId20"/>
    <p:sldId id="271" r:id="rId21"/>
    <p:sldId id="281" r:id="rId22"/>
    <p:sldId id="277" r:id="rId23"/>
    <p:sldId id="278" r:id="rId24"/>
    <p:sldId id="279" r:id="rId25"/>
    <p:sldId id="280" r:id="rId2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6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300" b="1" i="0">
                <a:solidFill>
                  <a:srgbClr val="134F5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85925" y="4713898"/>
            <a:ext cx="762000" cy="429895"/>
          </a:xfrm>
          <a:custGeom>
            <a:avLst/>
            <a:gdLst/>
            <a:ahLst/>
            <a:cxnLst/>
            <a:rect l="l" t="t" r="r" b="b"/>
            <a:pathLst>
              <a:path w="762000" h="429895">
                <a:moveTo>
                  <a:pt x="761999" y="429599"/>
                </a:moveTo>
                <a:lnTo>
                  <a:pt x="0" y="429599"/>
                </a:lnTo>
                <a:lnTo>
                  <a:pt x="761999" y="0"/>
                </a:lnTo>
                <a:lnTo>
                  <a:pt x="761999" y="429599"/>
                </a:lnTo>
                <a:close/>
              </a:path>
            </a:pathLst>
          </a:custGeom>
          <a:solidFill>
            <a:srgbClr val="EEEEEE"/>
          </a:solidFill>
        </p:spPr>
        <p:txBody>
          <a:bodyPr wrap="square" lIns="0" tIns="0" rIns="0" bIns="0" rtlCol="0"/>
          <a:lstStyle/>
          <a:p>
            <a:endParaRPr/>
          </a:p>
        </p:txBody>
      </p:sp>
      <p:sp>
        <p:nvSpPr>
          <p:cNvPr id="17" name="bg object 17"/>
          <p:cNvSpPr/>
          <p:nvPr/>
        </p:nvSpPr>
        <p:spPr>
          <a:xfrm>
            <a:off x="761993" y="4713898"/>
            <a:ext cx="762000" cy="429895"/>
          </a:xfrm>
          <a:custGeom>
            <a:avLst/>
            <a:gdLst/>
            <a:ahLst/>
            <a:cxnLst/>
            <a:rect l="l" t="t" r="r" b="b"/>
            <a:pathLst>
              <a:path w="762000" h="429895">
                <a:moveTo>
                  <a:pt x="761999" y="429599"/>
                </a:moveTo>
                <a:lnTo>
                  <a:pt x="0" y="429599"/>
                </a:lnTo>
                <a:lnTo>
                  <a:pt x="761999" y="0"/>
                </a:lnTo>
                <a:lnTo>
                  <a:pt x="761999" y="429599"/>
                </a:lnTo>
                <a:close/>
              </a:path>
            </a:pathLst>
          </a:custGeom>
          <a:solidFill>
            <a:srgbClr val="D9D9D9"/>
          </a:solidFill>
        </p:spPr>
        <p:txBody>
          <a:bodyPr wrap="square" lIns="0" tIns="0" rIns="0" bIns="0" rtlCol="0"/>
          <a:lstStyle/>
          <a:p>
            <a:endParaRPr/>
          </a:p>
        </p:txBody>
      </p:sp>
      <p:sp>
        <p:nvSpPr>
          <p:cNvPr id="18" name="bg object 18"/>
          <p:cNvSpPr/>
          <p:nvPr/>
        </p:nvSpPr>
        <p:spPr>
          <a:xfrm>
            <a:off x="0" y="4713909"/>
            <a:ext cx="2286000" cy="429895"/>
          </a:xfrm>
          <a:custGeom>
            <a:avLst/>
            <a:gdLst/>
            <a:ahLst/>
            <a:cxnLst/>
            <a:rect l="l" t="t" r="r" b="b"/>
            <a:pathLst>
              <a:path w="2286000" h="429895">
                <a:moveTo>
                  <a:pt x="762000" y="429590"/>
                </a:moveTo>
                <a:lnTo>
                  <a:pt x="0" y="0"/>
                </a:lnTo>
                <a:lnTo>
                  <a:pt x="0" y="429590"/>
                </a:lnTo>
                <a:lnTo>
                  <a:pt x="762000" y="429590"/>
                </a:lnTo>
                <a:close/>
              </a:path>
              <a:path w="2286000" h="429895">
                <a:moveTo>
                  <a:pt x="2285822" y="429590"/>
                </a:moveTo>
                <a:lnTo>
                  <a:pt x="1523822" y="0"/>
                </a:lnTo>
                <a:lnTo>
                  <a:pt x="1523822" y="429590"/>
                </a:lnTo>
                <a:lnTo>
                  <a:pt x="2285822" y="429590"/>
                </a:lnTo>
                <a:close/>
              </a:path>
            </a:pathLst>
          </a:custGeom>
          <a:solidFill>
            <a:srgbClr val="F3F3F3"/>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3047650" y="0"/>
            <a:ext cx="6096349" cy="5143499"/>
          </a:xfrm>
          <a:prstGeom prst="rect">
            <a:avLst/>
          </a:prstGeom>
        </p:spPr>
      </p:pic>
      <p:sp>
        <p:nvSpPr>
          <p:cNvPr id="2" name="Holder 2"/>
          <p:cNvSpPr>
            <a:spLocks noGrp="1"/>
          </p:cNvSpPr>
          <p:nvPr>
            <p:ph type="title"/>
          </p:nvPr>
        </p:nvSpPr>
        <p:spPr/>
        <p:txBody>
          <a:bodyPr lIns="0" tIns="0" rIns="0" bIns="0"/>
          <a:lstStyle>
            <a:lvl1pPr>
              <a:defRPr sz="38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2127071" y="545310"/>
            <a:ext cx="4889857" cy="604519"/>
          </a:xfrm>
          <a:prstGeom prst="rect">
            <a:avLst/>
          </a:prstGeom>
        </p:spPr>
        <p:txBody>
          <a:bodyPr wrap="square" lIns="0" tIns="0" rIns="0" bIns="0">
            <a:spAutoFit/>
          </a:bodyPr>
          <a:lstStyle>
            <a:lvl1pPr>
              <a:defRPr sz="3800" b="1" i="0">
                <a:solidFill>
                  <a:srgbClr val="CC0000"/>
                </a:solidFill>
                <a:latin typeface="Verdana"/>
                <a:cs typeface="Verdana"/>
              </a:defRPr>
            </a:lvl1pPr>
          </a:lstStyle>
          <a:p>
            <a:endParaRPr/>
          </a:p>
        </p:txBody>
      </p:sp>
      <p:sp>
        <p:nvSpPr>
          <p:cNvPr id="3" name="Holder 3"/>
          <p:cNvSpPr>
            <a:spLocks noGrp="1"/>
          </p:cNvSpPr>
          <p:nvPr>
            <p:ph type="body" idx="1"/>
          </p:nvPr>
        </p:nvSpPr>
        <p:spPr>
          <a:xfrm>
            <a:off x="1967144" y="1767051"/>
            <a:ext cx="5209711" cy="3048635"/>
          </a:xfrm>
          <a:prstGeom prst="rect">
            <a:avLst/>
          </a:prstGeom>
        </p:spPr>
        <p:txBody>
          <a:bodyPr wrap="square" lIns="0" tIns="0" rIns="0" bIns="0">
            <a:spAutoFit/>
          </a:bodyPr>
          <a:lstStyle>
            <a:lvl1pPr>
              <a:defRPr sz="3300" b="1" i="0">
                <a:solidFill>
                  <a:srgbClr val="134F5C"/>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7071" y="545310"/>
            <a:ext cx="4889857" cy="843821"/>
          </a:xfrm>
          <a:prstGeom prst="rect">
            <a:avLst/>
          </a:prstGeom>
        </p:spPr>
        <p:txBody>
          <a:bodyPr vert="horz" wrap="square" lIns="0" tIns="12700" rIns="0" bIns="0" rtlCol="0">
            <a:spAutoFit/>
          </a:bodyPr>
          <a:lstStyle/>
          <a:p>
            <a:pPr marL="14604">
              <a:lnSpc>
                <a:spcPct val="100000"/>
              </a:lnSpc>
              <a:spcBef>
                <a:spcPts val="100"/>
              </a:spcBef>
            </a:pPr>
            <a:r>
              <a:rPr lang="en-IN" sz="5400" spc="15" dirty="0">
                <a:latin typeface="+mj-lt"/>
              </a:rPr>
              <a:t>Module 2</a:t>
            </a:r>
            <a:r>
              <a:rPr sz="5400" spc="-225" dirty="0">
                <a:latin typeface="+mj-lt"/>
              </a:rPr>
              <a:t> </a:t>
            </a:r>
            <a:r>
              <a:rPr sz="5400" spc="-45" dirty="0">
                <a:latin typeface="+mj-lt"/>
              </a:rPr>
              <a:t>P</a:t>
            </a:r>
            <a:r>
              <a:rPr sz="5400" spc="-290" dirty="0">
                <a:latin typeface="+mj-lt"/>
              </a:rPr>
              <a:t>r</a:t>
            </a:r>
            <a:r>
              <a:rPr sz="5400" spc="-150" dirty="0">
                <a:latin typeface="+mj-lt"/>
              </a:rPr>
              <a:t>oje</a:t>
            </a:r>
            <a:r>
              <a:rPr sz="5400" spc="-125" dirty="0">
                <a:latin typeface="+mj-lt"/>
              </a:rPr>
              <a:t>c</a:t>
            </a:r>
            <a:r>
              <a:rPr sz="5400" spc="-120" dirty="0">
                <a:latin typeface="+mj-lt"/>
              </a:rPr>
              <a:t>t</a:t>
            </a:r>
            <a:endParaRPr sz="5400" spc="-1215" dirty="0">
              <a:latin typeface="+mj-lt"/>
            </a:endParaRPr>
          </a:p>
        </p:txBody>
      </p:sp>
      <p:sp>
        <p:nvSpPr>
          <p:cNvPr id="3" name="object 3"/>
          <p:cNvSpPr txBox="1">
            <a:spLocks noGrp="1"/>
          </p:cNvSpPr>
          <p:nvPr>
            <p:ph type="body" idx="1"/>
          </p:nvPr>
        </p:nvSpPr>
        <p:spPr>
          <a:xfrm>
            <a:off x="1967144" y="1673917"/>
            <a:ext cx="5209711" cy="2550185"/>
          </a:xfrm>
          <a:prstGeom prst="rect">
            <a:avLst/>
          </a:prstGeom>
        </p:spPr>
        <p:txBody>
          <a:bodyPr vert="horz" wrap="square" lIns="0" tIns="12700" rIns="0" bIns="0" rtlCol="0" anchor="ctr">
            <a:spAutoFit/>
          </a:bodyPr>
          <a:lstStyle/>
          <a:p>
            <a:pPr marL="635" algn="ctr">
              <a:lnSpc>
                <a:spcPct val="100000"/>
              </a:lnSpc>
              <a:spcBef>
                <a:spcPts val="100"/>
              </a:spcBef>
            </a:pPr>
            <a:r>
              <a:rPr spc="-25" dirty="0">
                <a:latin typeface="+mn-lt"/>
              </a:rPr>
              <a:t>E</a:t>
            </a:r>
            <a:r>
              <a:rPr spc="-65" dirty="0">
                <a:latin typeface="+mn-lt"/>
              </a:rPr>
              <a:t>D</a:t>
            </a:r>
            <a:r>
              <a:rPr spc="-35" dirty="0">
                <a:latin typeface="+mn-lt"/>
              </a:rPr>
              <a:t>A</a:t>
            </a:r>
            <a:r>
              <a:rPr spc="-195" dirty="0">
                <a:latin typeface="+mn-lt"/>
              </a:rPr>
              <a:t> </a:t>
            </a:r>
            <a:r>
              <a:rPr spc="-90" dirty="0">
                <a:latin typeface="+mn-lt"/>
              </a:rPr>
              <a:t>on</a:t>
            </a:r>
            <a:r>
              <a:rPr spc="-195" dirty="0">
                <a:latin typeface="+mn-lt"/>
              </a:rPr>
              <a:t> </a:t>
            </a:r>
            <a:r>
              <a:rPr spc="-135" dirty="0">
                <a:latin typeface="+mn-lt"/>
              </a:rPr>
              <a:t>Ai</a:t>
            </a:r>
            <a:r>
              <a:rPr spc="-130" dirty="0">
                <a:latin typeface="+mn-lt"/>
              </a:rPr>
              <a:t>r</a:t>
            </a:r>
            <a:r>
              <a:rPr spc="-45" dirty="0">
                <a:latin typeface="+mn-lt"/>
              </a:rPr>
              <a:t>bnb</a:t>
            </a:r>
            <a:r>
              <a:rPr spc="-195" dirty="0">
                <a:latin typeface="+mn-lt"/>
              </a:rPr>
              <a:t> </a:t>
            </a:r>
            <a:r>
              <a:rPr spc="-70" dirty="0">
                <a:latin typeface="+mn-lt"/>
              </a:rPr>
              <a:t>boo</a:t>
            </a:r>
            <a:r>
              <a:rPr spc="-80" dirty="0">
                <a:latin typeface="+mn-lt"/>
              </a:rPr>
              <a:t>k</a:t>
            </a:r>
            <a:r>
              <a:rPr spc="-70" dirty="0">
                <a:latin typeface="+mn-lt"/>
              </a:rPr>
              <a:t>i</a:t>
            </a:r>
            <a:r>
              <a:rPr spc="-125" dirty="0">
                <a:latin typeface="+mn-lt"/>
              </a:rPr>
              <a:t>n</a:t>
            </a:r>
            <a:r>
              <a:rPr dirty="0">
                <a:latin typeface="+mn-lt"/>
              </a:rPr>
              <a:t>g</a:t>
            </a:r>
          </a:p>
          <a:p>
            <a:pPr marL="635">
              <a:lnSpc>
                <a:spcPct val="100000"/>
              </a:lnSpc>
              <a:spcBef>
                <a:spcPts val="10"/>
              </a:spcBef>
            </a:pPr>
            <a:endParaRPr sz="4850" dirty="0">
              <a:latin typeface="+mn-lt"/>
            </a:endParaRPr>
          </a:p>
          <a:p>
            <a:pPr marL="635" marR="193040" algn="ctr">
              <a:lnSpc>
                <a:spcPct val="150000"/>
              </a:lnSpc>
            </a:pPr>
            <a:r>
              <a:rPr sz="2600" spc="-165" dirty="0">
                <a:latin typeface="+mn-lt"/>
              </a:rPr>
              <a:t>by</a:t>
            </a:r>
            <a:endParaRPr lang="en-US" sz="2600" spc="-165" dirty="0">
              <a:latin typeface="+mn-lt"/>
            </a:endParaRPr>
          </a:p>
          <a:p>
            <a:pPr marL="1094105" marR="1085850" indent="-635" algn="ctr">
              <a:lnSpc>
                <a:spcPct val="150000"/>
              </a:lnSpc>
              <a:spcBef>
                <a:spcPts val="10"/>
              </a:spcBef>
            </a:pPr>
            <a:r>
              <a:rPr lang="en-US" spc="-135" dirty="0">
                <a:solidFill>
                  <a:srgbClr val="FF0000"/>
                </a:solidFill>
                <a:latin typeface="+mn-lt"/>
              </a:rPr>
              <a:t>ATUL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8838" y="237583"/>
            <a:ext cx="8526324" cy="628377"/>
          </a:xfrm>
          <a:prstGeom prst="rect">
            <a:avLst/>
          </a:prstGeom>
        </p:spPr>
        <p:txBody>
          <a:bodyPr vert="horz" wrap="square" lIns="0" tIns="12700" rIns="0" bIns="0" rtlCol="0">
            <a:spAutoFit/>
          </a:bodyPr>
          <a:lstStyle/>
          <a:p>
            <a:pPr marL="342900" indent="-342900" algn="l">
              <a:buFont typeface="Wingdings" panose="05000000000000000000" pitchFamily="2" charset="2"/>
              <a:buChar char="v"/>
            </a:pPr>
            <a:r>
              <a:rPr lang="en-US" sz="2000" b="1" i="0" dirty="0">
                <a:solidFill>
                  <a:srgbClr val="C00000"/>
                </a:solidFill>
                <a:effectLst/>
                <a:latin typeface="Roboto" panose="02000000000000000000" pitchFamily="2" charset="0"/>
              </a:rPr>
              <a:t>which Area according price is more preferable using longitude &amp; latitude ?</a:t>
            </a:r>
          </a:p>
        </p:txBody>
      </p:sp>
      <p:pic>
        <p:nvPicPr>
          <p:cNvPr id="4098" name="Picture 2">
            <a:extLst>
              <a:ext uri="{FF2B5EF4-FFF2-40B4-BE49-F238E27FC236}">
                <a16:creationId xmlns:a16="http://schemas.microsoft.com/office/drawing/2014/main" id="{7E072892-91D1-46E2-B3B5-0D8281380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964" y="742950"/>
            <a:ext cx="5029198" cy="3999400"/>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9A886721-1BF5-4E2B-A492-93636699F071}"/>
              </a:ext>
            </a:extLst>
          </p:cNvPr>
          <p:cNvSpPr txBox="1"/>
          <p:nvPr/>
        </p:nvSpPr>
        <p:spPr>
          <a:xfrm>
            <a:off x="123499" y="1885950"/>
            <a:ext cx="3457901" cy="1813830"/>
          </a:xfrm>
          <a:prstGeom prst="rect">
            <a:avLst/>
          </a:prstGeom>
        </p:spPr>
        <p:txBody>
          <a:bodyPr vert="horz" wrap="square" lIns="0" tIns="12700" rIns="0" bIns="0" rtlCol="0">
            <a:spAutoFit/>
          </a:bodyPr>
          <a:lstStyle/>
          <a:p>
            <a:pPr marL="285750" indent="-285750" algn="just">
              <a:lnSpc>
                <a:spcPct val="150000"/>
              </a:lnSpc>
              <a:buFont typeface="Arial" panose="020B0604020202020204" pitchFamily="34" charset="0"/>
              <a:buChar char="•"/>
            </a:pPr>
            <a:r>
              <a:rPr lang="en-US" sz="1600" b="1" dirty="0">
                <a:solidFill>
                  <a:schemeClr val="tx1">
                    <a:lumMod val="95000"/>
                    <a:lumOff val="5000"/>
                  </a:schemeClr>
                </a:solidFill>
                <a:effectLst/>
                <a:latin typeface="Arial" panose="020B0604020202020204" pitchFamily="34" charset="0"/>
                <a:cs typeface="Arial" panose="020B0604020202020204" pitchFamily="34" charset="0"/>
              </a:rPr>
              <a:t>this scatter plot provides insights into the spatial distribution of Airbnb listings and how prices vary across different locations.</a:t>
            </a:r>
            <a:endParaRPr lang="en-US" sz="1600" b="0" dirty="0">
              <a:solidFill>
                <a:schemeClr val="tx1">
                  <a:lumMod val="95000"/>
                  <a:lumOff val="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13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AB9951A-349A-451C-868C-F90B6B3A5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73" y="590550"/>
            <a:ext cx="8156027" cy="4424198"/>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BD966630-7960-4DE8-A442-B0899515DB9B}"/>
              </a:ext>
            </a:extLst>
          </p:cNvPr>
          <p:cNvSpPr txBox="1"/>
          <p:nvPr/>
        </p:nvSpPr>
        <p:spPr>
          <a:xfrm>
            <a:off x="149773" y="300727"/>
            <a:ext cx="8686799" cy="289823"/>
          </a:xfrm>
          <a:prstGeom prst="rect">
            <a:avLst/>
          </a:prstGeom>
        </p:spPr>
        <p:txBody>
          <a:bodyPr vert="horz" wrap="square" lIns="0" tIns="12700" rIns="0" bIns="0" rtlCol="0">
            <a:spAutoFit/>
          </a:bodyPr>
          <a:lstStyle/>
          <a:p>
            <a:pPr marL="342900" indent="-342900" algn="l">
              <a:buFont typeface="Wingdings" panose="05000000000000000000" pitchFamily="2" charset="2"/>
              <a:buChar char="v"/>
            </a:pPr>
            <a:r>
              <a:rPr lang="en-US" b="1" i="0" dirty="0">
                <a:solidFill>
                  <a:srgbClr val="C00000"/>
                </a:solidFill>
                <a:effectLst/>
                <a:latin typeface="Roboto" panose="02000000000000000000" pitchFamily="2" charset="0"/>
              </a:rPr>
              <a:t>What is the relation in </a:t>
            </a:r>
            <a:r>
              <a:rPr lang="en-US" b="1" i="0" dirty="0" err="1">
                <a:solidFill>
                  <a:srgbClr val="C00000"/>
                </a:solidFill>
                <a:effectLst/>
                <a:latin typeface="Roboto" panose="02000000000000000000" pitchFamily="2" charset="0"/>
              </a:rPr>
              <a:t>Host_id</a:t>
            </a:r>
            <a:r>
              <a:rPr lang="en-US" b="1" i="0" dirty="0">
                <a:solidFill>
                  <a:srgbClr val="C00000"/>
                </a:solidFill>
                <a:effectLst/>
                <a:latin typeface="Roboto" panose="02000000000000000000" pitchFamily="2" charset="0"/>
              </a:rPr>
              <a:t>, price, </a:t>
            </a:r>
            <a:r>
              <a:rPr lang="en-US" b="1" i="0" dirty="0" err="1">
                <a:solidFill>
                  <a:srgbClr val="C00000"/>
                </a:solidFill>
                <a:effectLst/>
                <a:latin typeface="Roboto" panose="02000000000000000000" pitchFamily="2" charset="0"/>
              </a:rPr>
              <a:t>number_of_review</a:t>
            </a:r>
            <a:r>
              <a:rPr lang="en-US" b="1" i="0" dirty="0">
                <a:solidFill>
                  <a:srgbClr val="C00000"/>
                </a:solidFill>
                <a:effectLst/>
                <a:latin typeface="Roboto" panose="02000000000000000000" pitchFamily="2" charset="0"/>
              </a:rPr>
              <a:t> &amp; </a:t>
            </a:r>
            <a:r>
              <a:rPr lang="en-US" b="1" i="0" dirty="0" err="1">
                <a:solidFill>
                  <a:srgbClr val="C00000"/>
                </a:solidFill>
                <a:effectLst/>
                <a:latin typeface="Roboto" panose="02000000000000000000" pitchFamily="2" charset="0"/>
              </a:rPr>
              <a:t>minimum_nights</a:t>
            </a:r>
            <a:r>
              <a:rPr lang="en-US" b="1" i="0" dirty="0">
                <a:solidFill>
                  <a:srgbClr val="C00000"/>
                </a:solidFill>
                <a:effectLst/>
                <a:latin typeface="Roboto" panose="02000000000000000000" pitchFamily="2" charset="0"/>
              </a:rPr>
              <a:t> ?</a:t>
            </a:r>
          </a:p>
        </p:txBody>
      </p:sp>
    </p:spTree>
    <p:extLst>
      <p:ext uri="{BB962C8B-B14F-4D97-AF65-F5344CB8AC3E}">
        <p14:creationId xmlns:p14="http://schemas.microsoft.com/office/powerpoint/2010/main" val="389409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BD966630-7960-4DE8-A442-B0899515DB9B}"/>
              </a:ext>
            </a:extLst>
          </p:cNvPr>
          <p:cNvSpPr txBox="1"/>
          <p:nvPr/>
        </p:nvSpPr>
        <p:spPr>
          <a:xfrm>
            <a:off x="79809" y="344022"/>
            <a:ext cx="8686799" cy="289823"/>
          </a:xfrm>
          <a:prstGeom prst="rect">
            <a:avLst/>
          </a:prstGeom>
        </p:spPr>
        <p:txBody>
          <a:bodyPr vert="horz" wrap="square" lIns="0" tIns="12700" rIns="0" bIns="0" rtlCol="0">
            <a:spAutoFit/>
          </a:bodyPr>
          <a:lstStyle/>
          <a:p>
            <a:pPr marL="342900" indent="-342900" algn="l">
              <a:buFont typeface="Wingdings" panose="05000000000000000000" pitchFamily="2" charset="2"/>
              <a:buChar char="v"/>
            </a:pPr>
            <a:r>
              <a:rPr lang="en-US" b="1" i="0" dirty="0">
                <a:solidFill>
                  <a:srgbClr val="C00000"/>
                </a:solidFill>
                <a:effectLst/>
                <a:latin typeface="Roboto" panose="02000000000000000000" pitchFamily="2" charset="0"/>
              </a:rPr>
              <a:t>What is the relation in </a:t>
            </a:r>
            <a:r>
              <a:rPr lang="en-US" b="1" i="0" dirty="0" err="1">
                <a:solidFill>
                  <a:srgbClr val="C00000"/>
                </a:solidFill>
                <a:effectLst/>
                <a:latin typeface="Roboto" panose="02000000000000000000" pitchFamily="2" charset="0"/>
              </a:rPr>
              <a:t>Host_id</a:t>
            </a:r>
            <a:r>
              <a:rPr lang="en-US" b="1" i="0" dirty="0">
                <a:solidFill>
                  <a:srgbClr val="C00000"/>
                </a:solidFill>
                <a:effectLst/>
                <a:latin typeface="Roboto" panose="02000000000000000000" pitchFamily="2" charset="0"/>
              </a:rPr>
              <a:t>, price, </a:t>
            </a:r>
            <a:r>
              <a:rPr lang="en-US" b="1" i="0" dirty="0" err="1">
                <a:solidFill>
                  <a:srgbClr val="C00000"/>
                </a:solidFill>
                <a:effectLst/>
                <a:latin typeface="Roboto" panose="02000000000000000000" pitchFamily="2" charset="0"/>
              </a:rPr>
              <a:t>number_of_review</a:t>
            </a:r>
            <a:r>
              <a:rPr lang="en-US" b="1" i="0" dirty="0">
                <a:solidFill>
                  <a:srgbClr val="C00000"/>
                </a:solidFill>
                <a:effectLst/>
                <a:latin typeface="Roboto" panose="02000000000000000000" pitchFamily="2" charset="0"/>
              </a:rPr>
              <a:t> &amp; </a:t>
            </a:r>
            <a:r>
              <a:rPr lang="en-US" b="1" i="0" dirty="0" err="1">
                <a:solidFill>
                  <a:srgbClr val="C00000"/>
                </a:solidFill>
                <a:effectLst/>
                <a:latin typeface="Roboto" panose="02000000000000000000" pitchFamily="2" charset="0"/>
              </a:rPr>
              <a:t>minimum_nights</a:t>
            </a:r>
            <a:r>
              <a:rPr lang="en-US" b="1" i="0" dirty="0">
                <a:solidFill>
                  <a:srgbClr val="C00000"/>
                </a:solidFill>
                <a:effectLst/>
                <a:latin typeface="Roboto" panose="02000000000000000000" pitchFamily="2" charset="0"/>
              </a:rPr>
              <a:t> ?</a:t>
            </a:r>
          </a:p>
        </p:txBody>
      </p:sp>
      <p:sp>
        <p:nvSpPr>
          <p:cNvPr id="6" name="object 3">
            <a:extLst>
              <a:ext uri="{FF2B5EF4-FFF2-40B4-BE49-F238E27FC236}">
                <a16:creationId xmlns:a16="http://schemas.microsoft.com/office/drawing/2014/main" id="{B61D52E9-35D7-4A41-970C-A66EECA89954}"/>
              </a:ext>
            </a:extLst>
          </p:cNvPr>
          <p:cNvSpPr txBox="1"/>
          <p:nvPr/>
        </p:nvSpPr>
        <p:spPr>
          <a:xfrm>
            <a:off x="152400" y="633845"/>
            <a:ext cx="13719609" cy="4354205"/>
          </a:xfrm>
          <a:prstGeom prst="rect">
            <a:avLst/>
          </a:prstGeom>
        </p:spPr>
        <p:txBody>
          <a:bodyPr vert="horz" wrap="square" lIns="0" tIns="12700" rIns="0" bIns="0" rtlCol="0">
            <a:spAutoFit/>
          </a:bodyPr>
          <a:lstStyle/>
          <a:p>
            <a:pPr marL="494665" marR="5023485" indent="-351790">
              <a:lnSpc>
                <a:spcPct val="150000"/>
              </a:lnSpc>
              <a:spcBef>
                <a:spcPts val="55"/>
              </a:spcBef>
              <a:buChar char="●"/>
              <a:tabLst>
                <a:tab pos="495300" algn="l"/>
              </a:tabLst>
            </a:pPr>
            <a:r>
              <a:rPr lang="en-US" sz="1600" b="1" i="0" dirty="0">
                <a:solidFill>
                  <a:schemeClr val="tx1">
                    <a:lumMod val="95000"/>
                    <a:lumOff val="5000"/>
                  </a:schemeClr>
                </a:solidFill>
                <a:effectLst/>
                <a:latin typeface="Söhne"/>
              </a:rPr>
              <a:t>The scatter plots in the first row and first column show the relationship between the host ID and other numerical variables. These plots help in understanding the distribution of listings among different hosts and how it relates to other factors like price, number of reviews, and minimum nights.</a:t>
            </a:r>
          </a:p>
          <a:p>
            <a:pPr marL="494665" marR="5023485" indent="-351790">
              <a:lnSpc>
                <a:spcPct val="150000"/>
              </a:lnSpc>
              <a:spcBef>
                <a:spcPts val="55"/>
              </a:spcBef>
              <a:buChar char="●"/>
              <a:tabLst>
                <a:tab pos="493713" algn="l"/>
                <a:tab pos="495300" algn="l"/>
              </a:tabLst>
            </a:pPr>
            <a:r>
              <a:rPr lang="en-US" sz="1600" b="1" i="0" dirty="0">
                <a:solidFill>
                  <a:schemeClr val="tx1">
                    <a:lumMod val="95000"/>
                    <a:lumOff val="5000"/>
                  </a:schemeClr>
                </a:solidFill>
                <a:effectLst/>
                <a:latin typeface="Söhne"/>
              </a:rPr>
              <a:t>The scatter plots in the third row and third column depict the relationship between the number of reviews and other numerical variables. These plots help in understanding how the number of reviews correlates with variables like price, host ID, and minimum nights.</a:t>
            </a:r>
          </a:p>
          <a:p>
            <a:pPr marL="494665" marR="5023485" indent="-351790">
              <a:lnSpc>
                <a:spcPct val="150000"/>
              </a:lnSpc>
              <a:spcBef>
                <a:spcPts val="55"/>
              </a:spcBef>
              <a:buChar char="●"/>
              <a:tabLst>
                <a:tab pos="493713" algn="l"/>
                <a:tab pos="495300" algn="l"/>
              </a:tabLst>
            </a:pPr>
            <a:r>
              <a:rPr lang="en-US" sz="1600" b="1" i="0" dirty="0">
                <a:solidFill>
                  <a:schemeClr val="tx1">
                    <a:lumMod val="95000"/>
                    <a:lumOff val="5000"/>
                  </a:schemeClr>
                </a:solidFill>
                <a:effectLst/>
                <a:latin typeface="Söhne"/>
              </a:rPr>
              <a:t>The scatter plots in the second row and second column show the relationship between price and other numerical variables. These plots provide insights into how the price of listings varies with factors such as host ID, number of reviews, and minimum nights.</a:t>
            </a:r>
          </a:p>
          <a:p>
            <a:pPr marL="494665" marR="5023485" indent="-351790">
              <a:lnSpc>
                <a:spcPct val="150000"/>
              </a:lnSpc>
              <a:spcBef>
                <a:spcPts val="55"/>
              </a:spcBef>
              <a:buChar char="●"/>
              <a:tabLst>
                <a:tab pos="493713" algn="l"/>
                <a:tab pos="495300" algn="l"/>
              </a:tabLst>
            </a:pPr>
            <a:r>
              <a:rPr lang="en-US" sz="1400" b="1" i="0" dirty="0">
                <a:solidFill>
                  <a:schemeClr val="tx1">
                    <a:lumMod val="95000"/>
                    <a:lumOff val="5000"/>
                  </a:schemeClr>
                </a:solidFill>
                <a:effectLst/>
                <a:latin typeface="Roboto" panose="02000000000000000000" pitchFamily="2" charset="0"/>
              </a:rPr>
              <a:t>The scatter plots in the fourth row and fourth column illustrate the relationship between the minimum nights required for booking and other numerical variables.</a:t>
            </a:r>
            <a:endParaRPr lang="en-US" sz="1400" b="1" dirty="0">
              <a:solidFill>
                <a:schemeClr val="tx1">
                  <a:lumMod val="95000"/>
                  <a:lumOff val="5000"/>
                </a:schemeClr>
              </a:solidFill>
              <a:latin typeface="Arial"/>
              <a:cs typeface="Arial"/>
            </a:endParaRPr>
          </a:p>
        </p:txBody>
      </p:sp>
      <p:sp>
        <p:nvSpPr>
          <p:cNvPr id="2" name="TextBox 1">
            <a:extLst>
              <a:ext uri="{FF2B5EF4-FFF2-40B4-BE49-F238E27FC236}">
                <a16:creationId xmlns:a16="http://schemas.microsoft.com/office/drawing/2014/main" id="{A43C9865-48B2-4AED-9F59-6A612EEF1B27}"/>
              </a:ext>
            </a:extLst>
          </p:cNvPr>
          <p:cNvSpPr txBox="1"/>
          <p:nvPr/>
        </p:nvSpPr>
        <p:spPr>
          <a:xfrm>
            <a:off x="990600" y="1352550"/>
            <a:ext cx="73914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72234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1" y="133350"/>
            <a:ext cx="7848600" cy="2919261"/>
          </a:xfrm>
          <a:prstGeom prst="rect">
            <a:avLst/>
          </a:prstGeom>
        </p:spPr>
        <p:txBody>
          <a:bodyPr vert="horz" wrap="square" lIns="0" tIns="12700" rIns="0" bIns="0" rtlCol="0">
            <a:spAutoFit/>
          </a:bodyPr>
          <a:lstStyle/>
          <a:p>
            <a:pPr marL="494665" marR="5080" indent="-482600">
              <a:lnSpc>
                <a:spcPct val="114999"/>
              </a:lnSpc>
              <a:spcBef>
                <a:spcPts val="100"/>
              </a:spcBef>
              <a:buFont typeface="MS PGothic"/>
              <a:buChar char="❖"/>
              <a:tabLst>
                <a:tab pos="494665" algn="l"/>
                <a:tab pos="495300" algn="l"/>
              </a:tabLst>
            </a:pPr>
            <a:r>
              <a:rPr lang="en-IN" sz="2000" b="1" spc="-5" dirty="0">
                <a:solidFill>
                  <a:srgbClr val="CC0000"/>
                </a:solidFill>
                <a:latin typeface="Arial"/>
                <a:cs typeface="Arial"/>
              </a:rPr>
              <a:t>Most Availability according location</a:t>
            </a:r>
            <a:endParaRPr sz="2000" dirty="0">
              <a:latin typeface="Arial"/>
              <a:cs typeface="Arial"/>
            </a:endParaRPr>
          </a:p>
          <a:p>
            <a:pPr marL="494665" marR="5023485" indent="-351790">
              <a:lnSpc>
                <a:spcPct val="150000"/>
              </a:lnSpc>
              <a:spcBef>
                <a:spcPts val="55"/>
              </a:spcBef>
              <a:buChar char="●"/>
              <a:tabLst>
                <a:tab pos="494665" algn="l"/>
                <a:tab pos="495300" algn="l"/>
              </a:tabLst>
            </a:pPr>
            <a:r>
              <a:rPr sz="1600" b="1" spc="-5" dirty="0">
                <a:latin typeface="Arial"/>
                <a:cs typeface="Arial"/>
              </a:rPr>
              <a:t>As we can see in </a:t>
            </a:r>
            <a:r>
              <a:rPr lang="en-IN" sz="1600" b="1" dirty="0">
                <a:latin typeface="Arial"/>
                <a:cs typeface="Arial"/>
              </a:rPr>
              <a:t>Staten Island is less demanding and most availability </a:t>
            </a:r>
            <a:r>
              <a:rPr sz="1600" b="1" spc="-5" dirty="0">
                <a:latin typeface="Arial"/>
                <a:cs typeface="Arial"/>
              </a:rPr>
              <a:t>.</a:t>
            </a:r>
            <a:endParaRPr sz="1600" dirty="0">
              <a:latin typeface="Arial"/>
              <a:cs typeface="Arial"/>
            </a:endParaRPr>
          </a:p>
          <a:p>
            <a:pPr marL="494665" marR="5175885" indent="-351790">
              <a:lnSpc>
                <a:spcPct val="150000"/>
              </a:lnSpc>
              <a:buChar char="●"/>
              <a:tabLst>
                <a:tab pos="494665" algn="l"/>
                <a:tab pos="495300" algn="l"/>
              </a:tabLst>
            </a:pPr>
            <a:r>
              <a:rPr lang="en-IN" sz="1600" b="1" spc="-5" dirty="0">
                <a:latin typeface="Arial"/>
                <a:cs typeface="Arial"/>
              </a:rPr>
              <a:t>Brooklyn has least availability due to its high bookings.</a:t>
            </a:r>
            <a:endParaRPr sz="1600" dirty="0">
              <a:latin typeface="Arial"/>
              <a:cs typeface="Arial"/>
            </a:endParaRPr>
          </a:p>
        </p:txBody>
      </p:sp>
      <p:pic>
        <p:nvPicPr>
          <p:cNvPr id="10242" name="Picture 2">
            <a:extLst>
              <a:ext uri="{FF2B5EF4-FFF2-40B4-BE49-F238E27FC236}">
                <a16:creationId xmlns:a16="http://schemas.microsoft.com/office/drawing/2014/main" id="{9C8514F1-249D-4A16-90EC-E47379D63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098" y="628671"/>
            <a:ext cx="5405302"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568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124" y="269294"/>
            <a:ext cx="7607934" cy="3905236"/>
          </a:xfrm>
          <a:prstGeom prst="rect">
            <a:avLst/>
          </a:prstGeom>
        </p:spPr>
        <p:txBody>
          <a:bodyPr vert="horz" wrap="square" lIns="0" tIns="12700" rIns="0" bIns="0" rtlCol="0">
            <a:spAutoFit/>
          </a:bodyPr>
          <a:lstStyle/>
          <a:p>
            <a:pPr marL="494665" marR="5080" indent="-482600">
              <a:lnSpc>
                <a:spcPct val="114999"/>
              </a:lnSpc>
              <a:spcBef>
                <a:spcPts val="100"/>
              </a:spcBef>
              <a:buFont typeface="MS PGothic"/>
              <a:buChar char="❖"/>
              <a:tabLst>
                <a:tab pos="494665" algn="l"/>
                <a:tab pos="495300" algn="l"/>
              </a:tabLst>
            </a:pPr>
            <a:r>
              <a:rPr sz="2000" b="1" spc="-5" dirty="0">
                <a:solidFill>
                  <a:srgbClr val="CC0000"/>
                </a:solidFill>
                <a:latin typeface="Arial"/>
                <a:cs typeface="Arial"/>
              </a:rPr>
              <a:t>Where does </a:t>
            </a:r>
            <a:r>
              <a:rPr sz="2000" b="1" dirty="0">
                <a:solidFill>
                  <a:srgbClr val="CC0000"/>
                </a:solidFill>
                <a:latin typeface="Arial"/>
                <a:cs typeface="Arial"/>
              </a:rPr>
              <a:t>the </a:t>
            </a:r>
            <a:r>
              <a:rPr sz="2000" b="1" spc="-5" dirty="0">
                <a:solidFill>
                  <a:srgbClr val="CC0000"/>
                </a:solidFill>
                <a:latin typeface="Arial"/>
                <a:cs typeface="Arial"/>
              </a:rPr>
              <a:t>customers pay </a:t>
            </a:r>
            <a:r>
              <a:rPr sz="2000" b="1" dirty="0">
                <a:solidFill>
                  <a:srgbClr val="CC0000"/>
                </a:solidFill>
                <a:latin typeface="Arial"/>
                <a:cs typeface="Arial"/>
              </a:rPr>
              <a:t>the </a:t>
            </a:r>
            <a:r>
              <a:rPr lang="en-IN" sz="2000" b="1" spc="-5" dirty="0" err="1">
                <a:solidFill>
                  <a:srgbClr val="CC0000"/>
                </a:solidFill>
                <a:latin typeface="Arial"/>
                <a:cs typeface="Arial"/>
              </a:rPr>
              <a:t>Avg</a:t>
            </a:r>
            <a:r>
              <a:rPr sz="2000" b="1" spc="-5" dirty="0">
                <a:solidFill>
                  <a:srgbClr val="CC0000"/>
                </a:solidFill>
                <a:latin typeface="Arial"/>
                <a:cs typeface="Arial"/>
              </a:rPr>
              <a:t> rent </a:t>
            </a:r>
            <a:r>
              <a:rPr sz="2000" b="1" spc="-545" dirty="0">
                <a:solidFill>
                  <a:srgbClr val="CC0000"/>
                </a:solidFill>
                <a:latin typeface="Arial"/>
                <a:cs typeface="Arial"/>
              </a:rPr>
              <a:t> </a:t>
            </a:r>
            <a:r>
              <a:rPr sz="2000" b="1" spc="-5" dirty="0">
                <a:solidFill>
                  <a:srgbClr val="CC0000"/>
                </a:solidFill>
                <a:latin typeface="Arial"/>
                <a:cs typeface="Arial"/>
              </a:rPr>
              <a:t>according</a:t>
            </a:r>
            <a:r>
              <a:rPr sz="2000" b="1" spc="-10" dirty="0">
                <a:solidFill>
                  <a:srgbClr val="CC0000"/>
                </a:solidFill>
                <a:latin typeface="Arial"/>
                <a:cs typeface="Arial"/>
              </a:rPr>
              <a:t> </a:t>
            </a:r>
            <a:r>
              <a:rPr sz="2000" b="1" dirty="0">
                <a:solidFill>
                  <a:srgbClr val="CC0000"/>
                </a:solidFill>
                <a:latin typeface="Arial"/>
                <a:cs typeface="Arial"/>
              </a:rPr>
              <a:t>to</a:t>
            </a:r>
            <a:r>
              <a:rPr sz="2000" b="1" spc="-5" dirty="0">
                <a:solidFill>
                  <a:srgbClr val="CC0000"/>
                </a:solidFill>
                <a:latin typeface="Arial"/>
                <a:cs typeface="Arial"/>
              </a:rPr>
              <a:t> location?</a:t>
            </a:r>
            <a:endParaRPr sz="2000" dirty="0">
              <a:latin typeface="Arial"/>
              <a:cs typeface="Arial"/>
            </a:endParaRPr>
          </a:p>
          <a:p>
            <a:pPr marL="559435" marR="4175760" lvl="1" indent="-351790">
              <a:lnSpc>
                <a:spcPct val="150000"/>
              </a:lnSpc>
              <a:spcBef>
                <a:spcPts val="985"/>
              </a:spcBef>
              <a:buChar char="●"/>
              <a:tabLst>
                <a:tab pos="559435" algn="l"/>
                <a:tab pos="560070" algn="l"/>
              </a:tabLst>
            </a:pPr>
            <a:r>
              <a:rPr lang="en-US" sz="1600" b="1" i="0" dirty="0" err="1">
                <a:solidFill>
                  <a:schemeClr val="tx1">
                    <a:lumMod val="95000"/>
                    <a:lumOff val="5000"/>
                  </a:schemeClr>
                </a:solidFill>
                <a:effectLst/>
                <a:latin typeface="Roboto" panose="02000000000000000000" pitchFamily="2" charset="0"/>
              </a:rPr>
              <a:t>AirBNB</a:t>
            </a:r>
            <a:r>
              <a:rPr lang="en-US" sz="1600" b="1" i="0" dirty="0">
                <a:solidFill>
                  <a:schemeClr val="tx1">
                    <a:lumMod val="95000"/>
                    <a:lumOff val="5000"/>
                  </a:schemeClr>
                </a:solidFill>
                <a:effectLst/>
                <a:latin typeface="Roboto" panose="02000000000000000000" pitchFamily="2" charset="0"/>
              </a:rPr>
              <a:t> rentals across the five boroughs are 197/night in Manhattan.</a:t>
            </a:r>
          </a:p>
          <a:p>
            <a:pPr marL="559435" marR="4175760" lvl="1" indent="-351790">
              <a:lnSpc>
                <a:spcPct val="150000"/>
              </a:lnSpc>
              <a:spcBef>
                <a:spcPts val="985"/>
              </a:spcBef>
              <a:buChar char="●"/>
              <a:tabLst>
                <a:tab pos="559435" algn="l"/>
                <a:tab pos="560070" algn="l"/>
              </a:tabLst>
            </a:pPr>
            <a:r>
              <a:rPr lang="en-US" sz="1600" b="1" i="0" dirty="0">
                <a:solidFill>
                  <a:schemeClr val="tx1">
                    <a:lumMod val="95000"/>
                    <a:lumOff val="5000"/>
                  </a:schemeClr>
                </a:solidFill>
                <a:effectLst/>
                <a:latin typeface="Roboto" panose="02000000000000000000" pitchFamily="2" charset="0"/>
              </a:rPr>
              <a:t>125/night in Brooklyn, .</a:t>
            </a:r>
          </a:p>
          <a:p>
            <a:pPr marL="559435" marR="4175760" lvl="1" indent="-351790">
              <a:lnSpc>
                <a:spcPct val="150000"/>
              </a:lnSpc>
              <a:spcBef>
                <a:spcPts val="985"/>
              </a:spcBef>
              <a:buChar char="●"/>
              <a:tabLst>
                <a:tab pos="559435" algn="l"/>
                <a:tab pos="560070" algn="l"/>
              </a:tabLst>
            </a:pPr>
            <a:r>
              <a:rPr lang="en-US" sz="1600" b="1" i="0" dirty="0">
                <a:solidFill>
                  <a:schemeClr val="tx1">
                    <a:lumMod val="95000"/>
                    <a:lumOff val="5000"/>
                  </a:schemeClr>
                </a:solidFill>
                <a:effectLst/>
                <a:latin typeface="Roboto" panose="02000000000000000000" pitchFamily="2" charset="0"/>
              </a:rPr>
              <a:t>115/night in Staten Island, .</a:t>
            </a:r>
          </a:p>
          <a:p>
            <a:pPr marL="559435" marR="4175760" lvl="1" indent="-351790">
              <a:lnSpc>
                <a:spcPct val="150000"/>
              </a:lnSpc>
              <a:spcBef>
                <a:spcPts val="985"/>
              </a:spcBef>
              <a:buChar char="●"/>
              <a:tabLst>
                <a:tab pos="559435" algn="l"/>
                <a:tab pos="560070" algn="l"/>
              </a:tabLst>
            </a:pPr>
            <a:r>
              <a:rPr lang="en-US" sz="1600" b="1" i="0" dirty="0">
                <a:solidFill>
                  <a:schemeClr val="tx1">
                    <a:lumMod val="95000"/>
                    <a:lumOff val="5000"/>
                  </a:schemeClr>
                </a:solidFill>
                <a:effectLst/>
                <a:latin typeface="Roboto" panose="02000000000000000000" pitchFamily="2" charset="0"/>
              </a:rPr>
              <a:t>100/night in Queens.</a:t>
            </a:r>
          </a:p>
          <a:p>
            <a:pPr marL="559435" marR="4175760" lvl="1" indent="-351790">
              <a:lnSpc>
                <a:spcPct val="150000"/>
              </a:lnSpc>
              <a:spcBef>
                <a:spcPts val="985"/>
              </a:spcBef>
              <a:buChar char="●"/>
              <a:tabLst>
                <a:tab pos="559435" algn="l"/>
                <a:tab pos="560070" algn="l"/>
              </a:tabLst>
            </a:pPr>
            <a:r>
              <a:rPr lang="en-US" sz="1600" b="1" i="0" dirty="0">
                <a:solidFill>
                  <a:schemeClr val="tx1">
                    <a:lumMod val="95000"/>
                    <a:lumOff val="5000"/>
                  </a:schemeClr>
                </a:solidFill>
                <a:effectLst/>
                <a:latin typeface="Roboto" panose="02000000000000000000" pitchFamily="2" charset="0"/>
              </a:rPr>
              <a:t> and 80/night in the Bronx.</a:t>
            </a:r>
            <a:endParaRPr sz="1600" b="1" dirty="0">
              <a:solidFill>
                <a:schemeClr val="tx1">
                  <a:lumMod val="95000"/>
                  <a:lumOff val="5000"/>
                </a:schemeClr>
              </a:solidFill>
              <a:latin typeface="Arial"/>
              <a:cs typeface="Arial"/>
            </a:endParaRPr>
          </a:p>
        </p:txBody>
      </p:sp>
      <p:pic>
        <p:nvPicPr>
          <p:cNvPr id="2050" name="Picture 2">
            <a:extLst>
              <a:ext uri="{FF2B5EF4-FFF2-40B4-BE49-F238E27FC236}">
                <a16:creationId xmlns:a16="http://schemas.microsoft.com/office/drawing/2014/main" id="{0EEDBDBF-0BDF-49A6-8D54-2D9C94C61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734" y="819150"/>
            <a:ext cx="5143500" cy="432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437" y="480090"/>
            <a:ext cx="5887720" cy="4091940"/>
          </a:xfrm>
          <a:prstGeom prst="rect">
            <a:avLst/>
          </a:prstGeom>
        </p:spPr>
        <p:txBody>
          <a:bodyPr vert="horz" wrap="square" lIns="0" tIns="12700" rIns="0" bIns="0" rtlCol="0">
            <a:spAutoFit/>
          </a:bodyPr>
          <a:lstStyle/>
          <a:p>
            <a:pPr marL="567055" indent="-483234">
              <a:lnSpc>
                <a:spcPct val="100000"/>
              </a:lnSpc>
              <a:spcBef>
                <a:spcPts val="100"/>
              </a:spcBef>
              <a:buFont typeface="MS PGothic"/>
              <a:buChar char="❖"/>
              <a:tabLst>
                <a:tab pos="567055" algn="l"/>
                <a:tab pos="567690" algn="l"/>
              </a:tabLst>
            </a:pPr>
            <a:r>
              <a:rPr sz="2000" b="1" spc="-35" dirty="0">
                <a:solidFill>
                  <a:srgbClr val="CC0000"/>
                </a:solidFill>
                <a:latin typeface="Arial"/>
                <a:cs typeface="Arial"/>
              </a:rPr>
              <a:t>Total</a:t>
            </a:r>
            <a:r>
              <a:rPr sz="2000" b="1" spc="-15" dirty="0">
                <a:solidFill>
                  <a:srgbClr val="CC0000"/>
                </a:solidFill>
                <a:latin typeface="Arial"/>
                <a:cs typeface="Arial"/>
              </a:rPr>
              <a:t> </a:t>
            </a:r>
            <a:r>
              <a:rPr sz="2000" b="1" spc="-5" dirty="0">
                <a:solidFill>
                  <a:srgbClr val="CC0000"/>
                </a:solidFill>
                <a:latin typeface="Arial"/>
                <a:cs typeface="Arial"/>
              </a:rPr>
              <a:t>count</a:t>
            </a:r>
            <a:r>
              <a:rPr sz="2000" b="1" spc="-10" dirty="0">
                <a:solidFill>
                  <a:srgbClr val="CC0000"/>
                </a:solidFill>
                <a:latin typeface="Arial"/>
                <a:cs typeface="Arial"/>
              </a:rPr>
              <a:t> </a:t>
            </a:r>
            <a:r>
              <a:rPr sz="2000" b="1" spc="-5" dirty="0">
                <a:solidFill>
                  <a:srgbClr val="CC0000"/>
                </a:solidFill>
                <a:latin typeface="Arial"/>
                <a:cs typeface="Arial"/>
              </a:rPr>
              <a:t>of</a:t>
            </a:r>
            <a:r>
              <a:rPr sz="2000" b="1" spc="-15" dirty="0">
                <a:solidFill>
                  <a:srgbClr val="CC0000"/>
                </a:solidFill>
                <a:latin typeface="Arial"/>
                <a:cs typeface="Arial"/>
              </a:rPr>
              <a:t> </a:t>
            </a:r>
            <a:r>
              <a:rPr sz="2000" b="1" spc="-5" dirty="0">
                <a:solidFill>
                  <a:srgbClr val="CC0000"/>
                </a:solidFill>
                <a:latin typeface="Arial"/>
                <a:cs typeface="Arial"/>
              </a:rPr>
              <a:t>each</a:t>
            </a:r>
            <a:r>
              <a:rPr sz="2000" b="1" spc="-10" dirty="0">
                <a:solidFill>
                  <a:srgbClr val="CC0000"/>
                </a:solidFill>
                <a:latin typeface="Arial"/>
                <a:cs typeface="Arial"/>
              </a:rPr>
              <a:t> </a:t>
            </a:r>
            <a:r>
              <a:rPr sz="2000" b="1" spc="-5" dirty="0">
                <a:solidFill>
                  <a:srgbClr val="CC0000"/>
                </a:solidFill>
                <a:latin typeface="Arial"/>
                <a:cs typeface="Arial"/>
              </a:rPr>
              <a:t>room</a:t>
            </a:r>
            <a:r>
              <a:rPr sz="2000" b="1" spc="-15" dirty="0">
                <a:solidFill>
                  <a:srgbClr val="CC0000"/>
                </a:solidFill>
                <a:latin typeface="Arial"/>
                <a:cs typeface="Arial"/>
              </a:rPr>
              <a:t> </a:t>
            </a:r>
            <a:r>
              <a:rPr sz="2000" b="1" dirty="0">
                <a:solidFill>
                  <a:srgbClr val="CC0000"/>
                </a:solidFill>
                <a:latin typeface="Arial"/>
                <a:cs typeface="Arial"/>
              </a:rPr>
              <a:t>type</a:t>
            </a:r>
            <a:r>
              <a:rPr sz="2000" b="1" spc="-10" dirty="0">
                <a:solidFill>
                  <a:srgbClr val="CC0000"/>
                </a:solidFill>
                <a:latin typeface="Arial"/>
                <a:cs typeface="Arial"/>
              </a:rPr>
              <a:t> </a:t>
            </a:r>
            <a:r>
              <a:rPr sz="2000" b="1" spc="-5" dirty="0">
                <a:solidFill>
                  <a:srgbClr val="CC0000"/>
                </a:solidFill>
                <a:latin typeface="Arial"/>
                <a:cs typeface="Arial"/>
              </a:rPr>
              <a:t>as</a:t>
            </a:r>
            <a:r>
              <a:rPr sz="2000" b="1" spc="-15" dirty="0">
                <a:solidFill>
                  <a:srgbClr val="CC0000"/>
                </a:solidFill>
                <a:latin typeface="Arial"/>
                <a:cs typeface="Arial"/>
              </a:rPr>
              <a:t> </a:t>
            </a:r>
            <a:r>
              <a:rPr sz="2000" b="1" spc="-5" dirty="0">
                <a:solidFill>
                  <a:srgbClr val="CC0000"/>
                </a:solidFill>
                <a:latin typeface="Arial"/>
                <a:cs typeface="Arial"/>
              </a:rPr>
              <a:t>per</a:t>
            </a:r>
            <a:r>
              <a:rPr sz="2000" b="1" spc="-10" dirty="0">
                <a:solidFill>
                  <a:srgbClr val="CC0000"/>
                </a:solidFill>
                <a:latin typeface="Arial"/>
                <a:cs typeface="Arial"/>
              </a:rPr>
              <a:t> </a:t>
            </a:r>
            <a:r>
              <a:rPr sz="2000" b="1" spc="-5" dirty="0">
                <a:solidFill>
                  <a:srgbClr val="CC0000"/>
                </a:solidFill>
                <a:latin typeface="Arial"/>
                <a:cs typeface="Arial"/>
              </a:rPr>
              <a:t>listing.</a:t>
            </a:r>
            <a:endParaRPr sz="2000" dirty="0">
              <a:latin typeface="Arial"/>
              <a:cs typeface="Arial"/>
            </a:endParaRPr>
          </a:p>
          <a:p>
            <a:pPr>
              <a:lnSpc>
                <a:spcPct val="100000"/>
              </a:lnSpc>
            </a:pPr>
            <a:endParaRPr sz="2200" dirty="0">
              <a:latin typeface="Arial"/>
              <a:cs typeface="Arial"/>
            </a:endParaRPr>
          </a:p>
          <a:p>
            <a:pPr>
              <a:lnSpc>
                <a:spcPct val="100000"/>
              </a:lnSpc>
              <a:spcBef>
                <a:spcPts val="20"/>
              </a:spcBef>
            </a:pPr>
            <a:endParaRPr sz="2250" dirty="0">
              <a:latin typeface="Arial"/>
              <a:cs typeface="Arial"/>
            </a:endParaRPr>
          </a:p>
          <a:p>
            <a:pPr marL="469900" marR="2613660" indent="-457200">
              <a:lnSpc>
                <a:spcPct val="100000"/>
              </a:lnSpc>
              <a:buFont typeface="MS PGothic"/>
              <a:buChar char="➢"/>
              <a:tabLst>
                <a:tab pos="469265" algn="l"/>
                <a:tab pos="469900" algn="l"/>
              </a:tabLst>
            </a:pPr>
            <a:r>
              <a:rPr sz="1800" b="1" spc="-5" dirty="0">
                <a:solidFill>
                  <a:srgbClr val="212121"/>
                </a:solidFill>
                <a:latin typeface="Arial"/>
                <a:cs typeface="Arial"/>
              </a:rPr>
              <a:t>Based</a:t>
            </a:r>
            <a:r>
              <a:rPr sz="1800" b="1" spc="-30" dirty="0">
                <a:solidFill>
                  <a:srgbClr val="212121"/>
                </a:solidFill>
                <a:latin typeface="Arial"/>
                <a:cs typeface="Arial"/>
              </a:rPr>
              <a:t> </a:t>
            </a:r>
            <a:r>
              <a:rPr sz="1800" b="1" spc="-5" dirty="0">
                <a:solidFill>
                  <a:srgbClr val="212121"/>
                </a:solidFill>
                <a:latin typeface="Arial"/>
                <a:cs typeface="Arial"/>
              </a:rPr>
              <a:t>on</a:t>
            </a:r>
            <a:r>
              <a:rPr sz="1800" b="1" spc="-25" dirty="0">
                <a:solidFill>
                  <a:srgbClr val="212121"/>
                </a:solidFill>
                <a:latin typeface="Arial"/>
                <a:cs typeface="Arial"/>
              </a:rPr>
              <a:t> </a:t>
            </a:r>
            <a:r>
              <a:rPr sz="1800" b="1" dirty="0">
                <a:solidFill>
                  <a:srgbClr val="212121"/>
                </a:solidFill>
                <a:latin typeface="Arial"/>
                <a:cs typeface="Arial"/>
              </a:rPr>
              <a:t>the</a:t>
            </a:r>
            <a:r>
              <a:rPr sz="1800" b="1" spc="-90" dirty="0">
                <a:solidFill>
                  <a:srgbClr val="212121"/>
                </a:solidFill>
                <a:latin typeface="Arial"/>
                <a:cs typeface="Arial"/>
              </a:rPr>
              <a:t> </a:t>
            </a:r>
            <a:r>
              <a:rPr sz="1800" b="1" spc="-5" dirty="0">
                <a:solidFill>
                  <a:srgbClr val="212121"/>
                </a:solidFill>
                <a:latin typeface="Arial"/>
                <a:cs typeface="Arial"/>
              </a:rPr>
              <a:t>Analysis</a:t>
            </a:r>
            <a:r>
              <a:rPr sz="1800" b="1" spc="-25" dirty="0">
                <a:solidFill>
                  <a:srgbClr val="212121"/>
                </a:solidFill>
                <a:latin typeface="Arial"/>
                <a:cs typeface="Arial"/>
              </a:rPr>
              <a:t> </a:t>
            </a:r>
            <a:r>
              <a:rPr sz="1800" b="1" spc="-5" dirty="0">
                <a:solidFill>
                  <a:srgbClr val="212121"/>
                </a:solidFill>
                <a:latin typeface="Arial"/>
                <a:cs typeface="Arial"/>
              </a:rPr>
              <a:t>we </a:t>
            </a:r>
            <a:r>
              <a:rPr sz="1800" b="1" spc="-484" dirty="0">
                <a:solidFill>
                  <a:srgbClr val="212121"/>
                </a:solidFill>
                <a:latin typeface="Arial"/>
                <a:cs typeface="Arial"/>
              </a:rPr>
              <a:t> </a:t>
            </a:r>
            <a:r>
              <a:rPr sz="1800" b="1" dirty="0">
                <a:solidFill>
                  <a:srgbClr val="212121"/>
                </a:solidFill>
                <a:latin typeface="Arial"/>
                <a:cs typeface="Arial"/>
              </a:rPr>
              <a:t>found</a:t>
            </a:r>
            <a:r>
              <a:rPr sz="1800" b="1" spc="-10" dirty="0">
                <a:solidFill>
                  <a:srgbClr val="212121"/>
                </a:solidFill>
                <a:latin typeface="Arial"/>
                <a:cs typeface="Arial"/>
              </a:rPr>
              <a:t> </a:t>
            </a:r>
            <a:r>
              <a:rPr sz="1800" b="1" dirty="0">
                <a:solidFill>
                  <a:srgbClr val="212121"/>
                </a:solidFill>
                <a:latin typeface="Arial"/>
                <a:cs typeface="Arial"/>
              </a:rPr>
              <a:t>that:</a:t>
            </a:r>
            <a:endParaRPr sz="1800" dirty="0">
              <a:latin typeface="Arial"/>
              <a:cs typeface="Arial"/>
            </a:endParaRPr>
          </a:p>
          <a:p>
            <a:pPr>
              <a:lnSpc>
                <a:spcPct val="100000"/>
              </a:lnSpc>
              <a:spcBef>
                <a:spcPts val="45"/>
              </a:spcBef>
              <a:buClr>
                <a:srgbClr val="212121"/>
              </a:buClr>
              <a:buFont typeface="MS PGothic"/>
              <a:buChar char="➢"/>
            </a:pPr>
            <a:endParaRPr sz="2200" dirty="0">
              <a:latin typeface="Arial"/>
              <a:cs typeface="Arial"/>
            </a:endParaRPr>
          </a:p>
          <a:p>
            <a:pPr marL="462280" marR="2275205" lvl="1" indent="-318770">
              <a:lnSpc>
                <a:spcPct val="101200"/>
              </a:lnSpc>
              <a:buClr>
                <a:srgbClr val="CC0000"/>
              </a:buClr>
              <a:buSzPct val="112500"/>
              <a:buFont typeface="MS PGothic"/>
              <a:buChar char="➔"/>
              <a:tabLst>
                <a:tab pos="525780" algn="l"/>
                <a:tab pos="526415" algn="l"/>
              </a:tabLst>
            </a:pPr>
            <a:r>
              <a:rPr dirty="0"/>
              <a:t>	</a:t>
            </a:r>
            <a:r>
              <a:rPr sz="1600" b="1" spc="-5" dirty="0">
                <a:solidFill>
                  <a:srgbClr val="CC0000"/>
                </a:solidFill>
                <a:latin typeface="Arial"/>
                <a:cs typeface="Arial"/>
              </a:rPr>
              <a:t>Entire home/apt </a:t>
            </a:r>
            <a:r>
              <a:rPr sz="1600" b="1" spc="-5" dirty="0">
                <a:solidFill>
                  <a:srgbClr val="212121"/>
                </a:solidFill>
                <a:latin typeface="Arial"/>
                <a:cs typeface="Arial"/>
              </a:rPr>
              <a:t>has </a:t>
            </a:r>
            <a:r>
              <a:rPr sz="1600" b="1" dirty="0">
                <a:solidFill>
                  <a:srgbClr val="212121"/>
                </a:solidFill>
                <a:latin typeface="Arial"/>
                <a:cs typeface="Arial"/>
              </a:rPr>
              <a:t>the </a:t>
            </a:r>
            <a:r>
              <a:rPr sz="1600" b="1" spc="-5" dirty="0">
                <a:solidFill>
                  <a:srgbClr val="212121"/>
                </a:solidFill>
                <a:latin typeface="Arial"/>
                <a:cs typeface="Arial"/>
              </a:rPr>
              <a:t>highest </a:t>
            </a:r>
            <a:r>
              <a:rPr sz="1600" b="1" spc="-434" dirty="0">
                <a:solidFill>
                  <a:srgbClr val="212121"/>
                </a:solidFill>
                <a:latin typeface="Arial"/>
                <a:cs typeface="Arial"/>
              </a:rPr>
              <a:t> </a:t>
            </a:r>
            <a:r>
              <a:rPr sz="1600" b="1" spc="-5" dirty="0">
                <a:solidFill>
                  <a:srgbClr val="212121"/>
                </a:solidFill>
                <a:latin typeface="Arial"/>
                <a:cs typeface="Arial"/>
              </a:rPr>
              <a:t>number of listing of 52% among </a:t>
            </a:r>
            <a:r>
              <a:rPr sz="1600" b="1" dirty="0">
                <a:solidFill>
                  <a:srgbClr val="212121"/>
                </a:solidFill>
                <a:latin typeface="Arial"/>
                <a:cs typeface="Arial"/>
              </a:rPr>
              <a:t> </a:t>
            </a:r>
            <a:r>
              <a:rPr sz="1600" b="1" spc="-5" dirty="0">
                <a:solidFill>
                  <a:srgbClr val="212121"/>
                </a:solidFill>
                <a:latin typeface="Arial"/>
                <a:cs typeface="Arial"/>
              </a:rPr>
              <a:t>other</a:t>
            </a:r>
            <a:r>
              <a:rPr sz="1600" b="1" spc="-10" dirty="0">
                <a:solidFill>
                  <a:srgbClr val="212121"/>
                </a:solidFill>
                <a:latin typeface="Arial"/>
                <a:cs typeface="Arial"/>
              </a:rPr>
              <a:t> </a:t>
            </a:r>
            <a:r>
              <a:rPr sz="1600" b="1" spc="-5" dirty="0">
                <a:solidFill>
                  <a:srgbClr val="212121"/>
                </a:solidFill>
                <a:latin typeface="Arial"/>
                <a:cs typeface="Arial"/>
              </a:rPr>
              <a:t>room</a:t>
            </a:r>
            <a:r>
              <a:rPr sz="1600" b="1" spc="-10" dirty="0">
                <a:solidFill>
                  <a:srgbClr val="212121"/>
                </a:solidFill>
                <a:latin typeface="Arial"/>
                <a:cs typeface="Arial"/>
              </a:rPr>
              <a:t> </a:t>
            </a:r>
            <a:r>
              <a:rPr sz="1600" b="1" dirty="0">
                <a:solidFill>
                  <a:srgbClr val="212121"/>
                </a:solidFill>
                <a:latin typeface="Arial"/>
                <a:cs typeface="Arial"/>
              </a:rPr>
              <a:t>types.</a:t>
            </a:r>
            <a:endParaRPr sz="1600" dirty="0">
              <a:latin typeface="Arial"/>
              <a:cs typeface="Arial"/>
            </a:endParaRPr>
          </a:p>
          <a:p>
            <a:pPr lvl="1">
              <a:lnSpc>
                <a:spcPct val="100000"/>
              </a:lnSpc>
              <a:spcBef>
                <a:spcPts val="25"/>
              </a:spcBef>
              <a:buChar char="➔"/>
            </a:pPr>
            <a:endParaRPr sz="1650" dirty="0">
              <a:latin typeface="Arial"/>
              <a:cs typeface="Arial"/>
            </a:endParaRPr>
          </a:p>
          <a:p>
            <a:pPr marL="469900" marR="2174240" lvl="1" indent="-297815">
              <a:lnSpc>
                <a:spcPct val="100000"/>
              </a:lnSpc>
              <a:buClr>
                <a:srgbClr val="CC0000"/>
              </a:buClr>
              <a:buFont typeface="MS PGothic"/>
              <a:buChar char="➔"/>
              <a:tabLst>
                <a:tab pos="525780" algn="l"/>
                <a:tab pos="526415" algn="l"/>
              </a:tabLst>
            </a:pPr>
            <a:r>
              <a:rPr dirty="0"/>
              <a:t>	</a:t>
            </a:r>
            <a:r>
              <a:rPr sz="1600" b="1" spc="-5" dirty="0">
                <a:solidFill>
                  <a:srgbClr val="CC0000"/>
                </a:solidFill>
                <a:latin typeface="Arial"/>
                <a:cs typeface="Arial"/>
              </a:rPr>
              <a:t>Private room </a:t>
            </a:r>
            <a:r>
              <a:rPr sz="1600" b="1" spc="-5" dirty="0">
                <a:solidFill>
                  <a:srgbClr val="212121"/>
                </a:solidFill>
                <a:latin typeface="Arial"/>
                <a:cs typeface="Arial"/>
              </a:rPr>
              <a:t>has 45.7% of listing </a:t>
            </a:r>
            <a:r>
              <a:rPr sz="1600" b="1" spc="-430" dirty="0">
                <a:solidFill>
                  <a:srgbClr val="212121"/>
                </a:solidFill>
                <a:latin typeface="Arial"/>
                <a:cs typeface="Arial"/>
              </a:rPr>
              <a:t> </a:t>
            </a:r>
            <a:r>
              <a:rPr sz="1600" b="1" spc="-5" dirty="0">
                <a:solidFill>
                  <a:srgbClr val="212121"/>
                </a:solidFill>
                <a:latin typeface="Arial"/>
                <a:cs typeface="Arial"/>
              </a:rPr>
              <a:t>among</a:t>
            </a:r>
            <a:r>
              <a:rPr sz="1600" b="1" spc="-10" dirty="0">
                <a:solidFill>
                  <a:srgbClr val="212121"/>
                </a:solidFill>
                <a:latin typeface="Arial"/>
                <a:cs typeface="Arial"/>
              </a:rPr>
              <a:t> </a:t>
            </a:r>
            <a:r>
              <a:rPr sz="1600" b="1" spc="-5" dirty="0">
                <a:solidFill>
                  <a:srgbClr val="212121"/>
                </a:solidFill>
                <a:latin typeface="Arial"/>
                <a:cs typeface="Arial"/>
              </a:rPr>
              <a:t>other</a:t>
            </a:r>
            <a:r>
              <a:rPr sz="1600" b="1" spc="-10" dirty="0">
                <a:solidFill>
                  <a:srgbClr val="212121"/>
                </a:solidFill>
                <a:latin typeface="Arial"/>
                <a:cs typeface="Arial"/>
              </a:rPr>
              <a:t> </a:t>
            </a:r>
            <a:r>
              <a:rPr sz="1600" b="1" spc="-5" dirty="0">
                <a:solidFill>
                  <a:srgbClr val="212121"/>
                </a:solidFill>
                <a:latin typeface="Arial"/>
                <a:cs typeface="Arial"/>
              </a:rPr>
              <a:t>room</a:t>
            </a:r>
            <a:r>
              <a:rPr sz="1600" b="1" spc="-10" dirty="0">
                <a:solidFill>
                  <a:srgbClr val="212121"/>
                </a:solidFill>
                <a:latin typeface="Arial"/>
                <a:cs typeface="Arial"/>
              </a:rPr>
              <a:t> </a:t>
            </a:r>
            <a:r>
              <a:rPr sz="1600" b="1" dirty="0">
                <a:solidFill>
                  <a:srgbClr val="212121"/>
                </a:solidFill>
                <a:latin typeface="Arial"/>
                <a:cs typeface="Arial"/>
              </a:rPr>
              <a:t>types.</a:t>
            </a:r>
            <a:endParaRPr sz="1600" dirty="0">
              <a:latin typeface="Arial"/>
              <a:cs typeface="Arial"/>
            </a:endParaRPr>
          </a:p>
          <a:p>
            <a:pPr lvl="1">
              <a:lnSpc>
                <a:spcPct val="100000"/>
              </a:lnSpc>
              <a:spcBef>
                <a:spcPts val="20"/>
              </a:spcBef>
              <a:buChar char="➔"/>
            </a:pPr>
            <a:endParaRPr sz="1650" dirty="0">
              <a:latin typeface="Arial"/>
              <a:cs typeface="Arial"/>
            </a:endParaRPr>
          </a:p>
          <a:p>
            <a:pPr marL="469900" marR="2399665" lvl="1" indent="-297815">
              <a:lnSpc>
                <a:spcPct val="100000"/>
              </a:lnSpc>
              <a:spcBef>
                <a:spcPts val="5"/>
              </a:spcBef>
              <a:buFont typeface="MS PGothic"/>
              <a:buChar char="➔"/>
              <a:tabLst>
                <a:tab pos="469900" algn="l"/>
              </a:tabLst>
            </a:pPr>
            <a:r>
              <a:rPr sz="1600" b="1" spc="-5" dirty="0">
                <a:solidFill>
                  <a:srgbClr val="CC0000"/>
                </a:solidFill>
                <a:latin typeface="Arial"/>
                <a:cs typeface="Arial"/>
              </a:rPr>
              <a:t>Shared Room </a:t>
            </a:r>
            <a:r>
              <a:rPr sz="1600" b="1" spc="-5" dirty="0">
                <a:solidFill>
                  <a:srgbClr val="212121"/>
                </a:solidFill>
                <a:latin typeface="Arial"/>
                <a:cs typeface="Arial"/>
              </a:rPr>
              <a:t>is </a:t>
            </a:r>
            <a:r>
              <a:rPr sz="1600" b="1" dirty="0">
                <a:solidFill>
                  <a:srgbClr val="212121"/>
                </a:solidFill>
                <a:latin typeface="Arial"/>
                <a:cs typeface="Arial"/>
              </a:rPr>
              <a:t>the </a:t>
            </a:r>
            <a:r>
              <a:rPr sz="1600" b="1" spc="-5" dirty="0">
                <a:solidFill>
                  <a:srgbClr val="212121"/>
                </a:solidFill>
                <a:latin typeface="Arial"/>
                <a:cs typeface="Arial"/>
              </a:rPr>
              <a:t>least listed </a:t>
            </a:r>
            <a:r>
              <a:rPr sz="1600" b="1" spc="-434" dirty="0">
                <a:solidFill>
                  <a:srgbClr val="212121"/>
                </a:solidFill>
                <a:latin typeface="Arial"/>
                <a:cs typeface="Arial"/>
              </a:rPr>
              <a:t> </a:t>
            </a:r>
            <a:r>
              <a:rPr sz="1600" b="1" spc="-5" dirty="0">
                <a:solidFill>
                  <a:srgbClr val="212121"/>
                </a:solidFill>
                <a:latin typeface="Arial"/>
                <a:cs typeface="Arial"/>
              </a:rPr>
              <a:t>room</a:t>
            </a:r>
            <a:r>
              <a:rPr sz="1600" b="1" spc="-15" dirty="0">
                <a:solidFill>
                  <a:srgbClr val="212121"/>
                </a:solidFill>
                <a:latin typeface="Arial"/>
                <a:cs typeface="Arial"/>
              </a:rPr>
              <a:t> </a:t>
            </a:r>
            <a:r>
              <a:rPr sz="1600" b="1" dirty="0">
                <a:solidFill>
                  <a:srgbClr val="212121"/>
                </a:solidFill>
                <a:latin typeface="Arial"/>
                <a:cs typeface="Arial"/>
              </a:rPr>
              <a:t>type</a:t>
            </a:r>
            <a:r>
              <a:rPr sz="1600" b="1" spc="-15" dirty="0">
                <a:solidFill>
                  <a:srgbClr val="212121"/>
                </a:solidFill>
                <a:latin typeface="Arial"/>
                <a:cs typeface="Arial"/>
              </a:rPr>
              <a:t> </a:t>
            </a:r>
            <a:r>
              <a:rPr sz="1600" b="1" spc="-5" dirty="0">
                <a:solidFill>
                  <a:srgbClr val="212121"/>
                </a:solidFill>
                <a:latin typeface="Arial"/>
                <a:cs typeface="Arial"/>
              </a:rPr>
              <a:t>at</a:t>
            </a:r>
            <a:r>
              <a:rPr sz="1600" b="1" spc="-15" dirty="0">
                <a:solidFill>
                  <a:srgbClr val="212121"/>
                </a:solidFill>
                <a:latin typeface="Arial"/>
                <a:cs typeface="Arial"/>
              </a:rPr>
              <a:t> </a:t>
            </a:r>
            <a:r>
              <a:rPr sz="1600" b="1" spc="-5" dirty="0">
                <a:solidFill>
                  <a:srgbClr val="212121"/>
                </a:solidFill>
                <a:latin typeface="Arial"/>
                <a:cs typeface="Arial"/>
              </a:rPr>
              <a:t>only</a:t>
            </a:r>
            <a:r>
              <a:rPr sz="1600" b="1" spc="-10" dirty="0">
                <a:solidFill>
                  <a:srgbClr val="212121"/>
                </a:solidFill>
                <a:latin typeface="Arial"/>
                <a:cs typeface="Arial"/>
              </a:rPr>
              <a:t> </a:t>
            </a:r>
            <a:r>
              <a:rPr sz="1600" b="1" spc="-5" dirty="0">
                <a:solidFill>
                  <a:srgbClr val="212121"/>
                </a:solidFill>
                <a:latin typeface="Arial"/>
                <a:cs typeface="Arial"/>
              </a:rPr>
              <a:t>2.4%</a:t>
            </a:r>
            <a:r>
              <a:rPr sz="1600" b="1" spc="-15" dirty="0">
                <a:solidFill>
                  <a:srgbClr val="212121"/>
                </a:solidFill>
                <a:latin typeface="Arial"/>
                <a:cs typeface="Arial"/>
              </a:rPr>
              <a:t> </a:t>
            </a:r>
            <a:r>
              <a:rPr sz="1600" b="1" spc="-5" dirty="0">
                <a:solidFill>
                  <a:srgbClr val="212121"/>
                </a:solidFill>
                <a:latin typeface="Arial"/>
                <a:cs typeface="Arial"/>
              </a:rPr>
              <a:t>in</a:t>
            </a:r>
            <a:r>
              <a:rPr sz="1600" b="1" spc="-15" dirty="0">
                <a:solidFill>
                  <a:srgbClr val="212121"/>
                </a:solidFill>
                <a:latin typeface="Arial"/>
                <a:cs typeface="Arial"/>
              </a:rPr>
              <a:t> </a:t>
            </a:r>
            <a:r>
              <a:rPr sz="1600" b="1" dirty="0">
                <a:solidFill>
                  <a:srgbClr val="212121"/>
                </a:solidFill>
                <a:latin typeface="Arial"/>
                <a:cs typeface="Arial"/>
              </a:rPr>
              <a:t>total</a:t>
            </a:r>
            <a:r>
              <a:rPr sz="1800" dirty="0">
                <a:solidFill>
                  <a:srgbClr val="212121"/>
                </a:solidFill>
                <a:latin typeface="Arial MT"/>
                <a:cs typeface="Arial MT"/>
              </a:rPr>
              <a:t>.</a:t>
            </a:r>
            <a:endParaRPr sz="1800" dirty="0">
              <a:latin typeface="Arial MT"/>
              <a:cs typeface="Arial MT"/>
            </a:endParaRPr>
          </a:p>
        </p:txBody>
      </p:sp>
      <p:pic>
        <p:nvPicPr>
          <p:cNvPr id="2052" name="Picture 4">
            <a:extLst>
              <a:ext uri="{FF2B5EF4-FFF2-40B4-BE49-F238E27FC236}">
                <a16:creationId xmlns:a16="http://schemas.microsoft.com/office/drawing/2014/main" id="{F735FB47-A487-47CB-867B-5EC548A57D3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13510" b="4868"/>
          <a:stretch/>
        </p:blipFill>
        <p:spPr bwMode="auto">
          <a:xfrm>
            <a:off x="4564413" y="1276350"/>
            <a:ext cx="4264660" cy="3600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75DE875-F5E4-433A-81C7-47B32E3BC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489" y="918341"/>
            <a:ext cx="4819650" cy="4019154"/>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p:nvPr/>
        </p:nvSpPr>
        <p:spPr>
          <a:xfrm>
            <a:off x="325436" y="480090"/>
            <a:ext cx="8437563" cy="320601"/>
          </a:xfrm>
          <a:prstGeom prst="rect">
            <a:avLst/>
          </a:prstGeom>
        </p:spPr>
        <p:txBody>
          <a:bodyPr vert="horz" wrap="square" lIns="0" tIns="12700" rIns="0" bIns="0" rtlCol="0">
            <a:spAutoFit/>
          </a:bodyPr>
          <a:lstStyle/>
          <a:p>
            <a:pPr marL="342900" indent="-342900" algn="l">
              <a:buFont typeface="Wingdings" panose="05000000000000000000" pitchFamily="2" charset="2"/>
              <a:buChar char="v"/>
            </a:pPr>
            <a:r>
              <a:rPr lang="en-US" sz="2000" b="1" i="0" dirty="0" err="1">
                <a:solidFill>
                  <a:srgbClr val="C00000"/>
                </a:solidFill>
                <a:effectLst/>
                <a:latin typeface="Roboto" panose="02000000000000000000" pitchFamily="2" charset="0"/>
              </a:rPr>
              <a:t>AirBNB</a:t>
            </a:r>
            <a:r>
              <a:rPr lang="en-US" sz="2000" b="1" i="0" dirty="0">
                <a:solidFill>
                  <a:srgbClr val="C00000"/>
                </a:solidFill>
                <a:effectLst/>
                <a:latin typeface="Roboto" panose="02000000000000000000" pitchFamily="2" charset="0"/>
              </a:rPr>
              <a:t> rentals distributed among the five boroughs of New York?</a:t>
            </a:r>
            <a:endParaRPr sz="2200" b="1" dirty="0">
              <a:solidFill>
                <a:srgbClr val="C00000"/>
              </a:solidFill>
              <a:latin typeface="Arial"/>
              <a:cs typeface="Arial"/>
            </a:endParaRPr>
          </a:p>
        </p:txBody>
      </p:sp>
      <p:sp>
        <p:nvSpPr>
          <p:cNvPr id="5" name="object 2">
            <a:extLst>
              <a:ext uri="{FF2B5EF4-FFF2-40B4-BE49-F238E27FC236}">
                <a16:creationId xmlns:a16="http://schemas.microsoft.com/office/drawing/2014/main" id="{24727BE9-87E6-49AD-8D2C-FBDEAB4B62B8}"/>
              </a:ext>
            </a:extLst>
          </p:cNvPr>
          <p:cNvSpPr txBox="1"/>
          <p:nvPr/>
        </p:nvSpPr>
        <p:spPr>
          <a:xfrm>
            <a:off x="149116" y="918341"/>
            <a:ext cx="5870684" cy="4098494"/>
          </a:xfrm>
          <a:prstGeom prst="rect">
            <a:avLst/>
          </a:prstGeom>
        </p:spPr>
        <p:txBody>
          <a:bodyPr vert="horz" wrap="square" lIns="0" tIns="12700" rIns="0" bIns="0" rtlCol="0">
            <a:spAutoFit/>
          </a:bodyPr>
          <a:lstStyle/>
          <a:p>
            <a:pPr marL="469900" marR="2613660" indent="-457200">
              <a:lnSpc>
                <a:spcPct val="100000"/>
              </a:lnSpc>
              <a:buFont typeface="MS PGothic"/>
              <a:buChar char="➢"/>
              <a:tabLst>
                <a:tab pos="469265" algn="l"/>
                <a:tab pos="469900" algn="l"/>
              </a:tabLst>
            </a:pPr>
            <a:r>
              <a:rPr sz="1800" b="1" spc="-5" dirty="0">
                <a:solidFill>
                  <a:srgbClr val="212121"/>
                </a:solidFill>
                <a:latin typeface="Arial"/>
                <a:cs typeface="Arial"/>
              </a:rPr>
              <a:t>Based</a:t>
            </a:r>
            <a:r>
              <a:rPr sz="1800" b="1" spc="-30" dirty="0">
                <a:solidFill>
                  <a:srgbClr val="212121"/>
                </a:solidFill>
                <a:latin typeface="Arial"/>
                <a:cs typeface="Arial"/>
              </a:rPr>
              <a:t> </a:t>
            </a:r>
            <a:r>
              <a:rPr sz="1800" b="1" spc="-5" dirty="0">
                <a:solidFill>
                  <a:srgbClr val="212121"/>
                </a:solidFill>
                <a:latin typeface="Arial"/>
                <a:cs typeface="Arial"/>
              </a:rPr>
              <a:t>on</a:t>
            </a:r>
            <a:r>
              <a:rPr sz="1800" b="1" spc="-25" dirty="0">
                <a:solidFill>
                  <a:srgbClr val="212121"/>
                </a:solidFill>
                <a:latin typeface="Arial"/>
                <a:cs typeface="Arial"/>
              </a:rPr>
              <a:t> </a:t>
            </a:r>
            <a:r>
              <a:rPr sz="1800" b="1" dirty="0">
                <a:solidFill>
                  <a:srgbClr val="212121"/>
                </a:solidFill>
                <a:latin typeface="Arial"/>
                <a:cs typeface="Arial"/>
              </a:rPr>
              <a:t>the</a:t>
            </a:r>
            <a:r>
              <a:rPr sz="1800" b="1" spc="-90" dirty="0">
                <a:solidFill>
                  <a:srgbClr val="212121"/>
                </a:solidFill>
                <a:latin typeface="Arial"/>
                <a:cs typeface="Arial"/>
              </a:rPr>
              <a:t> </a:t>
            </a:r>
            <a:r>
              <a:rPr sz="1800" b="1" spc="-5" dirty="0">
                <a:solidFill>
                  <a:srgbClr val="212121"/>
                </a:solidFill>
                <a:latin typeface="Arial"/>
                <a:cs typeface="Arial"/>
              </a:rPr>
              <a:t>Analysis</a:t>
            </a:r>
            <a:r>
              <a:rPr sz="1800" b="1" spc="-25" dirty="0">
                <a:solidFill>
                  <a:srgbClr val="212121"/>
                </a:solidFill>
                <a:latin typeface="Arial"/>
                <a:cs typeface="Arial"/>
              </a:rPr>
              <a:t> </a:t>
            </a:r>
            <a:r>
              <a:rPr sz="1800" b="1" spc="-5" dirty="0">
                <a:solidFill>
                  <a:srgbClr val="212121"/>
                </a:solidFill>
                <a:latin typeface="Arial"/>
                <a:cs typeface="Arial"/>
              </a:rPr>
              <a:t>we </a:t>
            </a:r>
            <a:r>
              <a:rPr sz="1800" b="1" spc="-484" dirty="0">
                <a:solidFill>
                  <a:srgbClr val="212121"/>
                </a:solidFill>
                <a:latin typeface="Arial"/>
                <a:cs typeface="Arial"/>
              </a:rPr>
              <a:t> </a:t>
            </a:r>
            <a:r>
              <a:rPr sz="1800" b="1" dirty="0">
                <a:solidFill>
                  <a:srgbClr val="212121"/>
                </a:solidFill>
                <a:latin typeface="Arial"/>
                <a:cs typeface="Arial"/>
              </a:rPr>
              <a:t>found</a:t>
            </a:r>
            <a:r>
              <a:rPr sz="1800" b="1" spc="-10" dirty="0">
                <a:solidFill>
                  <a:srgbClr val="212121"/>
                </a:solidFill>
                <a:latin typeface="Arial"/>
                <a:cs typeface="Arial"/>
              </a:rPr>
              <a:t> </a:t>
            </a:r>
            <a:r>
              <a:rPr sz="1800" b="1" dirty="0">
                <a:solidFill>
                  <a:srgbClr val="212121"/>
                </a:solidFill>
                <a:latin typeface="Arial"/>
                <a:cs typeface="Arial"/>
              </a:rPr>
              <a:t>that:</a:t>
            </a:r>
            <a:endParaRPr sz="1800" dirty="0">
              <a:latin typeface="Arial"/>
              <a:cs typeface="Arial"/>
            </a:endParaRPr>
          </a:p>
          <a:p>
            <a:pPr>
              <a:lnSpc>
                <a:spcPct val="100000"/>
              </a:lnSpc>
              <a:spcBef>
                <a:spcPts val="45"/>
              </a:spcBef>
              <a:buClr>
                <a:srgbClr val="212121"/>
              </a:buClr>
              <a:buFont typeface="MS PGothic"/>
              <a:buChar char="➢"/>
            </a:pPr>
            <a:endParaRPr sz="2200" dirty="0">
              <a:latin typeface="Arial"/>
              <a:cs typeface="Arial"/>
            </a:endParaRPr>
          </a:p>
          <a:p>
            <a:pPr marL="462280" marR="2275205" lvl="1" indent="-318770">
              <a:lnSpc>
                <a:spcPct val="101200"/>
              </a:lnSpc>
              <a:buClr>
                <a:srgbClr val="CC0000"/>
              </a:buClr>
              <a:buSzPct val="112500"/>
              <a:buFont typeface="MS PGothic"/>
              <a:buChar char="➔"/>
              <a:tabLst>
                <a:tab pos="525780" algn="l"/>
                <a:tab pos="526415" algn="l"/>
              </a:tabLst>
            </a:pPr>
            <a:r>
              <a:rPr dirty="0"/>
              <a:t>	</a:t>
            </a:r>
            <a:r>
              <a:rPr lang="en-IN" b="1" dirty="0">
                <a:solidFill>
                  <a:srgbClr val="C00000"/>
                </a:solidFill>
              </a:rPr>
              <a:t>Manhattan</a:t>
            </a:r>
            <a:r>
              <a:rPr sz="1600" b="1" spc="-5" dirty="0">
                <a:solidFill>
                  <a:srgbClr val="CC0000"/>
                </a:solidFill>
                <a:latin typeface="Arial"/>
                <a:cs typeface="Arial"/>
              </a:rPr>
              <a:t> </a:t>
            </a:r>
            <a:r>
              <a:rPr sz="1600" b="1" spc="-5" dirty="0">
                <a:solidFill>
                  <a:srgbClr val="212121"/>
                </a:solidFill>
                <a:latin typeface="Arial"/>
                <a:cs typeface="Arial"/>
              </a:rPr>
              <a:t>has </a:t>
            </a:r>
            <a:r>
              <a:rPr sz="1600" b="1" dirty="0">
                <a:solidFill>
                  <a:srgbClr val="212121"/>
                </a:solidFill>
                <a:latin typeface="Arial"/>
                <a:cs typeface="Arial"/>
              </a:rPr>
              <a:t>the </a:t>
            </a:r>
            <a:r>
              <a:rPr sz="1600" b="1" spc="-5" dirty="0">
                <a:solidFill>
                  <a:srgbClr val="212121"/>
                </a:solidFill>
                <a:latin typeface="Arial"/>
                <a:cs typeface="Arial"/>
              </a:rPr>
              <a:t>highest </a:t>
            </a:r>
            <a:r>
              <a:rPr sz="1600" b="1" spc="-434" dirty="0">
                <a:solidFill>
                  <a:srgbClr val="212121"/>
                </a:solidFill>
                <a:latin typeface="Arial"/>
                <a:cs typeface="Arial"/>
              </a:rPr>
              <a:t> </a:t>
            </a:r>
            <a:r>
              <a:rPr sz="1600" b="1" spc="-5" dirty="0">
                <a:solidFill>
                  <a:srgbClr val="212121"/>
                </a:solidFill>
                <a:latin typeface="Arial"/>
                <a:cs typeface="Arial"/>
              </a:rPr>
              <a:t>number of listing of </a:t>
            </a:r>
            <a:r>
              <a:rPr lang="en-IN" sz="1600" b="1" spc="-5" dirty="0">
                <a:solidFill>
                  <a:srgbClr val="212121"/>
                </a:solidFill>
                <a:latin typeface="Arial"/>
                <a:cs typeface="Arial"/>
              </a:rPr>
              <a:t>44</a:t>
            </a:r>
            <a:r>
              <a:rPr sz="1600" b="1" spc="-5" dirty="0">
                <a:solidFill>
                  <a:srgbClr val="212121"/>
                </a:solidFill>
                <a:latin typeface="Arial"/>
                <a:cs typeface="Arial"/>
              </a:rPr>
              <a:t>% among </a:t>
            </a:r>
            <a:r>
              <a:rPr sz="1600" b="1" dirty="0">
                <a:solidFill>
                  <a:srgbClr val="212121"/>
                </a:solidFill>
                <a:latin typeface="Arial"/>
                <a:cs typeface="Arial"/>
              </a:rPr>
              <a:t> </a:t>
            </a:r>
            <a:r>
              <a:rPr sz="1600" b="1" spc="-5" dirty="0">
                <a:solidFill>
                  <a:srgbClr val="212121"/>
                </a:solidFill>
                <a:latin typeface="Arial"/>
                <a:cs typeface="Arial"/>
              </a:rPr>
              <a:t>other</a:t>
            </a:r>
            <a:r>
              <a:rPr sz="1600" b="1" spc="-10" dirty="0">
                <a:solidFill>
                  <a:srgbClr val="212121"/>
                </a:solidFill>
                <a:latin typeface="Arial"/>
                <a:cs typeface="Arial"/>
              </a:rPr>
              <a:t> </a:t>
            </a:r>
            <a:r>
              <a:rPr lang="en-IN" sz="1600" b="1" spc="-10" dirty="0">
                <a:solidFill>
                  <a:srgbClr val="212121"/>
                </a:solidFill>
                <a:latin typeface="Arial"/>
                <a:cs typeface="Arial"/>
              </a:rPr>
              <a:t>boroughs</a:t>
            </a:r>
            <a:r>
              <a:rPr sz="1600" b="1" dirty="0">
                <a:solidFill>
                  <a:srgbClr val="212121"/>
                </a:solidFill>
                <a:latin typeface="Arial"/>
                <a:cs typeface="Arial"/>
              </a:rPr>
              <a:t>.</a:t>
            </a:r>
            <a:endParaRPr sz="1600" dirty="0">
              <a:latin typeface="Arial"/>
              <a:cs typeface="Arial"/>
            </a:endParaRPr>
          </a:p>
          <a:p>
            <a:pPr lvl="1">
              <a:lnSpc>
                <a:spcPct val="100000"/>
              </a:lnSpc>
              <a:spcBef>
                <a:spcPts val="25"/>
              </a:spcBef>
              <a:buChar char="➔"/>
            </a:pPr>
            <a:endParaRPr sz="1650" dirty="0">
              <a:latin typeface="Arial"/>
              <a:cs typeface="Arial"/>
            </a:endParaRPr>
          </a:p>
          <a:p>
            <a:pPr marL="469900" marR="2174240" lvl="1" indent="-297815">
              <a:lnSpc>
                <a:spcPct val="100000"/>
              </a:lnSpc>
              <a:buClr>
                <a:srgbClr val="CC0000"/>
              </a:buClr>
              <a:buFont typeface="MS PGothic"/>
              <a:buChar char="➔"/>
              <a:tabLst>
                <a:tab pos="525780" algn="l"/>
                <a:tab pos="526415" algn="l"/>
              </a:tabLst>
            </a:pPr>
            <a:r>
              <a:rPr dirty="0"/>
              <a:t>	</a:t>
            </a:r>
            <a:r>
              <a:rPr lang="en-IN" sz="1600" b="1" spc="-5" dirty="0">
                <a:solidFill>
                  <a:srgbClr val="CC0000"/>
                </a:solidFill>
                <a:latin typeface="Arial"/>
                <a:cs typeface="Arial"/>
              </a:rPr>
              <a:t>Brooklyn </a:t>
            </a:r>
            <a:r>
              <a:rPr sz="1600" b="1" spc="-5" dirty="0">
                <a:solidFill>
                  <a:srgbClr val="212121"/>
                </a:solidFill>
                <a:latin typeface="Arial"/>
                <a:cs typeface="Arial"/>
              </a:rPr>
              <a:t>has 4</a:t>
            </a:r>
            <a:r>
              <a:rPr lang="en-IN" sz="1600" b="1" spc="-5" dirty="0">
                <a:solidFill>
                  <a:srgbClr val="212121"/>
                </a:solidFill>
                <a:latin typeface="Arial"/>
                <a:cs typeface="Arial"/>
              </a:rPr>
              <a:t>1</a:t>
            </a:r>
            <a:r>
              <a:rPr sz="1600" b="1" spc="-5" dirty="0">
                <a:solidFill>
                  <a:srgbClr val="212121"/>
                </a:solidFill>
                <a:latin typeface="Arial"/>
                <a:cs typeface="Arial"/>
              </a:rPr>
              <a:t>% of listing </a:t>
            </a:r>
            <a:r>
              <a:rPr sz="1600" b="1" spc="-430" dirty="0">
                <a:solidFill>
                  <a:srgbClr val="212121"/>
                </a:solidFill>
                <a:latin typeface="Arial"/>
                <a:cs typeface="Arial"/>
              </a:rPr>
              <a:t> </a:t>
            </a:r>
            <a:r>
              <a:rPr sz="1600" b="1" spc="-5" dirty="0">
                <a:solidFill>
                  <a:srgbClr val="212121"/>
                </a:solidFill>
                <a:latin typeface="Arial"/>
                <a:cs typeface="Arial"/>
              </a:rPr>
              <a:t>among</a:t>
            </a:r>
            <a:r>
              <a:rPr sz="1600" b="1" spc="-10" dirty="0">
                <a:solidFill>
                  <a:srgbClr val="212121"/>
                </a:solidFill>
                <a:latin typeface="Arial"/>
                <a:cs typeface="Arial"/>
              </a:rPr>
              <a:t> </a:t>
            </a:r>
            <a:r>
              <a:rPr sz="1600" b="1" spc="-5" dirty="0">
                <a:solidFill>
                  <a:srgbClr val="212121"/>
                </a:solidFill>
                <a:latin typeface="Arial"/>
                <a:cs typeface="Arial"/>
              </a:rPr>
              <a:t>other</a:t>
            </a:r>
            <a:r>
              <a:rPr sz="1600" b="1" spc="-10" dirty="0">
                <a:solidFill>
                  <a:srgbClr val="212121"/>
                </a:solidFill>
                <a:latin typeface="Arial"/>
                <a:cs typeface="Arial"/>
              </a:rPr>
              <a:t> </a:t>
            </a:r>
            <a:r>
              <a:rPr lang="en-IN" sz="1600" b="1" spc="-10" dirty="0">
                <a:solidFill>
                  <a:srgbClr val="212121"/>
                </a:solidFill>
                <a:latin typeface="Arial"/>
                <a:cs typeface="Arial"/>
              </a:rPr>
              <a:t>boroughs</a:t>
            </a:r>
            <a:r>
              <a:rPr sz="1600" b="1" dirty="0">
                <a:solidFill>
                  <a:srgbClr val="212121"/>
                </a:solidFill>
                <a:latin typeface="Arial"/>
                <a:cs typeface="Arial"/>
              </a:rPr>
              <a:t>.</a:t>
            </a:r>
            <a:endParaRPr sz="1600" dirty="0">
              <a:latin typeface="Arial"/>
              <a:cs typeface="Arial"/>
            </a:endParaRPr>
          </a:p>
          <a:p>
            <a:pPr lvl="1">
              <a:lnSpc>
                <a:spcPct val="100000"/>
              </a:lnSpc>
              <a:spcBef>
                <a:spcPts val="20"/>
              </a:spcBef>
              <a:buChar char="➔"/>
            </a:pPr>
            <a:endParaRPr sz="1650" dirty="0">
              <a:latin typeface="Arial"/>
              <a:cs typeface="Arial"/>
            </a:endParaRPr>
          </a:p>
          <a:p>
            <a:pPr marL="469900" marR="2399665" lvl="1" indent="-297815">
              <a:lnSpc>
                <a:spcPct val="100000"/>
              </a:lnSpc>
              <a:spcBef>
                <a:spcPts val="5"/>
              </a:spcBef>
              <a:buFont typeface="MS PGothic"/>
              <a:buChar char="➔"/>
              <a:tabLst>
                <a:tab pos="469900" algn="l"/>
              </a:tabLst>
            </a:pPr>
            <a:r>
              <a:rPr lang="en-IN" sz="1600" b="1" spc="-5" dirty="0">
                <a:solidFill>
                  <a:srgbClr val="CC0000"/>
                </a:solidFill>
                <a:latin typeface="Arial"/>
                <a:cs typeface="Arial"/>
              </a:rPr>
              <a:t>Queens </a:t>
            </a:r>
            <a:r>
              <a:rPr lang="en-IN" sz="1600" b="1" spc="-5" dirty="0">
                <a:solidFill>
                  <a:srgbClr val="212121"/>
                </a:solidFill>
                <a:latin typeface="Arial"/>
                <a:cs typeface="Arial"/>
              </a:rPr>
              <a:t>ha</a:t>
            </a:r>
            <a:r>
              <a:rPr sz="1600" b="1" spc="-5" dirty="0">
                <a:solidFill>
                  <a:srgbClr val="212121"/>
                </a:solidFill>
                <a:latin typeface="Arial"/>
                <a:cs typeface="Arial"/>
              </a:rPr>
              <a:t>s listed at</a:t>
            </a:r>
            <a:r>
              <a:rPr sz="1600" b="1" spc="-15" dirty="0">
                <a:solidFill>
                  <a:srgbClr val="212121"/>
                </a:solidFill>
                <a:latin typeface="Arial"/>
                <a:cs typeface="Arial"/>
              </a:rPr>
              <a:t> </a:t>
            </a:r>
            <a:r>
              <a:rPr sz="1600" b="1" spc="-5" dirty="0">
                <a:solidFill>
                  <a:srgbClr val="212121"/>
                </a:solidFill>
                <a:latin typeface="Arial"/>
                <a:cs typeface="Arial"/>
              </a:rPr>
              <a:t>only</a:t>
            </a:r>
            <a:r>
              <a:rPr sz="1600" b="1" spc="-10" dirty="0">
                <a:solidFill>
                  <a:srgbClr val="212121"/>
                </a:solidFill>
                <a:latin typeface="Arial"/>
                <a:cs typeface="Arial"/>
              </a:rPr>
              <a:t> </a:t>
            </a:r>
            <a:r>
              <a:rPr lang="en-IN" sz="1600" b="1" spc="-10" dirty="0">
                <a:solidFill>
                  <a:srgbClr val="212121"/>
                </a:solidFill>
                <a:latin typeface="Arial"/>
                <a:cs typeface="Arial"/>
              </a:rPr>
              <a:t>12</a:t>
            </a:r>
            <a:r>
              <a:rPr sz="1600" b="1" spc="-5" dirty="0">
                <a:solidFill>
                  <a:srgbClr val="212121"/>
                </a:solidFill>
                <a:latin typeface="Arial"/>
                <a:cs typeface="Arial"/>
              </a:rPr>
              <a:t>%</a:t>
            </a:r>
            <a:r>
              <a:rPr sz="1600" b="1" spc="-15" dirty="0">
                <a:solidFill>
                  <a:srgbClr val="212121"/>
                </a:solidFill>
                <a:latin typeface="Arial"/>
                <a:cs typeface="Arial"/>
              </a:rPr>
              <a:t> </a:t>
            </a:r>
            <a:r>
              <a:rPr sz="1600" b="1" spc="-5" dirty="0">
                <a:solidFill>
                  <a:srgbClr val="212121"/>
                </a:solidFill>
                <a:latin typeface="Arial"/>
                <a:cs typeface="Arial"/>
              </a:rPr>
              <a:t>in</a:t>
            </a:r>
            <a:r>
              <a:rPr sz="1600" b="1" spc="-15" dirty="0">
                <a:solidFill>
                  <a:srgbClr val="212121"/>
                </a:solidFill>
                <a:latin typeface="Arial"/>
                <a:cs typeface="Arial"/>
              </a:rPr>
              <a:t> </a:t>
            </a:r>
            <a:r>
              <a:rPr sz="1600" b="1" dirty="0">
                <a:solidFill>
                  <a:srgbClr val="212121"/>
                </a:solidFill>
                <a:latin typeface="Arial"/>
                <a:cs typeface="Arial"/>
              </a:rPr>
              <a:t>total</a:t>
            </a:r>
            <a:r>
              <a:rPr sz="1800" dirty="0">
                <a:solidFill>
                  <a:srgbClr val="212121"/>
                </a:solidFill>
                <a:latin typeface="Arial MT"/>
                <a:cs typeface="Arial MT"/>
              </a:rPr>
              <a:t>.</a:t>
            </a:r>
            <a:endParaRPr lang="en-IN" dirty="0">
              <a:solidFill>
                <a:srgbClr val="212121"/>
              </a:solidFill>
              <a:latin typeface="Arial MT"/>
              <a:cs typeface="Arial MT"/>
            </a:endParaRPr>
          </a:p>
          <a:p>
            <a:pPr marL="469900" marR="2399665" lvl="1" indent="-297815">
              <a:spcBef>
                <a:spcPts val="5"/>
              </a:spcBef>
              <a:buFont typeface="MS PGothic"/>
              <a:buChar char="➔"/>
              <a:tabLst>
                <a:tab pos="469900" algn="l"/>
              </a:tabLst>
            </a:pPr>
            <a:r>
              <a:rPr lang="en-IN" sz="1800" b="1" dirty="0">
                <a:solidFill>
                  <a:srgbClr val="C00000"/>
                </a:solidFill>
                <a:latin typeface="Arial MT"/>
                <a:cs typeface="Arial MT"/>
              </a:rPr>
              <a:t>Bronx &amp; Staten </a:t>
            </a:r>
            <a:r>
              <a:rPr lang="en-IN" b="1" dirty="0">
                <a:solidFill>
                  <a:srgbClr val="C00000"/>
                </a:solidFill>
                <a:latin typeface="Arial MT"/>
                <a:cs typeface="Arial MT"/>
              </a:rPr>
              <a:t>Island </a:t>
            </a:r>
            <a:r>
              <a:rPr lang="en-US" sz="1800" b="1" spc="-5" dirty="0">
                <a:solidFill>
                  <a:srgbClr val="212121"/>
                </a:solidFill>
                <a:latin typeface="Arial"/>
                <a:cs typeface="Arial"/>
              </a:rPr>
              <a:t>has </a:t>
            </a:r>
            <a:r>
              <a:rPr lang="en-US" sz="1800" b="1" dirty="0">
                <a:solidFill>
                  <a:srgbClr val="212121"/>
                </a:solidFill>
                <a:latin typeface="Arial"/>
                <a:cs typeface="Arial"/>
              </a:rPr>
              <a:t>the </a:t>
            </a:r>
            <a:r>
              <a:rPr lang="en-US" sz="1800" b="1" spc="-5" dirty="0">
                <a:solidFill>
                  <a:srgbClr val="212121"/>
                </a:solidFill>
                <a:latin typeface="Arial"/>
                <a:cs typeface="Arial"/>
              </a:rPr>
              <a:t>least listed at</a:t>
            </a:r>
            <a:r>
              <a:rPr lang="en-US" sz="1800" b="1" spc="-15" dirty="0">
                <a:solidFill>
                  <a:srgbClr val="212121"/>
                </a:solidFill>
                <a:latin typeface="Arial"/>
                <a:cs typeface="Arial"/>
              </a:rPr>
              <a:t> </a:t>
            </a:r>
            <a:r>
              <a:rPr lang="en-US" sz="1800" b="1" spc="-5" dirty="0">
                <a:solidFill>
                  <a:srgbClr val="212121"/>
                </a:solidFill>
                <a:latin typeface="Arial"/>
                <a:cs typeface="Arial"/>
              </a:rPr>
              <a:t>only</a:t>
            </a:r>
            <a:r>
              <a:rPr lang="en-US" sz="1800" b="1" spc="-10" dirty="0">
                <a:solidFill>
                  <a:srgbClr val="212121"/>
                </a:solidFill>
                <a:latin typeface="Arial"/>
                <a:cs typeface="Arial"/>
              </a:rPr>
              <a:t> 2</a:t>
            </a:r>
            <a:r>
              <a:rPr lang="en-US" sz="1800" b="1" spc="-5" dirty="0">
                <a:solidFill>
                  <a:srgbClr val="212121"/>
                </a:solidFill>
                <a:latin typeface="Arial"/>
                <a:cs typeface="Arial"/>
              </a:rPr>
              <a:t>% &amp; 1%</a:t>
            </a:r>
            <a:r>
              <a:rPr lang="en-US" sz="1800" b="1" spc="-15" dirty="0">
                <a:solidFill>
                  <a:srgbClr val="212121"/>
                </a:solidFill>
                <a:latin typeface="Arial"/>
                <a:cs typeface="Arial"/>
              </a:rPr>
              <a:t> </a:t>
            </a:r>
            <a:r>
              <a:rPr lang="en-US" sz="1800" b="1" spc="-5" dirty="0">
                <a:solidFill>
                  <a:srgbClr val="212121"/>
                </a:solidFill>
                <a:latin typeface="Arial"/>
                <a:cs typeface="Arial"/>
              </a:rPr>
              <a:t>in</a:t>
            </a:r>
            <a:r>
              <a:rPr lang="en-US" sz="1800" b="1" spc="-15" dirty="0">
                <a:solidFill>
                  <a:srgbClr val="212121"/>
                </a:solidFill>
                <a:latin typeface="Arial"/>
                <a:cs typeface="Arial"/>
              </a:rPr>
              <a:t> </a:t>
            </a:r>
            <a:r>
              <a:rPr lang="en-US" sz="1800" b="1" dirty="0">
                <a:solidFill>
                  <a:srgbClr val="212121"/>
                </a:solidFill>
                <a:latin typeface="Arial"/>
                <a:cs typeface="Arial"/>
              </a:rPr>
              <a:t>total</a:t>
            </a:r>
            <a:r>
              <a:rPr lang="en-US" sz="2000" dirty="0">
                <a:solidFill>
                  <a:srgbClr val="212121"/>
                </a:solidFill>
                <a:latin typeface="Arial MT"/>
                <a:cs typeface="Arial MT"/>
              </a:rPr>
              <a:t>.</a:t>
            </a:r>
            <a:endParaRPr lang="en-US" dirty="0">
              <a:solidFill>
                <a:srgbClr val="212121"/>
              </a:solidFill>
              <a:latin typeface="Arial MT"/>
              <a:cs typeface="Arial MT"/>
            </a:endParaRPr>
          </a:p>
        </p:txBody>
      </p:sp>
    </p:spTree>
    <p:extLst>
      <p:ext uri="{BB962C8B-B14F-4D97-AF65-F5344CB8AC3E}">
        <p14:creationId xmlns:p14="http://schemas.microsoft.com/office/powerpoint/2010/main" val="424942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99" y="62865"/>
            <a:ext cx="7413625" cy="635000"/>
          </a:xfrm>
          <a:prstGeom prst="rect">
            <a:avLst/>
          </a:prstGeom>
        </p:spPr>
        <p:txBody>
          <a:bodyPr vert="horz" wrap="square" lIns="0" tIns="12700" rIns="0" bIns="0" rtlCol="0">
            <a:spAutoFit/>
          </a:bodyPr>
          <a:lstStyle/>
          <a:p>
            <a:pPr marL="494665" marR="5080" indent="-482600">
              <a:lnSpc>
                <a:spcPct val="100000"/>
              </a:lnSpc>
              <a:spcBef>
                <a:spcPts val="100"/>
              </a:spcBef>
              <a:buFont typeface="MS PGothic"/>
              <a:buChar char="❖"/>
              <a:tabLst>
                <a:tab pos="494665" algn="l"/>
                <a:tab pos="495300" algn="l"/>
              </a:tabLst>
            </a:pPr>
            <a:r>
              <a:rPr sz="2000" b="1" spc="-5" dirty="0">
                <a:solidFill>
                  <a:srgbClr val="CC0000"/>
                </a:solidFill>
                <a:latin typeface="Arial"/>
                <a:cs typeface="Arial"/>
              </a:rPr>
              <a:t>Room </a:t>
            </a:r>
            <a:r>
              <a:rPr sz="2000" b="1" dirty="0">
                <a:solidFill>
                  <a:srgbClr val="CC0000"/>
                </a:solidFill>
                <a:latin typeface="Arial"/>
                <a:cs typeface="Arial"/>
              </a:rPr>
              <a:t>types </a:t>
            </a:r>
            <a:r>
              <a:rPr sz="2000" b="1" spc="-5" dirty="0">
                <a:solidFill>
                  <a:srgbClr val="CC0000"/>
                </a:solidFill>
                <a:latin typeface="Arial"/>
                <a:cs typeface="Arial"/>
              </a:rPr>
              <a:t>and </a:t>
            </a:r>
            <a:r>
              <a:rPr sz="2000" b="1" dirty="0">
                <a:solidFill>
                  <a:srgbClr val="CC0000"/>
                </a:solidFill>
                <a:latin typeface="Arial"/>
                <a:cs typeface="Arial"/>
              </a:rPr>
              <a:t>their </a:t>
            </a:r>
            <a:r>
              <a:rPr sz="2000" b="1" spc="-5" dirty="0">
                <a:solidFill>
                  <a:srgbClr val="CC0000"/>
                </a:solidFill>
                <a:latin typeface="Arial"/>
                <a:cs typeface="Arial"/>
              </a:rPr>
              <a:t>relation with availability in different </a:t>
            </a:r>
            <a:r>
              <a:rPr sz="2000" b="1" spc="-545" dirty="0">
                <a:solidFill>
                  <a:srgbClr val="CC0000"/>
                </a:solidFill>
                <a:latin typeface="Arial"/>
                <a:cs typeface="Arial"/>
              </a:rPr>
              <a:t> </a:t>
            </a:r>
            <a:r>
              <a:rPr sz="2000" b="1" spc="-5" dirty="0">
                <a:solidFill>
                  <a:srgbClr val="CC0000"/>
                </a:solidFill>
                <a:latin typeface="Arial"/>
                <a:cs typeface="Arial"/>
              </a:rPr>
              <a:t>neighbourhood</a:t>
            </a:r>
            <a:r>
              <a:rPr sz="2000" b="1" spc="-10" dirty="0">
                <a:solidFill>
                  <a:srgbClr val="CC0000"/>
                </a:solidFill>
                <a:latin typeface="Arial"/>
                <a:cs typeface="Arial"/>
              </a:rPr>
              <a:t> </a:t>
            </a:r>
            <a:r>
              <a:rPr sz="2000" b="1" spc="-5" dirty="0">
                <a:solidFill>
                  <a:srgbClr val="CC0000"/>
                </a:solidFill>
                <a:latin typeface="Arial"/>
                <a:cs typeface="Arial"/>
              </a:rPr>
              <a:t>groups?</a:t>
            </a:r>
            <a:endParaRPr sz="2000" dirty="0">
              <a:latin typeface="Arial"/>
              <a:cs typeface="Arial"/>
            </a:endParaRPr>
          </a:p>
        </p:txBody>
      </p:sp>
      <p:sp>
        <p:nvSpPr>
          <p:cNvPr id="8" name="object 8"/>
          <p:cNvSpPr txBox="1"/>
          <p:nvPr/>
        </p:nvSpPr>
        <p:spPr>
          <a:xfrm>
            <a:off x="6209324" y="3202814"/>
            <a:ext cx="2794000" cy="1488440"/>
          </a:xfrm>
          <a:prstGeom prst="rect">
            <a:avLst/>
          </a:prstGeom>
        </p:spPr>
        <p:txBody>
          <a:bodyPr vert="horz" wrap="square" lIns="0" tIns="12700" rIns="0" bIns="0" rtlCol="0">
            <a:spAutoFit/>
          </a:bodyPr>
          <a:lstStyle/>
          <a:p>
            <a:pPr marL="283210" marR="5080" indent="-271145" algn="just">
              <a:lnSpc>
                <a:spcPct val="150000"/>
              </a:lnSpc>
              <a:spcBef>
                <a:spcPts val="100"/>
              </a:spcBef>
              <a:buClr>
                <a:srgbClr val="000000"/>
              </a:buClr>
              <a:buSzPct val="87500"/>
              <a:buFont typeface="MS PGothic"/>
              <a:buChar char="❖"/>
              <a:tabLst>
                <a:tab pos="283845" algn="l"/>
              </a:tabLst>
            </a:pPr>
            <a:r>
              <a:rPr sz="1600" b="1" spc="-5" dirty="0">
                <a:solidFill>
                  <a:srgbClr val="212121"/>
                </a:solidFill>
                <a:latin typeface="Arial"/>
                <a:cs typeface="Arial"/>
              </a:rPr>
              <a:t>As</a:t>
            </a:r>
            <a:r>
              <a:rPr sz="1600" b="1" dirty="0">
                <a:solidFill>
                  <a:srgbClr val="212121"/>
                </a:solidFill>
                <a:latin typeface="Arial"/>
                <a:cs typeface="Arial"/>
              </a:rPr>
              <a:t> </a:t>
            </a:r>
            <a:r>
              <a:rPr sz="1600" b="1" spc="-5" dirty="0">
                <a:solidFill>
                  <a:srgbClr val="212121"/>
                </a:solidFill>
                <a:latin typeface="Arial"/>
                <a:cs typeface="Arial"/>
              </a:rPr>
              <a:t>we</a:t>
            </a:r>
            <a:r>
              <a:rPr sz="1600" b="1" dirty="0">
                <a:solidFill>
                  <a:srgbClr val="212121"/>
                </a:solidFill>
                <a:latin typeface="Arial"/>
                <a:cs typeface="Arial"/>
              </a:rPr>
              <a:t> </a:t>
            </a:r>
            <a:r>
              <a:rPr sz="1600" b="1" spc="-5" dirty="0">
                <a:solidFill>
                  <a:srgbClr val="212121"/>
                </a:solidFill>
                <a:latin typeface="Arial"/>
                <a:cs typeface="Arial"/>
              </a:rPr>
              <a:t>can</a:t>
            </a:r>
            <a:r>
              <a:rPr sz="1600" b="1" dirty="0">
                <a:solidFill>
                  <a:srgbClr val="212121"/>
                </a:solidFill>
                <a:latin typeface="Arial"/>
                <a:cs typeface="Arial"/>
              </a:rPr>
              <a:t> </a:t>
            </a:r>
            <a:r>
              <a:rPr sz="1600" b="1" spc="-5" dirty="0">
                <a:solidFill>
                  <a:srgbClr val="212121"/>
                </a:solidFill>
                <a:latin typeface="Arial"/>
                <a:cs typeface="Arial"/>
              </a:rPr>
              <a:t>see</a:t>
            </a:r>
            <a:r>
              <a:rPr sz="1600" b="1" dirty="0">
                <a:solidFill>
                  <a:srgbClr val="212121"/>
                </a:solidFill>
                <a:latin typeface="Arial"/>
                <a:cs typeface="Arial"/>
              </a:rPr>
              <a:t> </a:t>
            </a:r>
            <a:r>
              <a:rPr sz="1600" b="1" spc="-5" dirty="0">
                <a:solidFill>
                  <a:srgbClr val="212121"/>
                </a:solidFill>
                <a:latin typeface="Arial"/>
                <a:cs typeface="Arial"/>
              </a:rPr>
              <a:t>every </a:t>
            </a:r>
            <a:r>
              <a:rPr sz="1600" b="1" dirty="0">
                <a:solidFill>
                  <a:srgbClr val="212121"/>
                </a:solidFill>
                <a:latin typeface="Arial"/>
                <a:cs typeface="Arial"/>
              </a:rPr>
              <a:t> </a:t>
            </a:r>
            <a:r>
              <a:rPr sz="1600" b="1" spc="-5" dirty="0">
                <a:solidFill>
                  <a:srgbClr val="212121"/>
                </a:solidFill>
                <a:latin typeface="Arial"/>
                <a:cs typeface="Arial"/>
              </a:rPr>
              <a:t>neighbourhood</a:t>
            </a:r>
            <a:r>
              <a:rPr sz="1600" b="1" dirty="0">
                <a:solidFill>
                  <a:srgbClr val="212121"/>
                </a:solidFill>
                <a:latin typeface="Arial"/>
                <a:cs typeface="Arial"/>
              </a:rPr>
              <a:t> </a:t>
            </a:r>
            <a:r>
              <a:rPr sz="1600" b="1" spc="-5" dirty="0">
                <a:solidFill>
                  <a:srgbClr val="212121"/>
                </a:solidFill>
                <a:latin typeface="Arial"/>
                <a:cs typeface="Arial"/>
              </a:rPr>
              <a:t>group</a:t>
            </a:r>
            <a:r>
              <a:rPr sz="1600" b="1" dirty="0">
                <a:solidFill>
                  <a:srgbClr val="212121"/>
                </a:solidFill>
                <a:latin typeface="Arial"/>
                <a:cs typeface="Arial"/>
              </a:rPr>
              <a:t> </a:t>
            </a:r>
            <a:r>
              <a:rPr sz="1600" b="1" spc="-5" dirty="0">
                <a:solidFill>
                  <a:srgbClr val="212121"/>
                </a:solidFill>
                <a:latin typeface="Arial"/>
                <a:cs typeface="Arial"/>
              </a:rPr>
              <a:t>is </a:t>
            </a:r>
            <a:r>
              <a:rPr sz="1600" b="1" spc="-430" dirty="0">
                <a:solidFill>
                  <a:srgbClr val="212121"/>
                </a:solidFill>
                <a:latin typeface="Arial"/>
                <a:cs typeface="Arial"/>
              </a:rPr>
              <a:t> </a:t>
            </a:r>
            <a:r>
              <a:rPr sz="1600" b="1" spc="-5" dirty="0">
                <a:solidFill>
                  <a:srgbClr val="212121"/>
                </a:solidFill>
                <a:latin typeface="Arial"/>
                <a:cs typeface="Arial"/>
              </a:rPr>
              <a:t>dominated by </a:t>
            </a:r>
            <a:r>
              <a:rPr sz="1600" b="1" dirty="0">
                <a:solidFill>
                  <a:srgbClr val="212121"/>
                </a:solidFill>
                <a:latin typeface="Arial"/>
                <a:cs typeface="Arial"/>
              </a:rPr>
              <a:t>the </a:t>
            </a:r>
            <a:r>
              <a:rPr sz="1600" b="1" spc="-5" dirty="0">
                <a:solidFill>
                  <a:srgbClr val="212121"/>
                </a:solidFill>
                <a:latin typeface="Arial"/>
                <a:cs typeface="Arial"/>
              </a:rPr>
              <a:t>private </a:t>
            </a:r>
            <a:r>
              <a:rPr sz="1600" b="1" dirty="0">
                <a:solidFill>
                  <a:srgbClr val="212121"/>
                </a:solidFill>
                <a:latin typeface="Arial"/>
                <a:cs typeface="Arial"/>
              </a:rPr>
              <a:t> </a:t>
            </a:r>
            <a:r>
              <a:rPr sz="1600" b="1" spc="-5" dirty="0">
                <a:solidFill>
                  <a:srgbClr val="212121"/>
                </a:solidFill>
                <a:latin typeface="Arial"/>
                <a:cs typeface="Arial"/>
              </a:rPr>
              <a:t>room</a:t>
            </a:r>
            <a:r>
              <a:rPr sz="1600" b="1" spc="-25" dirty="0">
                <a:solidFill>
                  <a:srgbClr val="212121"/>
                </a:solidFill>
                <a:latin typeface="Arial"/>
                <a:cs typeface="Arial"/>
              </a:rPr>
              <a:t> </a:t>
            </a:r>
            <a:r>
              <a:rPr sz="1600" b="1" dirty="0">
                <a:solidFill>
                  <a:srgbClr val="212121"/>
                </a:solidFill>
                <a:latin typeface="Arial"/>
                <a:cs typeface="Arial"/>
              </a:rPr>
              <a:t>type</a:t>
            </a:r>
            <a:r>
              <a:rPr sz="1600" b="1" spc="-25" dirty="0">
                <a:solidFill>
                  <a:srgbClr val="212121"/>
                </a:solidFill>
                <a:latin typeface="Arial"/>
                <a:cs typeface="Arial"/>
              </a:rPr>
              <a:t> </a:t>
            </a:r>
            <a:r>
              <a:rPr sz="1600" b="1" spc="-5" dirty="0">
                <a:solidFill>
                  <a:srgbClr val="212121"/>
                </a:solidFill>
                <a:latin typeface="Arial"/>
                <a:cs typeface="Arial"/>
              </a:rPr>
              <a:t>at</a:t>
            </a:r>
            <a:r>
              <a:rPr sz="1600" b="1" spc="-25" dirty="0">
                <a:solidFill>
                  <a:srgbClr val="212121"/>
                </a:solidFill>
                <a:latin typeface="Arial"/>
                <a:cs typeface="Arial"/>
              </a:rPr>
              <a:t> </a:t>
            </a:r>
            <a:r>
              <a:rPr sz="1600" b="1" spc="-5" dirty="0">
                <a:solidFill>
                  <a:srgbClr val="212121"/>
                </a:solidFill>
                <a:latin typeface="Arial"/>
                <a:cs typeface="Arial"/>
              </a:rPr>
              <a:t>around</a:t>
            </a:r>
            <a:r>
              <a:rPr sz="1600" b="1" spc="-25" dirty="0">
                <a:solidFill>
                  <a:srgbClr val="212121"/>
                </a:solidFill>
                <a:latin typeface="Arial"/>
                <a:cs typeface="Arial"/>
              </a:rPr>
              <a:t> </a:t>
            </a:r>
            <a:r>
              <a:rPr sz="1600" b="1" spc="-5" dirty="0">
                <a:solidFill>
                  <a:srgbClr val="212121"/>
                </a:solidFill>
                <a:latin typeface="Arial"/>
                <a:cs typeface="Arial"/>
              </a:rPr>
              <a:t>55%.</a:t>
            </a:r>
            <a:endParaRPr sz="1600">
              <a:latin typeface="Arial"/>
              <a:cs typeface="Arial"/>
            </a:endParaRPr>
          </a:p>
        </p:txBody>
      </p:sp>
      <p:pic>
        <p:nvPicPr>
          <p:cNvPr id="5122" name="Picture 2">
            <a:extLst>
              <a:ext uri="{FF2B5EF4-FFF2-40B4-BE49-F238E27FC236}">
                <a16:creationId xmlns:a16="http://schemas.microsoft.com/office/drawing/2014/main" id="{E904A1F8-0D11-4284-9003-B29163A3FA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288"/>
          <a:stretch/>
        </p:blipFill>
        <p:spPr bwMode="auto">
          <a:xfrm>
            <a:off x="381000" y="697865"/>
            <a:ext cx="8622324" cy="23310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94614BEF-1CC6-4D38-8E95-0FECCE2B9F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631" r="182"/>
          <a:stretch/>
        </p:blipFill>
        <p:spPr bwMode="auto">
          <a:xfrm>
            <a:off x="33215" y="2781491"/>
            <a:ext cx="5802924" cy="23310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724" y="131864"/>
            <a:ext cx="6574155" cy="330200"/>
          </a:xfrm>
          <a:prstGeom prst="rect">
            <a:avLst/>
          </a:prstGeom>
        </p:spPr>
        <p:txBody>
          <a:bodyPr vert="horz" wrap="square" lIns="0" tIns="12700" rIns="0" bIns="0" rtlCol="0">
            <a:spAutoFit/>
          </a:bodyPr>
          <a:lstStyle/>
          <a:p>
            <a:pPr marL="494665" indent="-482600">
              <a:lnSpc>
                <a:spcPct val="100000"/>
              </a:lnSpc>
              <a:spcBef>
                <a:spcPts val="100"/>
              </a:spcBef>
              <a:buFont typeface="MS PGothic"/>
              <a:buChar char="❖"/>
              <a:tabLst>
                <a:tab pos="494665" algn="l"/>
                <a:tab pos="495300" algn="l"/>
              </a:tabLst>
            </a:pPr>
            <a:r>
              <a:rPr sz="2000" b="1" spc="-55" dirty="0">
                <a:solidFill>
                  <a:srgbClr val="CC0000"/>
                </a:solidFill>
                <a:latin typeface="Arial"/>
                <a:cs typeface="Arial"/>
              </a:rPr>
              <a:t>Top</a:t>
            </a:r>
            <a:r>
              <a:rPr sz="2000" b="1" spc="-15" dirty="0">
                <a:solidFill>
                  <a:srgbClr val="CC0000"/>
                </a:solidFill>
                <a:latin typeface="Arial"/>
                <a:cs typeface="Arial"/>
              </a:rPr>
              <a:t> </a:t>
            </a:r>
            <a:r>
              <a:rPr sz="2000" b="1" spc="-5" dirty="0">
                <a:solidFill>
                  <a:srgbClr val="CC0000"/>
                </a:solidFill>
                <a:latin typeface="Arial"/>
                <a:cs typeface="Arial"/>
              </a:rPr>
              <a:t>25</a:t>
            </a:r>
            <a:r>
              <a:rPr sz="2000" b="1" spc="-10" dirty="0">
                <a:solidFill>
                  <a:srgbClr val="CC0000"/>
                </a:solidFill>
                <a:latin typeface="Arial"/>
                <a:cs typeface="Arial"/>
              </a:rPr>
              <a:t> </a:t>
            </a:r>
            <a:r>
              <a:rPr sz="2000" b="1" spc="-5" dirty="0">
                <a:solidFill>
                  <a:srgbClr val="CC0000"/>
                </a:solidFill>
                <a:latin typeface="Arial"/>
                <a:cs typeface="Arial"/>
              </a:rPr>
              <a:t>most</a:t>
            </a:r>
            <a:r>
              <a:rPr sz="2000" b="1" spc="-10" dirty="0">
                <a:solidFill>
                  <a:srgbClr val="CC0000"/>
                </a:solidFill>
                <a:latin typeface="Arial"/>
                <a:cs typeface="Arial"/>
              </a:rPr>
              <a:t> </a:t>
            </a:r>
            <a:r>
              <a:rPr sz="2000" b="1" spc="-5" dirty="0">
                <a:solidFill>
                  <a:srgbClr val="CC0000"/>
                </a:solidFill>
                <a:latin typeface="Arial"/>
                <a:cs typeface="Arial"/>
              </a:rPr>
              <a:t>common</a:t>
            </a:r>
            <a:r>
              <a:rPr sz="2000" b="1" spc="-15" dirty="0">
                <a:solidFill>
                  <a:srgbClr val="CC0000"/>
                </a:solidFill>
                <a:latin typeface="Arial"/>
                <a:cs typeface="Arial"/>
              </a:rPr>
              <a:t> </a:t>
            </a:r>
            <a:r>
              <a:rPr sz="2000" b="1" spc="-5" dirty="0">
                <a:solidFill>
                  <a:srgbClr val="CC0000"/>
                </a:solidFill>
                <a:latin typeface="Arial"/>
                <a:cs typeface="Arial"/>
              </a:rPr>
              <a:t>words</a:t>
            </a:r>
            <a:r>
              <a:rPr sz="2000" b="1" spc="-10" dirty="0">
                <a:solidFill>
                  <a:srgbClr val="CC0000"/>
                </a:solidFill>
                <a:latin typeface="Arial"/>
                <a:cs typeface="Arial"/>
              </a:rPr>
              <a:t> </a:t>
            </a:r>
            <a:r>
              <a:rPr sz="2000" b="1" spc="-5" dirty="0">
                <a:solidFill>
                  <a:srgbClr val="CC0000"/>
                </a:solidFill>
                <a:latin typeface="Arial"/>
                <a:cs typeface="Arial"/>
              </a:rPr>
              <a:t>used</a:t>
            </a:r>
            <a:r>
              <a:rPr sz="2000" b="1" spc="-10" dirty="0">
                <a:solidFill>
                  <a:srgbClr val="CC0000"/>
                </a:solidFill>
                <a:latin typeface="Arial"/>
                <a:cs typeface="Arial"/>
              </a:rPr>
              <a:t> </a:t>
            </a:r>
            <a:r>
              <a:rPr sz="2000" b="1" spc="-5" dirty="0">
                <a:solidFill>
                  <a:srgbClr val="CC0000"/>
                </a:solidFill>
                <a:latin typeface="Arial"/>
                <a:cs typeface="Arial"/>
              </a:rPr>
              <a:t>in</a:t>
            </a:r>
            <a:r>
              <a:rPr sz="2000" b="1" spc="-15" dirty="0">
                <a:solidFill>
                  <a:srgbClr val="CC0000"/>
                </a:solidFill>
                <a:latin typeface="Arial"/>
                <a:cs typeface="Arial"/>
              </a:rPr>
              <a:t> </a:t>
            </a:r>
            <a:r>
              <a:rPr sz="2000" b="1" spc="-5" dirty="0">
                <a:solidFill>
                  <a:srgbClr val="CC0000"/>
                </a:solidFill>
                <a:latin typeface="Arial"/>
                <a:cs typeface="Arial"/>
              </a:rPr>
              <a:t>listing</a:t>
            </a:r>
            <a:r>
              <a:rPr sz="2000" b="1" spc="-10" dirty="0">
                <a:solidFill>
                  <a:srgbClr val="CC0000"/>
                </a:solidFill>
                <a:latin typeface="Arial"/>
                <a:cs typeface="Arial"/>
              </a:rPr>
              <a:t> </a:t>
            </a:r>
            <a:r>
              <a:rPr sz="2000" b="1" spc="-5" dirty="0">
                <a:solidFill>
                  <a:srgbClr val="CC0000"/>
                </a:solidFill>
                <a:latin typeface="Arial"/>
                <a:cs typeface="Arial"/>
              </a:rPr>
              <a:t>names</a:t>
            </a:r>
            <a:endParaRPr sz="2000">
              <a:latin typeface="Arial"/>
              <a:cs typeface="Arial"/>
            </a:endParaRPr>
          </a:p>
        </p:txBody>
      </p:sp>
      <p:pic>
        <p:nvPicPr>
          <p:cNvPr id="8194" name="Picture 2">
            <a:extLst>
              <a:ext uri="{FF2B5EF4-FFF2-40B4-BE49-F238E27FC236}">
                <a16:creationId xmlns:a16="http://schemas.microsoft.com/office/drawing/2014/main" id="{40328C8E-289A-4B0D-A75E-FF5AC077C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6" y="497489"/>
            <a:ext cx="8965324" cy="45161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 y="372440"/>
            <a:ext cx="7091680" cy="330200"/>
          </a:xfrm>
          <a:prstGeom prst="rect">
            <a:avLst/>
          </a:prstGeom>
        </p:spPr>
        <p:txBody>
          <a:bodyPr vert="horz" wrap="square" lIns="0" tIns="12700" rIns="0" bIns="0" rtlCol="0">
            <a:spAutoFit/>
          </a:bodyPr>
          <a:lstStyle/>
          <a:p>
            <a:pPr marL="12700">
              <a:lnSpc>
                <a:spcPct val="100000"/>
              </a:lnSpc>
              <a:spcBef>
                <a:spcPts val="100"/>
              </a:spcBef>
            </a:pPr>
            <a:r>
              <a:rPr sz="2000" spc="-55" dirty="0">
                <a:latin typeface="Arial"/>
                <a:cs typeface="Arial"/>
              </a:rPr>
              <a:t>Top</a:t>
            </a:r>
            <a:r>
              <a:rPr sz="2000" spc="-15" dirty="0">
                <a:latin typeface="Arial"/>
                <a:cs typeface="Arial"/>
              </a:rPr>
              <a:t> </a:t>
            </a:r>
            <a:r>
              <a:rPr sz="2000" spc="-5" dirty="0">
                <a:latin typeface="Arial"/>
                <a:cs typeface="Arial"/>
              </a:rPr>
              <a:t>25</a:t>
            </a:r>
            <a:r>
              <a:rPr sz="2000" spc="-10" dirty="0">
                <a:latin typeface="Arial"/>
                <a:cs typeface="Arial"/>
              </a:rPr>
              <a:t> </a:t>
            </a:r>
            <a:r>
              <a:rPr sz="2000" spc="-5" dirty="0">
                <a:latin typeface="Arial"/>
                <a:cs typeface="Arial"/>
              </a:rPr>
              <a:t>most</a:t>
            </a:r>
            <a:r>
              <a:rPr sz="2000" spc="-10" dirty="0">
                <a:latin typeface="Arial"/>
                <a:cs typeface="Arial"/>
              </a:rPr>
              <a:t> </a:t>
            </a:r>
            <a:r>
              <a:rPr sz="2000" spc="-5" dirty="0">
                <a:latin typeface="Arial"/>
                <a:cs typeface="Arial"/>
              </a:rPr>
              <a:t>common</a:t>
            </a:r>
            <a:r>
              <a:rPr sz="2000" spc="-10" dirty="0">
                <a:latin typeface="Arial"/>
                <a:cs typeface="Arial"/>
              </a:rPr>
              <a:t> </a:t>
            </a:r>
            <a:r>
              <a:rPr sz="2000" spc="-5" dirty="0">
                <a:latin typeface="Arial"/>
                <a:cs typeface="Arial"/>
              </a:rPr>
              <a:t>words</a:t>
            </a:r>
            <a:r>
              <a:rPr sz="2000" spc="-10" dirty="0">
                <a:latin typeface="Arial"/>
                <a:cs typeface="Arial"/>
              </a:rPr>
              <a:t> </a:t>
            </a:r>
            <a:r>
              <a:rPr sz="2000" spc="-5" dirty="0">
                <a:latin typeface="Arial"/>
                <a:cs typeface="Arial"/>
              </a:rPr>
              <a:t>used</a:t>
            </a:r>
            <a:r>
              <a:rPr sz="2000" spc="-10" dirty="0">
                <a:latin typeface="Arial"/>
                <a:cs typeface="Arial"/>
              </a:rPr>
              <a:t> </a:t>
            </a:r>
            <a:r>
              <a:rPr sz="2000" spc="-5" dirty="0">
                <a:latin typeface="Arial"/>
                <a:cs typeface="Arial"/>
              </a:rPr>
              <a:t>in</a:t>
            </a:r>
            <a:r>
              <a:rPr sz="2000" spc="-10" dirty="0">
                <a:latin typeface="Arial"/>
                <a:cs typeface="Arial"/>
              </a:rPr>
              <a:t> </a:t>
            </a:r>
            <a:r>
              <a:rPr sz="2000" spc="-5" dirty="0">
                <a:latin typeface="Arial"/>
                <a:cs typeface="Arial"/>
              </a:rPr>
              <a:t>listing</a:t>
            </a:r>
            <a:r>
              <a:rPr sz="2000" spc="-10" dirty="0">
                <a:latin typeface="Arial"/>
                <a:cs typeface="Arial"/>
              </a:rPr>
              <a:t> </a:t>
            </a:r>
            <a:r>
              <a:rPr sz="2000" spc="-5" dirty="0">
                <a:latin typeface="Arial"/>
                <a:cs typeface="Arial"/>
              </a:rPr>
              <a:t>names</a:t>
            </a:r>
            <a:r>
              <a:rPr sz="2000" spc="-10" dirty="0">
                <a:latin typeface="Arial"/>
                <a:cs typeface="Arial"/>
              </a:rPr>
              <a:t> </a:t>
            </a:r>
            <a:r>
              <a:rPr sz="2000" dirty="0">
                <a:latin typeface="Arial"/>
                <a:cs typeface="Arial"/>
              </a:rPr>
              <a:t>(contd.)</a:t>
            </a:r>
            <a:endParaRPr sz="2000">
              <a:latin typeface="Arial"/>
              <a:cs typeface="Arial"/>
            </a:endParaRPr>
          </a:p>
        </p:txBody>
      </p:sp>
      <p:sp>
        <p:nvSpPr>
          <p:cNvPr id="3" name="object 3"/>
          <p:cNvSpPr txBox="1"/>
          <p:nvPr/>
        </p:nvSpPr>
        <p:spPr>
          <a:xfrm>
            <a:off x="191299" y="1045837"/>
            <a:ext cx="3664585" cy="1427480"/>
          </a:xfrm>
          <a:prstGeom prst="rect">
            <a:avLst/>
          </a:prstGeom>
        </p:spPr>
        <p:txBody>
          <a:bodyPr vert="horz" wrap="square" lIns="0" tIns="12700" rIns="0" bIns="0" rtlCol="0">
            <a:spAutoFit/>
          </a:bodyPr>
          <a:lstStyle/>
          <a:p>
            <a:pPr marL="302260" marR="5080" indent="-290195" algn="just">
              <a:lnSpc>
                <a:spcPct val="114999"/>
              </a:lnSpc>
              <a:spcBef>
                <a:spcPts val="100"/>
              </a:spcBef>
            </a:pPr>
            <a:r>
              <a:rPr sz="1600" dirty="0">
                <a:solidFill>
                  <a:srgbClr val="212121"/>
                </a:solidFill>
                <a:latin typeface="MS PGothic"/>
                <a:cs typeface="MS PGothic"/>
              </a:rPr>
              <a:t>❏ </a:t>
            </a:r>
            <a:r>
              <a:rPr sz="1600" b="1" spc="-5" dirty="0">
                <a:solidFill>
                  <a:srgbClr val="212121"/>
                </a:solidFill>
                <a:latin typeface="Arial"/>
                <a:cs typeface="Arial"/>
              </a:rPr>
              <a:t>As we can see most of </a:t>
            </a:r>
            <a:r>
              <a:rPr sz="1600" b="1" dirty="0">
                <a:solidFill>
                  <a:srgbClr val="212121"/>
                </a:solidFill>
                <a:latin typeface="Arial"/>
                <a:cs typeface="Arial"/>
              </a:rPr>
              <a:t>the </a:t>
            </a:r>
            <a:r>
              <a:rPr sz="1600" b="1" spc="-5" dirty="0">
                <a:solidFill>
                  <a:srgbClr val="212121"/>
                </a:solidFill>
                <a:latin typeface="Arial"/>
                <a:cs typeface="Arial"/>
              </a:rPr>
              <a:t>listing </a:t>
            </a:r>
            <a:r>
              <a:rPr sz="1600" b="1" dirty="0">
                <a:solidFill>
                  <a:srgbClr val="212121"/>
                </a:solidFill>
                <a:latin typeface="Arial"/>
                <a:cs typeface="Arial"/>
              </a:rPr>
              <a:t> </a:t>
            </a:r>
            <a:r>
              <a:rPr sz="1600" b="1" spc="-5" dirty="0">
                <a:solidFill>
                  <a:srgbClr val="212121"/>
                </a:solidFill>
                <a:latin typeface="Arial"/>
                <a:cs typeface="Arial"/>
              </a:rPr>
              <a:t>names</a:t>
            </a:r>
            <a:r>
              <a:rPr sz="1600" b="1" dirty="0">
                <a:solidFill>
                  <a:srgbClr val="212121"/>
                </a:solidFill>
                <a:latin typeface="Arial"/>
                <a:cs typeface="Arial"/>
              </a:rPr>
              <a:t> </a:t>
            </a:r>
            <a:r>
              <a:rPr sz="1600" b="1" spc="-5" dirty="0">
                <a:solidFill>
                  <a:srgbClr val="212121"/>
                </a:solidFill>
                <a:latin typeface="Arial"/>
                <a:cs typeface="Arial"/>
              </a:rPr>
              <a:t>include</a:t>
            </a:r>
            <a:r>
              <a:rPr sz="1600" b="1" dirty="0">
                <a:solidFill>
                  <a:srgbClr val="212121"/>
                </a:solidFill>
                <a:latin typeface="Arial"/>
                <a:cs typeface="Arial"/>
              </a:rPr>
              <a:t> </a:t>
            </a:r>
            <a:r>
              <a:rPr sz="1600" b="1" spc="-5" dirty="0">
                <a:solidFill>
                  <a:srgbClr val="212121"/>
                </a:solidFill>
                <a:latin typeface="Arial"/>
                <a:cs typeface="Arial"/>
              </a:rPr>
              <a:t>words</a:t>
            </a:r>
            <a:r>
              <a:rPr sz="1600" b="1" dirty="0">
                <a:solidFill>
                  <a:srgbClr val="212121"/>
                </a:solidFill>
                <a:latin typeface="Arial"/>
                <a:cs typeface="Arial"/>
              </a:rPr>
              <a:t> </a:t>
            </a:r>
            <a:r>
              <a:rPr sz="1600" b="1" spc="-5" dirty="0">
                <a:solidFill>
                  <a:srgbClr val="212121"/>
                </a:solidFill>
                <a:latin typeface="Arial"/>
                <a:cs typeface="Arial"/>
              </a:rPr>
              <a:t>related</a:t>
            </a:r>
            <a:r>
              <a:rPr sz="1600" b="1" dirty="0">
                <a:solidFill>
                  <a:srgbClr val="212121"/>
                </a:solidFill>
                <a:latin typeface="Arial"/>
                <a:cs typeface="Arial"/>
              </a:rPr>
              <a:t> to </a:t>
            </a:r>
            <a:r>
              <a:rPr sz="1600" b="1" spc="5" dirty="0">
                <a:solidFill>
                  <a:srgbClr val="212121"/>
                </a:solidFill>
                <a:latin typeface="Arial"/>
                <a:cs typeface="Arial"/>
              </a:rPr>
              <a:t> </a:t>
            </a:r>
            <a:r>
              <a:rPr sz="1600" b="1" spc="-5" dirty="0">
                <a:solidFill>
                  <a:srgbClr val="212121"/>
                </a:solidFill>
                <a:latin typeface="Arial"/>
                <a:cs typeface="Arial"/>
              </a:rPr>
              <a:t>property </a:t>
            </a:r>
            <a:r>
              <a:rPr sz="1600" b="1" dirty="0">
                <a:solidFill>
                  <a:srgbClr val="212121"/>
                </a:solidFill>
                <a:latin typeface="Arial"/>
                <a:cs typeface="Arial"/>
              </a:rPr>
              <a:t>type </a:t>
            </a:r>
            <a:r>
              <a:rPr sz="1600" b="1" spc="-5" dirty="0">
                <a:solidFill>
                  <a:srgbClr val="212121"/>
                </a:solidFill>
                <a:latin typeface="Arial"/>
                <a:cs typeface="Arial"/>
              </a:rPr>
              <a:t>such as ‘bedroom’, </a:t>
            </a:r>
            <a:r>
              <a:rPr sz="1600" b="1" dirty="0">
                <a:solidFill>
                  <a:srgbClr val="212121"/>
                </a:solidFill>
                <a:latin typeface="Arial"/>
                <a:cs typeface="Arial"/>
              </a:rPr>
              <a:t> </a:t>
            </a:r>
            <a:r>
              <a:rPr sz="1600" b="1" spc="-5" dirty="0">
                <a:solidFill>
                  <a:srgbClr val="212121"/>
                </a:solidFill>
                <a:latin typeface="Arial"/>
                <a:cs typeface="Arial"/>
              </a:rPr>
              <a:t>‘cozy’,</a:t>
            </a:r>
            <a:r>
              <a:rPr sz="1600" b="1" dirty="0">
                <a:solidFill>
                  <a:srgbClr val="212121"/>
                </a:solidFill>
                <a:latin typeface="Arial"/>
                <a:cs typeface="Arial"/>
              </a:rPr>
              <a:t> </a:t>
            </a:r>
            <a:r>
              <a:rPr sz="1600" b="1" spc="-5" dirty="0">
                <a:solidFill>
                  <a:srgbClr val="212121"/>
                </a:solidFill>
                <a:latin typeface="Arial"/>
                <a:cs typeface="Arial"/>
              </a:rPr>
              <a:t>‘private’,</a:t>
            </a:r>
            <a:r>
              <a:rPr sz="1600" b="1" dirty="0">
                <a:solidFill>
                  <a:srgbClr val="212121"/>
                </a:solidFill>
                <a:latin typeface="Arial"/>
                <a:cs typeface="Arial"/>
              </a:rPr>
              <a:t> </a:t>
            </a:r>
            <a:r>
              <a:rPr sz="1600" b="1" spc="-5" dirty="0">
                <a:solidFill>
                  <a:srgbClr val="212121"/>
                </a:solidFill>
                <a:latin typeface="Arial"/>
                <a:cs typeface="Arial"/>
              </a:rPr>
              <a:t>‘apartment’</a:t>
            </a:r>
            <a:r>
              <a:rPr sz="1600" b="1" dirty="0">
                <a:solidFill>
                  <a:srgbClr val="212121"/>
                </a:solidFill>
                <a:latin typeface="Arial"/>
                <a:cs typeface="Arial"/>
              </a:rPr>
              <a:t> </a:t>
            </a:r>
            <a:r>
              <a:rPr sz="1600" b="1" spc="-5" dirty="0">
                <a:solidFill>
                  <a:srgbClr val="212121"/>
                </a:solidFill>
                <a:latin typeface="Arial"/>
                <a:cs typeface="Arial"/>
              </a:rPr>
              <a:t>and </a:t>
            </a:r>
            <a:r>
              <a:rPr sz="1600" b="1" dirty="0">
                <a:solidFill>
                  <a:srgbClr val="212121"/>
                </a:solidFill>
                <a:latin typeface="Arial"/>
                <a:cs typeface="Arial"/>
              </a:rPr>
              <a:t> </a:t>
            </a:r>
            <a:r>
              <a:rPr sz="1600" b="1" spc="-5" dirty="0">
                <a:solidFill>
                  <a:srgbClr val="212121"/>
                </a:solidFill>
                <a:latin typeface="Arial"/>
                <a:cs typeface="Arial"/>
              </a:rPr>
              <a:t>‘spacious’.</a:t>
            </a:r>
            <a:endParaRPr sz="1600">
              <a:latin typeface="Arial"/>
              <a:cs typeface="Arial"/>
            </a:endParaRPr>
          </a:p>
        </p:txBody>
      </p:sp>
      <p:sp>
        <p:nvSpPr>
          <p:cNvPr id="5" name="object 5"/>
          <p:cNvSpPr txBox="1"/>
          <p:nvPr/>
        </p:nvSpPr>
        <p:spPr>
          <a:xfrm>
            <a:off x="4448450" y="1036170"/>
            <a:ext cx="3898265" cy="1427480"/>
          </a:xfrm>
          <a:prstGeom prst="rect">
            <a:avLst/>
          </a:prstGeom>
        </p:spPr>
        <p:txBody>
          <a:bodyPr vert="horz" wrap="square" lIns="0" tIns="12700" rIns="0" bIns="0" rtlCol="0">
            <a:spAutoFit/>
          </a:bodyPr>
          <a:lstStyle/>
          <a:p>
            <a:pPr marL="302260" marR="5080" indent="-290195" algn="just">
              <a:lnSpc>
                <a:spcPct val="114999"/>
              </a:lnSpc>
              <a:spcBef>
                <a:spcPts val="100"/>
              </a:spcBef>
            </a:pPr>
            <a:r>
              <a:rPr sz="1600" dirty="0">
                <a:solidFill>
                  <a:srgbClr val="212121"/>
                </a:solidFill>
                <a:latin typeface="MS PGothic"/>
                <a:cs typeface="MS PGothic"/>
              </a:rPr>
              <a:t>❏ </a:t>
            </a:r>
            <a:r>
              <a:rPr sz="1600" b="1" spc="-5" dirty="0">
                <a:solidFill>
                  <a:srgbClr val="212121"/>
                </a:solidFill>
                <a:latin typeface="Arial"/>
                <a:cs typeface="Arial"/>
              </a:rPr>
              <a:t>It</a:t>
            </a:r>
            <a:r>
              <a:rPr sz="1600" b="1" dirty="0">
                <a:solidFill>
                  <a:srgbClr val="212121"/>
                </a:solidFill>
                <a:latin typeface="Arial"/>
                <a:cs typeface="Arial"/>
              </a:rPr>
              <a:t> </a:t>
            </a:r>
            <a:r>
              <a:rPr sz="1600" b="1" spc="-5" dirty="0">
                <a:solidFill>
                  <a:srgbClr val="212121"/>
                </a:solidFill>
                <a:latin typeface="Arial"/>
                <a:cs typeface="Arial"/>
              </a:rPr>
              <a:t>is</a:t>
            </a:r>
            <a:r>
              <a:rPr sz="1600" b="1" dirty="0">
                <a:solidFill>
                  <a:srgbClr val="212121"/>
                </a:solidFill>
                <a:latin typeface="Arial"/>
                <a:cs typeface="Arial"/>
              </a:rPr>
              <a:t> </a:t>
            </a:r>
            <a:r>
              <a:rPr sz="1600" b="1" spc="-5" dirty="0">
                <a:solidFill>
                  <a:srgbClr val="212121"/>
                </a:solidFill>
                <a:latin typeface="Arial"/>
                <a:cs typeface="Arial"/>
              </a:rPr>
              <a:t>interesting</a:t>
            </a:r>
            <a:r>
              <a:rPr sz="1600" b="1" dirty="0">
                <a:solidFill>
                  <a:srgbClr val="212121"/>
                </a:solidFill>
                <a:latin typeface="Arial"/>
                <a:cs typeface="Arial"/>
              </a:rPr>
              <a:t> to</a:t>
            </a:r>
            <a:r>
              <a:rPr sz="1600" b="1" spc="5" dirty="0">
                <a:solidFill>
                  <a:srgbClr val="212121"/>
                </a:solidFill>
                <a:latin typeface="Arial"/>
                <a:cs typeface="Arial"/>
              </a:rPr>
              <a:t> </a:t>
            </a:r>
            <a:r>
              <a:rPr sz="1600" b="1" spc="-5" dirty="0">
                <a:solidFill>
                  <a:srgbClr val="212121"/>
                </a:solidFill>
                <a:latin typeface="Arial"/>
                <a:cs typeface="Arial"/>
              </a:rPr>
              <a:t>see</a:t>
            </a:r>
            <a:r>
              <a:rPr sz="1600" b="1" dirty="0">
                <a:solidFill>
                  <a:srgbClr val="212121"/>
                </a:solidFill>
                <a:latin typeface="Arial"/>
                <a:cs typeface="Arial"/>
              </a:rPr>
              <a:t> that</a:t>
            </a:r>
            <a:r>
              <a:rPr sz="1600" b="1" spc="5" dirty="0">
                <a:solidFill>
                  <a:srgbClr val="212121"/>
                </a:solidFill>
                <a:latin typeface="Arial"/>
                <a:cs typeface="Arial"/>
              </a:rPr>
              <a:t> </a:t>
            </a:r>
            <a:r>
              <a:rPr sz="1600" b="1" spc="-5" dirty="0">
                <a:solidFill>
                  <a:srgbClr val="212121"/>
                </a:solidFill>
                <a:latin typeface="Arial"/>
                <a:cs typeface="Arial"/>
              </a:rPr>
              <a:t>words </a:t>
            </a:r>
            <a:r>
              <a:rPr sz="1600" b="1" dirty="0">
                <a:solidFill>
                  <a:srgbClr val="212121"/>
                </a:solidFill>
                <a:latin typeface="Arial"/>
                <a:cs typeface="Arial"/>
              </a:rPr>
              <a:t> </a:t>
            </a:r>
            <a:r>
              <a:rPr sz="1600" b="1" spc="-5" dirty="0">
                <a:solidFill>
                  <a:srgbClr val="212121"/>
                </a:solidFill>
                <a:latin typeface="Arial"/>
                <a:cs typeface="Arial"/>
              </a:rPr>
              <a:t>related </a:t>
            </a:r>
            <a:r>
              <a:rPr sz="1600" b="1" dirty="0">
                <a:solidFill>
                  <a:srgbClr val="212121"/>
                </a:solidFill>
                <a:latin typeface="Arial"/>
                <a:cs typeface="Arial"/>
              </a:rPr>
              <a:t>to </a:t>
            </a:r>
            <a:r>
              <a:rPr sz="1600" b="1" spc="-5" dirty="0">
                <a:solidFill>
                  <a:srgbClr val="212121"/>
                </a:solidFill>
                <a:latin typeface="Arial"/>
                <a:cs typeface="Arial"/>
              </a:rPr>
              <a:t>proximity or connection </a:t>
            </a:r>
            <a:r>
              <a:rPr sz="1600" b="1" dirty="0">
                <a:solidFill>
                  <a:srgbClr val="212121"/>
                </a:solidFill>
                <a:latin typeface="Arial"/>
                <a:cs typeface="Arial"/>
              </a:rPr>
              <a:t>to </a:t>
            </a:r>
            <a:r>
              <a:rPr sz="1600" b="1" spc="5" dirty="0">
                <a:solidFill>
                  <a:srgbClr val="212121"/>
                </a:solidFill>
                <a:latin typeface="Arial"/>
                <a:cs typeface="Arial"/>
              </a:rPr>
              <a:t> </a:t>
            </a:r>
            <a:r>
              <a:rPr sz="1600" b="1" spc="-5" dirty="0">
                <a:solidFill>
                  <a:srgbClr val="212121"/>
                </a:solidFill>
                <a:latin typeface="Arial"/>
                <a:cs typeface="Arial"/>
              </a:rPr>
              <a:t>public places such as</a:t>
            </a:r>
            <a:r>
              <a:rPr sz="1600" b="1" dirty="0">
                <a:solidFill>
                  <a:srgbClr val="212121"/>
                </a:solidFill>
                <a:latin typeface="Arial"/>
                <a:cs typeface="Arial"/>
              </a:rPr>
              <a:t> </a:t>
            </a:r>
            <a:r>
              <a:rPr sz="1600" b="1" spc="-5" dirty="0">
                <a:solidFill>
                  <a:srgbClr val="212121"/>
                </a:solidFill>
                <a:latin typeface="Arial"/>
                <a:cs typeface="Arial"/>
              </a:rPr>
              <a:t>‘park’, </a:t>
            </a:r>
            <a:r>
              <a:rPr sz="1600" b="1" dirty="0">
                <a:solidFill>
                  <a:srgbClr val="212121"/>
                </a:solidFill>
                <a:latin typeface="Arial"/>
                <a:cs typeface="Arial"/>
              </a:rPr>
              <a:t>‘near’, </a:t>
            </a:r>
            <a:r>
              <a:rPr sz="1600" b="1" spc="5" dirty="0">
                <a:solidFill>
                  <a:srgbClr val="212121"/>
                </a:solidFill>
                <a:latin typeface="Arial"/>
                <a:cs typeface="Arial"/>
              </a:rPr>
              <a:t> </a:t>
            </a:r>
            <a:r>
              <a:rPr sz="1600" b="1" spc="-5" dirty="0">
                <a:solidFill>
                  <a:srgbClr val="212121"/>
                </a:solidFill>
                <a:latin typeface="Arial"/>
                <a:cs typeface="Arial"/>
              </a:rPr>
              <a:t>‘village’</a:t>
            </a:r>
            <a:r>
              <a:rPr sz="1600" b="1" dirty="0">
                <a:solidFill>
                  <a:srgbClr val="212121"/>
                </a:solidFill>
                <a:latin typeface="Arial"/>
                <a:cs typeface="Arial"/>
              </a:rPr>
              <a:t> </a:t>
            </a:r>
            <a:r>
              <a:rPr sz="1600" b="1" spc="-5" dirty="0">
                <a:solidFill>
                  <a:srgbClr val="212121"/>
                </a:solidFill>
                <a:latin typeface="Arial"/>
                <a:cs typeface="Arial"/>
              </a:rPr>
              <a:t>and</a:t>
            </a:r>
            <a:r>
              <a:rPr sz="1600" b="1" dirty="0">
                <a:solidFill>
                  <a:srgbClr val="212121"/>
                </a:solidFill>
                <a:latin typeface="Arial"/>
                <a:cs typeface="Arial"/>
              </a:rPr>
              <a:t> </a:t>
            </a:r>
            <a:r>
              <a:rPr sz="1600" b="1" spc="-5" dirty="0">
                <a:solidFill>
                  <a:srgbClr val="212121"/>
                </a:solidFill>
                <a:latin typeface="Arial"/>
                <a:cs typeface="Arial"/>
              </a:rPr>
              <a:t>‘heart’</a:t>
            </a:r>
            <a:r>
              <a:rPr sz="1600" b="1" dirty="0">
                <a:solidFill>
                  <a:srgbClr val="212121"/>
                </a:solidFill>
                <a:latin typeface="Arial"/>
                <a:cs typeface="Arial"/>
              </a:rPr>
              <a:t> </a:t>
            </a:r>
            <a:r>
              <a:rPr sz="1600" b="1" spc="-5" dirty="0">
                <a:solidFill>
                  <a:srgbClr val="212121"/>
                </a:solidFill>
                <a:latin typeface="Arial"/>
                <a:cs typeface="Arial"/>
              </a:rPr>
              <a:t>rank</a:t>
            </a:r>
            <a:r>
              <a:rPr sz="1600" b="1" dirty="0">
                <a:solidFill>
                  <a:srgbClr val="212121"/>
                </a:solidFill>
                <a:latin typeface="Arial"/>
                <a:cs typeface="Arial"/>
              </a:rPr>
              <a:t> </a:t>
            </a:r>
            <a:r>
              <a:rPr sz="1600" b="1" spc="-5" dirty="0">
                <a:solidFill>
                  <a:srgbClr val="212121"/>
                </a:solidFill>
                <a:latin typeface="Arial"/>
                <a:cs typeface="Arial"/>
              </a:rPr>
              <a:t>lower</a:t>
            </a:r>
            <a:r>
              <a:rPr sz="1600" b="1" dirty="0">
                <a:solidFill>
                  <a:srgbClr val="212121"/>
                </a:solidFill>
                <a:latin typeface="Arial"/>
                <a:cs typeface="Arial"/>
              </a:rPr>
              <a:t> </a:t>
            </a:r>
            <a:r>
              <a:rPr sz="1600" b="1" spc="-5" dirty="0">
                <a:solidFill>
                  <a:srgbClr val="212121"/>
                </a:solidFill>
                <a:latin typeface="Arial"/>
                <a:cs typeface="Arial"/>
              </a:rPr>
              <a:t>in </a:t>
            </a:r>
            <a:r>
              <a:rPr sz="1600" b="1" dirty="0">
                <a:solidFill>
                  <a:srgbClr val="212121"/>
                </a:solidFill>
                <a:latin typeface="Arial"/>
                <a:cs typeface="Arial"/>
              </a:rPr>
              <a:t> </a:t>
            </a:r>
            <a:r>
              <a:rPr sz="1600" b="1" spc="-5" dirty="0">
                <a:solidFill>
                  <a:srgbClr val="212121"/>
                </a:solidFill>
                <a:latin typeface="Arial"/>
                <a:cs typeface="Arial"/>
              </a:rPr>
              <a:t>chart.</a:t>
            </a:r>
            <a:endParaRPr sz="1600">
              <a:latin typeface="Arial"/>
              <a:cs typeface="Arial"/>
            </a:endParaRPr>
          </a:p>
        </p:txBody>
      </p:sp>
      <p:pic>
        <p:nvPicPr>
          <p:cNvPr id="6" name="Picture 5">
            <a:extLst>
              <a:ext uri="{FF2B5EF4-FFF2-40B4-BE49-F238E27FC236}">
                <a16:creationId xmlns:a16="http://schemas.microsoft.com/office/drawing/2014/main" id="{2003603D-9126-4CBA-947B-DA99BC4FD9EE}"/>
              </a:ext>
            </a:extLst>
          </p:cNvPr>
          <p:cNvPicPr>
            <a:picLocks noChangeAspect="1"/>
          </p:cNvPicPr>
          <p:nvPr/>
        </p:nvPicPr>
        <p:blipFill>
          <a:blip r:embed="rId2"/>
          <a:stretch>
            <a:fillRect/>
          </a:stretch>
        </p:blipFill>
        <p:spPr>
          <a:xfrm>
            <a:off x="1026159" y="2599997"/>
            <a:ext cx="7091681" cy="22737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959743" y="76200"/>
            <a:ext cx="2208281" cy="652200"/>
          </a:xfrm>
          <a:prstGeom prst="rect">
            <a:avLst/>
          </a:prstGeom>
        </p:spPr>
      </p:pic>
      <p:sp>
        <p:nvSpPr>
          <p:cNvPr id="3" name="object 3"/>
          <p:cNvSpPr txBox="1"/>
          <p:nvPr/>
        </p:nvSpPr>
        <p:spPr>
          <a:xfrm>
            <a:off x="-28475" y="173216"/>
            <a:ext cx="8943875" cy="4764638"/>
          </a:xfrm>
          <a:prstGeom prst="rect">
            <a:avLst/>
          </a:prstGeom>
        </p:spPr>
        <p:txBody>
          <a:bodyPr vert="horz" wrap="square" lIns="0" tIns="12700" rIns="0" bIns="0" rtlCol="0">
            <a:spAutoFit/>
          </a:bodyPr>
          <a:lstStyle/>
          <a:p>
            <a:pPr marL="570865" indent="-559435">
              <a:lnSpc>
                <a:spcPct val="100000"/>
              </a:lnSpc>
              <a:spcBef>
                <a:spcPts val="100"/>
              </a:spcBef>
              <a:buFont typeface="MS PGothic"/>
              <a:buChar char="❖"/>
              <a:tabLst>
                <a:tab pos="570865" algn="l"/>
                <a:tab pos="571500" algn="l"/>
              </a:tabLst>
            </a:pPr>
            <a:r>
              <a:rPr sz="2800" b="1" spc="-30" dirty="0">
                <a:solidFill>
                  <a:srgbClr val="CC0000"/>
                </a:solidFill>
                <a:latin typeface="+mj-lt"/>
                <a:cs typeface="Verdana"/>
              </a:rPr>
              <a:t>P</a:t>
            </a:r>
            <a:r>
              <a:rPr sz="2800" b="1" spc="-200" dirty="0">
                <a:solidFill>
                  <a:srgbClr val="CC0000"/>
                </a:solidFill>
                <a:latin typeface="+mj-lt"/>
                <a:cs typeface="Verdana"/>
              </a:rPr>
              <a:t>r</a:t>
            </a:r>
            <a:r>
              <a:rPr sz="2800" b="1" spc="-65" dirty="0">
                <a:solidFill>
                  <a:srgbClr val="CC0000"/>
                </a:solidFill>
                <a:latin typeface="+mj-lt"/>
                <a:cs typeface="Verdana"/>
              </a:rPr>
              <a:t>oblem</a:t>
            </a:r>
            <a:r>
              <a:rPr sz="2800" b="1" spc="-155" dirty="0">
                <a:solidFill>
                  <a:srgbClr val="CC0000"/>
                </a:solidFill>
                <a:latin typeface="+mj-lt"/>
                <a:cs typeface="Verdana"/>
              </a:rPr>
              <a:t> </a:t>
            </a:r>
            <a:r>
              <a:rPr sz="2800" b="1" spc="-114" dirty="0">
                <a:solidFill>
                  <a:srgbClr val="CC0000"/>
                </a:solidFill>
                <a:latin typeface="+mj-lt"/>
                <a:cs typeface="Verdana"/>
              </a:rPr>
              <a:t>Sta</a:t>
            </a:r>
            <a:r>
              <a:rPr sz="2800" b="1" spc="-135" dirty="0">
                <a:solidFill>
                  <a:srgbClr val="CC0000"/>
                </a:solidFill>
                <a:latin typeface="+mj-lt"/>
                <a:cs typeface="Verdana"/>
              </a:rPr>
              <a:t>t</a:t>
            </a:r>
            <a:r>
              <a:rPr sz="2800" b="1" spc="-45" dirty="0">
                <a:solidFill>
                  <a:srgbClr val="CC0000"/>
                </a:solidFill>
                <a:latin typeface="+mj-lt"/>
                <a:cs typeface="Verdana"/>
              </a:rPr>
              <a:t>e</a:t>
            </a:r>
            <a:r>
              <a:rPr sz="2800" b="1" spc="-60" dirty="0">
                <a:solidFill>
                  <a:srgbClr val="CC0000"/>
                </a:solidFill>
                <a:latin typeface="+mj-lt"/>
                <a:cs typeface="Verdana"/>
              </a:rPr>
              <a:t>m</a:t>
            </a:r>
            <a:r>
              <a:rPr sz="2800" b="1" spc="-65" dirty="0">
                <a:solidFill>
                  <a:srgbClr val="CC0000"/>
                </a:solidFill>
                <a:latin typeface="+mj-lt"/>
                <a:cs typeface="Verdana"/>
              </a:rPr>
              <a:t>ent</a:t>
            </a:r>
            <a:endParaRPr sz="2800" dirty="0">
              <a:latin typeface="+mj-lt"/>
              <a:cs typeface="Verdana"/>
            </a:endParaRPr>
          </a:p>
          <a:p>
            <a:pPr marL="570865" marR="10160" indent="-428625" algn="just">
              <a:lnSpc>
                <a:spcPct val="114999"/>
              </a:lnSpc>
              <a:spcBef>
                <a:spcPts val="1764"/>
              </a:spcBef>
              <a:buFont typeface="MS PGothic"/>
              <a:buChar char="❖"/>
              <a:tabLst>
                <a:tab pos="571500" algn="l"/>
              </a:tabLst>
            </a:pPr>
            <a:r>
              <a:rPr b="1" spc="-70" dirty="0">
                <a:solidFill>
                  <a:srgbClr val="212121"/>
                </a:solidFill>
                <a:latin typeface="+mj-lt"/>
                <a:cs typeface="Verdana"/>
              </a:rPr>
              <a:t>For </a:t>
            </a:r>
            <a:r>
              <a:rPr b="1" spc="-60" dirty="0">
                <a:solidFill>
                  <a:srgbClr val="212121"/>
                </a:solidFill>
                <a:latin typeface="+mj-lt"/>
                <a:cs typeface="Verdana"/>
              </a:rPr>
              <a:t>this project </a:t>
            </a:r>
            <a:r>
              <a:rPr b="1" spc="-75" dirty="0">
                <a:solidFill>
                  <a:srgbClr val="212121"/>
                </a:solidFill>
                <a:latin typeface="+mj-lt"/>
                <a:cs typeface="Verdana"/>
              </a:rPr>
              <a:t>we </a:t>
            </a:r>
            <a:r>
              <a:rPr b="1" spc="-90" dirty="0">
                <a:solidFill>
                  <a:srgbClr val="212121"/>
                </a:solidFill>
                <a:latin typeface="+mj-lt"/>
                <a:cs typeface="Verdana"/>
              </a:rPr>
              <a:t>are </a:t>
            </a:r>
            <a:r>
              <a:rPr b="1" spc="-65" dirty="0">
                <a:solidFill>
                  <a:srgbClr val="212121"/>
                </a:solidFill>
                <a:latin typeface="+mj-lt"/>
                <a:cs typeface="Verdana"/>
              </a:rPr>
              <a:t>analyzing Airbnb’s </a:t>
            </a:r>
            <a:r>
              <a:rPr b="1" spc="-70" dirty="0">
                <a:solidFill>
                  <a:srgbClr val="212121"/>
                </a:solidFill>
                <a:latin typeface="+mj-lt"/>
                <a:cs typeface="Verdana"/>
              </a:rPr>
              <a:t>New </a:t>
            </a:r>
            <a:r>
              <a:rPr b="1" spc="-95" dirty="0">
                <a:solidFill>
                  <a:srgbClr val="212121"/>
                </a:solidFill>
                <a:latin typeface="+mj-lt"/>
                <a:cs typeface="Verdana"/>
              </a:rPr>
              <a:t>York </a:t>
            </a:r>
            <a:r>
              <a:rPr b="1" spc="-110" dirty="0">
                <a:solidFill>
                  <a:srgbClr val="212121"/>
                </a:solidFill>
                <a:latin typeface="+mj-lt"/>
                <a:cs typeface="Verdana"/>
              </a:rPr>
              <a:t>City(NYC) </a:t>
            </a:r>
            <a:r>
              <a:rPr b="1" spc="-55" dirty="0">
                <a:solidFill>
                  <a:srgbClr val="212121"/>
                </a:solidFill>
                <a:latin typeface="+mj-lt"/>
                <a:cs typeface="Verdana"/>
              </a:rPr>
              <a:t>data of </a:t>
            </a:r>
            <a:r>
              <a:rPr b="1" spc="-215" dirty="0">
                <a:solidFill>
                  <a:srgbClr val="212121"/>
                </a:solidFill>
                <a:latin typeface="+mj-lt"/>
                <a:cs typeface="Verdana"/>
              </a:rPr>
              <a:t>2019. </a:t>
            </a:r>
            <a:r>
              <a:rPr b="1" spc="-65" dirty="0">
                <a:solidFill>
                  <a:srgbClr val="212121"/>
                </a:solidFill>
                <a:latin typeface="+mj-lt"/>
                <a:cs typeface="Verdana"/>
              </a:rPr>
              <a:t>NYC </a:t>
            </a:r>
            <a:r>
              <a:rPr b="1" spc="-60" dirty="0">
                <a:solidFill>
                  <a:srgbClr val="212121"/>
                </a:solidFill>
                <a:latin typeface="+mj-lt"/>
                <a:cs typeface="Verdana"/>
              </a:rPr>
              <a:t> </a:t>
            </a:r>
            <a:r>
              <a:rPr b="1" spc="-85" dirty="0">
                <a:solidFill>
                  <a:srgbClr val="212121"/>
                </a:solidFill>
                <a:latin typeface="+mj-lt"/>
                <a:cs typeface="Verdana"/>
              </a:rPr>
              <a:t>is </a:t>
            </a:r>
            <a:r>
              <a:rPr b="1" spc="-40" dirty="0">
                <a:solidFill>
                  <a:srgbClr val="212121"/>
                </a:solidFill>
                <a:latin typeface="+mj-lt"/>
                <a:cs typeface="Verdana"/>
              </a:rPr>
              <a:t>not </a:t>
            </a:r>
            <a:r>
              <a:rPr b="1" spc="-60" dirty="0">
                <a:solidFill>
                  <a:srgbClr val="212121"/>
                </a:solidFill>
                <a:latin typeface="+mj-lt"/>
                <a:cs typeface="Verdana"/>
              </a:rPr>
              <a:t>only </a:t>
            </a:r>
            <a:r>
              <a:rPr b="1" spc="-40" dirty="0">
                <a:solidFill>
                  <a:srgbClr val="212121"/>
                </a:solidFill>
                <a:latin typeface="+mj-lt"/>
                <a:cs typeface="Verdana"/>
              </a:rPr>
              <a:t>the </a:t>
            </a:r>
            <a:r>
              <a:rPr b="1" spc="-50" dirty="0">
                <a:solidFill>
                  <a:srgbClr val="212121"/>
                </a:solidFill>
                <a:latin typeface="+mj-lt"/>
                <a:cs typeface="Verdana"/>
              </a:rPr>
              <a:t>most </a:t>
            </a:r>
            <a:r>
              <a:rPr b="1" spc="-60" dirty="0">
                <a:solidFill>
                  <a:srgbClr val="212121"/>
                </a:solidFill>
                <a:latin typeface="+mj-lt"/>
                <a:cs typeface="Verdana"/>
              </a:rPr>
              <a:t>famous </a:t>
            </a:r>
            <a:r>
              <a:rPr b="1" spc="-50" dirty="0">
                <a:solidFill>
                  <a:srgbClr val="212121"/>
                </a:solidFill>
                <a:latin typeface="+mj-lt"/>
                <a:cs typeface="Verdana"/>
              </a:rPr>
              <a:t>city in </a:t>
            </a:r>
            <a:r>
              <a:rPr b="1" spc="-40" dirty="0">
                <a:solidFill>
                  <a:srgbClr val="212121"/>
                </a:solidFill>
                <a:latin typeface="+mj-lt"/>
                <a:cs typeface="Verdana"/>
              </a:rPr>
              <a:t>the </a:t>
            </a:r>
            <a:r>
              <a:rPr b="1" spc="-70" dirty="0">
                <a:solidFill>
                  <a:srgbClr val="212121"/>
                </a:solidFill>
                <a:latin typeface="+mj-lt"/>
                <a:cs typeface="Verdana"/>
              </a:rPr>
              <a:t>world </a:t>
            </a:r>
            <a:r>
              <a:rPr b="1" spc="-30" dirty="0">
                <a:solidFill>
                  <a:srgbClr val="212121"/>
                </a:solidFill>
                <a:latin typeface="+mj-lt"/>
                <a:cs typeface="Verdana"/>
              </a:rPr>
              <a:t>but </a:t>
            </a:r>
            <a:r>
              <a:rPr b="1" spc="-75" dirty="0">
                <a:solidFill>
                  <a:srgbClr val="212121"/>
                </a:solidFill>
                <a:latin typeface="+mj-lt"/>
                <a:cs typeface="Verdana"/>
              </a:rPr>
              <a:t>also </a:t>
            </a:r>
            <a:r>
              <a:rPr b="1" spc="-45" dirty="0">
                <a:solidFill>
                  <a:srgbClr val="212121"/>
                </a:solidFill>
                <a:latin typeface="+mj-lt"/>
                <a:cs typeface="Verdana"/>
              </a:rPr>
              <a:t>top </a:t>
            </a:r>
            <a:r>
              <a:rPr b="1" spc="-50" dirty="0">
                <a:solidFill>
                  <a:srgbClr val="212121"/>
                </a:solidFill>
                <a:latin typeface="+mj-lt"/>
                <a:cs typeface="Verdana"/>
              </a:rPr>
              <a:t>global </a:t>
            </a:r>
            <a:r>
              <a:rPr b="1" spc="-55" dirty="0">
                <a:solidFill>
                  <a:srgbClr val="212121"/>
                </a:solidFill>
                <a:latin typeface="+mj-lt"/>
                <a:cs typeface="Verdana"/>
              </a:rPr>
              <a:t>destination </a:t>
            </a:r>
            <a:r>
              <a:rPr b="1" spc="-80" dirty="0">
                <a:solidFill>
                  <a:srgbClr val="212121"/>
                </a:solidFill>
                <a:latin typeface="+mj-lt"/>
                <a:cs typeface="Verdana"/>
              </a:rPr>
              <a:t>for </a:t>
            </a:r>
            <a:r>
              <a:rPr b="1" spc="-535" dirty="0">
                <a:solidFill>
                  <a:srgbClr val="212121"/>
                </a:solidFill>
                <a:latin typeface="+mj-lt"/>
                <a:cs typeface="Verdana"/>
              </a:rPr>
              <a:t> </a:t>
            </a:r>
            <a:r>
              <a:rPr b="1" spc="-80" dirty="0">
                <a:solidFill>
                  <a:srgbClr val="212121"/>
                </a:solidFill>
                <a:latin typeface="+mj-lt"/>
                <a:cs typeface="Verdana"/>
              </a:rPr>
              <a:t>visitors</a:t>
            </a:r>
            <a:r>
              <a:rPr b="1" spc="-90" dirty="0">
                <a:solidFill>
                  <a:srgbClr val="212121"/>
                </a:solidFill>
                <a:latin typeface="+mj-lt"/>
                <a:cs typeface="Verdana"/>
              </a:rPr>
              <a:t> </a:t>
            </a:r>
            <a:r>
              <a:rPr b="1" spc="-70" dirty="0">
                <a:solidFill>
                  <a:srgbClr val="212121"/>
                </a:solidFill>
                <a:latin typeface="+mj-lt"/>
                <a:cs typeface="Verdana"/>
              </a:rPr>
              <a:t>drawn</a:t>
            </a:r>
            <a:r>
              <a:rPr b="1" spc="-90" dirty="0">
                <a:solidFill>
                  <a:srgbClr val="212121"/>
                </a:solidFill>
                <a:latin typeface="+mj-lt"/>
                <a:cs typeface="Verdana"/>
              </a:rPr>
              <a:t> </a:t>
            </a:r>
            <a:r>
              <a:rPr b="1" spc="-60" dirty="0">
                <a:solidFill>
                  <a:srgbClr val="212121"/>
                </a:solidFill>
                <a:latin typeface="+mj-lt"/>
                <a:cs typeface="Verdana"/>
              </a:rPr>
              <a:t>to</a:t>
            </a:r>
            <a:r>
              <a:rPr b="1" spc="-90" dirty="0">
                <a:solidFill>
                  <a:srgbClr val="212121"/>
                </a:solidFill>
                <a:latin typeface="+mj-lt"/>
                <a:cs typeface="Verdana"/>
              </a:rPr>
              <a:t> </a:t>
            </a:r>
            <a:r>
              <a:rPr b="1" spc="-70" dirty="0">
                <a:solidFill>
                  <a:srgbClr val="212121"/>
                </a:solidFill>
                <a:latin typeface="+mj-lt"/>
                <a:cs typeface="Verdana"/>
              </a:rPr>
              <a:t>its</a:t>
            </a:r>
            <a:r>
              <a:rPr b="1" spc="-90" dirty="0">
                <a:solidFill>
                  <a:srgbClr val="212121"/>
                </a:solidFill>
                <a:latin typeface="+mj-lt"/>
                <a:cs typeface="Verdana"/>
              </a:rPr>
              <a:t> </a:t>
            </a:r>
            <a:r>
              <a:rPr b="1" spc="-70" dirty="0">
                <a:solidFill>
                  <a:srgbClr val="212121"/>
                </a:solidFill>
                <a:latin typeface="+mj-lt"/>
                <a:cs typeface="Verdana"/>
              </a:rPr>
              <a:t>museums,</a:t>
            </a:r>
            <a:r>
              <a:rPr b="1" spc="-90" dirty="0">
                <a:solidFill>
                  <a:srgbClr val="212121"/>
                </a:solidFill>
                <a:latin typeface="+mj-lt"/>
                <a:cs typeface="Verdana"/>
              </a:rPr>
              <a:t> </a:t>
            </a:r>
            <a:r>
              <a:rPr b="1" spc="-60" dirty="0">
                <a:solidFill>
                  <a:srgbClr val="212121"/>
                </a:solidFill>
                <a:latin typeface="+mj-lt"/>
                <a:cs typeface="Verdana"/>
              </a:rPr>
              <a:t>entertainment,</a:t>
            </a:r>
            <a:r>
              <a:rPr b="1" spc="-90" dirty="0">
                <a:solidFill>
                  <a:srgbClr val="212121"/>
                </a:solidFill>
                <a:latin typeface="+mj-lt"/>
                <a:cs typeface="Verdana"/>
              </a:rPr>
              <a:t> </a:t>
            </a:r>
            <a:r>
              <a:rPr b="1" spc="-75" dirty="0">
                <a:solidFill>
                  <a:srgbClr val="212121"/>
                </a:solidFill>
                <a:latin typeface="+mj-lt"/>
                <a:cs typeface="Verdana"/>
              </a:rPr>
              <a:t>restaurants</a:t>
            </a:r>
            <a:r>
              <a:rPr b="1" spc="-90" dirty="0">
                <a:solidFill>
                  <a:srgbClr val="212121"/>
                </a:solidFill>
                <a:latin typeface="+mj-lt"/>
                <a:cs typeface="Verdana"/>
              </a:rPr>
              <a:t> </a:t>
            </a:r>
            <a:r>
              <a:rPr b="1" spc="-45" dirty="0">
                <a:solidFill>
                  <a:srgbClr val="212121"/>
                </a:solidFill>
                <a:latin typeface="+mj-lt"/>
                <a:cs typeface="Verdana"/>
              </a:rPr>
              <a:t>and</a:t>
            </a:r>
            <a:r>
              <a:rPr b="1" spc="-90" dirty="0">
                <a:solidFill>
                  <a:srgbClr val="212121"/>
                </a:solidFill>
                <a:latin typeface="+mj-lt"/>
                <a:cs typeface="Verdana"/>
              </a:rPr>
              <a:t> </a:t>
            </a:r>
            <a:r>
              <a:rPr b="1" spc="-55" dirty="0">
                <a:solidFill>
                  <a:srgbClr val="212121"/>
                </a:solidFill>
                <a:latin typeface="+mj-lt"/>
                <a:cs typeface="Verdana"/>
              </a:rPr>
              <a:t>commerce.</a:t>
            </a:r>
            <a:endParaRPr dirty="0">
              <a:latin typeface="+mj-lt"/>
              <a:cs typeface="Verdana"/>
            </a:endParaRPr>
          </a:p>
          <a:p>
            <a:pPr>
              <a:lnSpc>
                <a:spcPct val="100000"/>
              </a:lnSpc>
              <a:spcBef>
                <a:spcPts val="20"/>
              </a:spcBef>
              <a:buChar char="❖"/>
            </a:pPr>
            <a:endParaRPr sz="2000" dirty="0">
              <a:latin typeface="+mj-lt"/>
              <a:cs typeface="Verdana"/>
            </a:endParaRPr>
          </a:p>
          <a:p>
            <a:pPr marL="563880" marR="9525" indent="-428625" algn="just">
              <a:lnSpc>
                <a:spcPct val="114999"/>
              </a:lnSpc>
              <a:buFont typeface="MS PGothic"/>
              <a:buChar char="❖"/>
              <a:tabLst>
                <a:tab pos="564515" algn="l"/>
              </a:tabLst>
            </a:pPr>
            <a:r>
              <a:rPr b="1" spc="-55" dirty="0">
                <a:solidFill>
                  <a:srgbClr val="212121"/>
                </a:solidFill>
                <a:latin typeface="+mj-lt"/>
                <a:cs typeface="Verdana"/>
              </a:rPr>
              <a:t>Our </a:t>
            </a:r>
            <a:r>
              <a:rPr b="1" spc="-50" dirty="0">
                <a:solidFill>
                  <a:srgbClr val="212121"/>
                </a:solidFill>
                <a:latin typeface="+mj-lt"/>
                <a:cs typeface="Verdana"/>
              </a:rPr>
              <a:t>main </a:t>
            </a:r>
            <a:r>
              <a:rPr b="1" spc="-60" dirty="0">
                <a:solidFill>
                  <a:srgbClr val="212121"/>
                </a:solidFill>
                <a:latin typeface="+mj-lt"/>
                <a:cs typeface="Verdana"/>
              </a:rPr>
              <a:t>objective </a:t>
            </a:r>
            <a:r>
              <a:rPr b="1" spc="-85" dirty="0">
                <a:solidFill>
                  <a:srgbClr val="212121"/>
                </a:solidFill>
                <a:latin typeface="+mj-lt"/>
                <a:cs typeface="Verdana"/>
              </a:rPr>
              <a:t>is </a:t>
            </a:r>
            <a:r>
              <a:rPr b="1" spc="-60" dirty="0">
                <a:solidFill>
                  <a:srgbClr val="212121"/>
                </a:solidFill>
                <a:latin typeface="+mj-lt"/>
                <a:cs typeface="Verdana"/>
              </a:rPr>
              <a:t>to </a:t>
            </a:r>
            <a:r>
              <a:rPr b="1" spc="5" dirty="0">
                <a:solidFill>
                  <a:srgbClr val="212121"/>
                </a:solidFill>
                <a:latin typeface="+mj-lt"/>
                <a:cs typeface="Verdana"/>
              </a:rPr>
              <a:t>ﬁnd </a:t>
            </a:r>
            <a:r>
              <a:rPr b="1" spc="-45" dirty="0">
                <a:solidFill>
                  <a:srgbClr val="212121"/>
                </a:solidFill>
                <a:latin typeface="+mj-lt"/>
                <a:cs typeface="Verdana"/>
              </a:rPr>
              <a:t>out </a:t>
            </a:r>
            <a:r>
              <a:rPr b="1" spc="-40" dirty="0">
                <a:solidFill>
                  <a:srgbClr val="212121"/>
                </a:solidFill>
                <a:latin typeface="+mj-lt"/>
                <a:cs typeface="Verdana"/>
              </a:rPr>
              <a:t>the </a:t>
            </a:r>
            <a:r>
              <a:rPr b="1" spc="-75" dirty="0">
                <a:solidFill>
                  <a:srgbClr val="212121"/>
                </a:solidFill>
                <a:latin typeface="+mj-lt"/>
                <a:cs typeface="Verdana"/>
              </a:rPr>
              <a:t>key </a:t>
            </a:r>
            <a:r>
              <a:rPr b="1" spc="-55" dirty="0">
                <a:solidFill>
                  <a:srgbClr val="212121"/>
                </a:solidFill>
                <a:latin typeface="+mj-lt"/>
                <a:cs typeface="Verdana"/>
              </a:rPr>
              <a:t>metrics </a:t>
            </a:r>
            <a:r>
              <a:rPr b="1" spc="-50" dirty="0">
                <a:solidFill>
                  <a:srgbClr val="212121"/>
                </a:solidFill>
                <a:latin typeface="+mj-lt"/>
                <a:cs typeface="Verdana"/>
              </a:rPr>
              <a:t>that </a:t>
            </a:r>
            <a:r>
              <a:rPr b="1" spc="-45" dirty="0">
                <a:solidFill>
                  <a:srgbClr val="212121"/>
                </a:solidFill>
                <a:latin typeface="+mj-lt"/>
                <a:cs typeface="Verdana"/>
              </a:rPr>
              <a:t>inﬂuence </a:t>
            </a:r>
            <a:r>
              <a:rPr b="1" spc="-40" dirty="0">
                <a:solidFill>
                  <a:srgbClr val="212121"/>
                </a:solidFill>
                <a:latin typeface="+mj-lt"/>
                <a:cs typeface="Verdana"/>
              </a:rPr>
              <a:t>the </a:t>
            </a:r>
            <a:r>
              <a:rPr b="1" spc="-55" dirty="0">
                <a:solidFill>
                  <a:srgbClr val="212121"/>
                </a:solidFill>
                <a:latin typeface="+mj-lt"/>
                <a:cs typeface="Verdana"/>
              </a:rPr>
              <a:t>listing of </a:t>
            </a:r>
            <a:r>
              <a:rPr b="1" spc="-50" dirty="0">
                <a:solidFill>
                  <a:srgbClr val="212121"/>
                </a:solidFill>
                <a:latin typeface="+mj-lt"/>
                <a:cs typeface="Verdana"/>
              </a:rPr>
              <a:t> </a:t>
            </a:r>
            <a:r>
              <a:rPr b="1" spc="-60" dirty="0">
                <a:solidFill>
                  <a:srgbClr val="212121"/>
                </a:solidFill>
                <a:latin typeface="+mj-lt"/>
                <a:cs typeface="Verdana"/>
              </a:rPr>
              <a:t>properties </a:t>
            </a:r>
            <a:r>
              <a:rPr b="1" spc="-45" dirty="0">
                <a:solidFill>
                  <a:srgbClr val="212121"/>
                </a:solidFill>
                <a:latin typeface="+mj-lt"/>
                <a:cs typeface="Verdana"/>
              </a:rPr>
              <a:t>on </a:t>
            </a:r>
            <a:r>
              <a:rPr b="1" spc="-40" dirty="0">
                <a:solidFill>
                  <a:srgbClr val="212121"/>
                </a:solidFill>
                <a:latin typeface="+mj-lt"/>
                <a:cs typeface="Verdana"/>
              </a:rPr>
              <a:t>the </a:t>
            </a:r>
            <a:r>
              <a:rPr b="1" spc="-70" dirty="0">
                <a:solidFill>
                  <a:srgbClr val="212121"/>
                </a:solidFill>
                <a:latin typeface="+mj-lt"/>
                <a:cs typeface="Verdana"/>
              </a:rPr>
              <a:t>platform. For </a:t>
            </a:r>
            <a:r>
              <a:rPr b="1" spc="-80" dirty="0">
                <a:solidFill>
                  <a:srgbClr val="212121"/>
                </a:solidFill>
                <a:latin typeface="+mj-lt"/>
                <a:cs typeface="Verdana"/>
              </a:rPr>
              <a:t>this, </a:t>
            </a:r>
            <a:r>
              <a:rPr b="1" spc="-75" dirty="0">
                <a:solidFill>
                  <a:srgbClr val="212121"/>
                </a:solidFill>
                <a:latin typeface="+mj-lt"/>
                <a:cs typeface="Verdana"/>
              </a:rPr>
              <a:t>we </a:t>
            </a:r>
            <a:r>
              <a:rPr b="1" spc="-70" dirty="0">
                <a:solidFill>
                  <a:srgbClr val="212121"/>
                </a:solidFill>
                <a:latin typeface="+mj-lt"/>
                <a:cs typeface="Verdana"/>
              </a:rPr>
              <a:t>will </a:t>
            </a:r>
            <a:r>
              <a:rPr b="1" spc="-75" dirty="0">
                <a:solidFill>
                  <a:srgbClr val="212121"/>
                </a:solidFill>
                <a:latin typeface="+mj-lt"/>
                <a:cs typeface="Verdana"/>
              </a:rPr>
              <a:t>explore </a:t>
            </a:r>
            <a:r>
              <a:rPr b="1" spc="-45" dirty="0">
                <a:solidFill>
                  <a:srgbClr val="212121"/>
                </a:solidFill>
                <a:latin typeface="+mj-lt"/>
                <a:cs typeface="Verdana"/>
              </a:rPr>
              <a:t>and </a:t>
            </a:r>
            <a:r>
              <a:rPr b="1" spc="-75" dirty="0">
                <a:solidFill>
                  <a:srgbClr val="212121"/>
                </a:solidFill>
                <a:latin typeface="+mj-lt"/>
                <a:cs typeface="Verdana"/>
              </a:rPr>
              <a:t>visualize </a:t>
            </a:r>
            <a:r>
              <a:rPr b="1" spc="-40" dirty="0">
                <a:solidFill>
                  <a:srgbClr val="212121"/>
                </a:solidFill>
                <a:latin typeface="+mj-lt"/>
                <a:cs typeface="Verdana"/>
              </a:rPr>
              <a:t>the </a:t>
            </a:r>
            <a:r>
              <a:rPr b="1" spc="-60" dirty="0">
                <a:solidFill>
                  <a:srgbClr val="212121"/>
                </a:solidFill>
                <a:latin typeface="+mj-lt"/>
                <a:cs typeface="Verdana"/>
              </a:rPr>
              <a:t>dataset </a:t>
            </a:r>
            <a:r>
              <a:rPr b="1" spc="-55" dirty="0">
                <a:solidFill>
                  <a:srgbClr val="212121"/>
                </a:solidFill>
                <a:latin typeface="+mj-lt"/>
                <a:cs typeface="Verdana"/>
              </a:rPr>
              <a:t> </a:t>
            </a:r>
            <a:r>
              <a:rPr b="1" spc="-30" dirty="0">
                <a:solidFill>
                  <a:srgbClr val="212121"/>
                </a:solidFill>
                <a:latin typeface="+mj-lt"/>
                <a:cs typeface="Verdana"/>
              </a:rPr>
              <a:t>from</a:t>
            </a:r>
            <a:r>
              <a:rPr b="1" spc="-95" dirty="0">
                <a:solidFill>
                  <a:srgbClr val="212121"/>
                </a:solidFill>
                <a:latin typeface="+mj-lt"/>
                <a:cs typeface="Verdana"/>
              </a:rPr>
              <a:t> </a:t>
            </a:r>
            <a:r>
              <a:rPr b="1" spc="-45" dirty="0">
                <a:solidFill>
                  <a:srgbClr val="212121"/>
                </a:solidFill>
                <a:latin typeface="+mj-lt"/>
                <a:cs typeface="Verdana"/>
              </a:rPr>
              <a:t>Airbnb</a:t>
            </a:r>
            <a:r>
              <a:rPr b="1" spc="-95" dirty="0">
                <a:solidFill>
                  <a:srgbClr val="212121"/>
                </a:solidFill>
                <a:latin typeface="+mj-lt"/>
                <a:cs typeface="Verdana"/>
              </a:rPr>
              <a:t> </a:t>
            </a:r>
            <a:r>
              <a:rPr b="1" spc="-50" dirty="0">
                <a:solidFill>
                  <a:srgbClr val="212121"/>
                </a:solidFill>
                <a:latin typeface="+mj-lt"/>
                <a:cs typeface="Verdana"/>
              </a:rPr>
              <a:t>in</a:t>
            </a:r>
            <a:r>
              <a:rPr b="1" spc="-90" dirty="0">
                <a:solidFill>
                  <a:srgbClr val="212121"/>
                </a:solidFill>
                <a:latin typeface="+mj-lt"/>
                <a:cs typeface="Verdana"/>
              </a:rPr>
              <a:t> </a:t>
            </a:r>
            <a:r>
              <a:rPr b="1" spc="-65" dirty="0">
                <a:solidFill>
                  <a:srgbClr val="212121"/>
                </a:solidFill>
                <a:latin typeface="+mj-lt"/>
                <a:cs typeface="Verdana"/>
              </a:rPr>
              <a:t>NYC</a:t>
            </a:r>
            <a:r>
              <a:rPr b="1" spc="-95" dirty="0">
                <a:solidFill>
                  <a:srgbClr val="212121"/>
                </a:solidFill>
                <a:latin typeface="+mj-lt"/>
                <a:cs typeface="Verdana"/>
              </a:rPr>
              <a:t> </a:t>
            </a:r>
            <a:r>
              <a:rPr b="1" spc="-50" dirty="0">
                <a:solidFill>
                  <a:srgbClr val="212121"/>
                </a:solidFill>
                <a:latin typeface="+mj-lt"/>
                <a:cs typeface="Verdana"/>
              </a:rPr>
              <a:t>using</a:t>
            </a:r>
            <a:r>
              <a:rPr b="1" spc="-90" dirty="0">
                <a:solidFill>
                  <a:srgbClr val="212121"/>
                </a:solidFill>
                <a:latin typeface="+mj-lt"/>
                <a:cs typeface="Verdana"/>
              </a:rPr>
              <a:t> </a:t>
            </a:r>
            <a:r>
              <a:rPr b="1" spc="-55" dirty="0">
                <a:solidFill>
                  <a:srgbClr val="212121"/>
                </a:solidFill>
                <a:latin typeface="+mj-lt"/>
                <a:cs typeface="Verdana"/>
              </a:rPr>
              <a:t>basic</a:t>
            </a:r>
            <a:r>
              <a:rPr b="1" spc="-95" dirty="0">
                <a:solidFill>
                  <a:srgbClr val="212121"/>
                </a:solidFill>
                <a:latin typeface="+mj-lt"/>
                <a:cs typeface="Verdana"/>
              </a:rPr>
              <a:t> </a:t>
            </a:r>
            <a:r>
              <a:rPr b="1" spc="-75" dirty="0">
                <a:solidFill>
                  <a:srgbClr val="212121"/>
                </a:solidFill>
                <a:latin typeface="+mj-lt"/>
                <a:cs typeface="Verdana"/>
              </a:rPr>
              <a:t>exploratory</a:t>
            </a:r>
            <a:r>
              <a:rPr b="1" spc="-90" dirty="0">
                <a:solidFill>
                  <a:srgbClr val="212121"/>
                </a:solidFill>
                <a:latin typeface="+mj-lt"/>
                <a:cs typeface="Verdana"/>
              </a:rPr>
              <a:t> </a:t>
            </a:r>
            <a:r>
              <a:rPr b="1" spc="-55" dirty="0">
                <a:solidFill>
                  <a:srgbClr val="212121"/>
                </a:solidFill>
                <a:latin typeface="+mj-lt"/>
                <a:cs typeface="Verdana"/>
              </a:rPr>
              <a:t>data</a:t>
            </a:r>
            <a:r>
              <a:rPr b="1" spc="-95" dirty="0">
                <a:solidFill>
                  <a:srgbClr val="212121"/>
                </a:solidFill>
                <a:latin typeface="+mj-lt"/>
                <a:cs typeface="Verdana"/>
              </a:rPr>
              <a:t> </a:t>
            </a:r>
            <a:r>
              <a:rPr b="1" spc="-80" dirty="0">
                <a:solidFill>
                  <a:srgbClr val="212121"/>
                </a:solidFill>
                <a:latin typeface="+mj-lt"/>
                <a:cs typeface="Verdana"/>
              </a:rPr>
              <a:t>analysis</a:t>
            </a:r>
            <a:r>
              <a:rPr b="1" spc="-95" dirty="0">
                <a:solidFill>
                  <a:srgbClr val="212121"/>
                </a:solidFill>
                <a:latin typeface="+mj-lt"/>
                <a:cs typeface="Verdana"/>
              </a:rPr>
              <a:t> </a:t>
            </a:r>
            <a:r>
              <a:rPr b="1" spc="-135" dirty="0">
                <a:solidFill>
                  <a:srgbClr val="212121"/>
                </a:solidFill>
                <a:latin typeface="+mj-lt"/>
                <a:cs typeface="Verdana"/>
              </a:rPr>
              <a:t>(EDA)</a:t>
            </a:r>
            <a:r>
              <a:rPr b="1" spc="-90" dirty="0">
                <a:solidFill>
                  <a:srgbClr val="212121"/>
                </a:solidFill>
                <a:latin typeface="+mj-lt"/>
                <a:cs typeface="Verdana"/>
              </a:rPr>
              <a:t> </a:t>
            </a:r>
            <a:r>
              <a:rPr b="1" spc="-60" dirty="0">
                <a:solidFill>
                  <a:srgbClr val="212121"/>
                </a:solidFill>
                <a:latin typeface="+mj-lt"/>
                <a:cs typeface="Verdana"/>
              </a:rPr>
              <a:t>techniques.</a:t>
            </a:r>
            <a:endParaRPr dirty="0">
              <a:latin typeface="+mj-lt"/>
              <a:cs typeface="Verdana"/>
            </a:endParaRPr>
          </a:p>
          <a:p>
            <a:pPr>
              <a:lnSpc>
                <a:spcPct val="100000"/>
              </a:lnSpc>
              <a:spcBef>
                <a:spcPts val="20"/>
              </a:spcBef>
              <a:buChar char="❖"/>
            </a:pPr>
            <a:endParaRPr sz="2000" dirty="0">
              <a:latin typeface="+mj-lt"/>
              <a:cs typeface="Verdana"/>
            </a:endParaRPr>
          </a:p>
          <a:p>
            <a:pPr marL="563880" marR="5715" indent="-428625" algn="just">
              <a:lnSpc>
                <a:spcPct val="114999"/>
              </a:lnSpc>
              <a:buFont typeface="MS PGothic"/>
              <a:buChar char="❖"/>
              <a:tabLst>
                <a:tab pos="564515" algn="l"/>
              </a:tabLst>
            </a:pPr>
            <a:r>
              <a:rPr b="1" spc="-55" dirty="0">
                <a:solidFill>
                  <a:srgbClr val="212121"/>
                </a:solidFill>
                <a:latin typeface="+mj-lt"/>
                <a:cs typeface="Verdana"/>
              </a:rPr>
              <a:t>Data </a:t>
            </a:r>
            <a:r>
              <a:rPr b="1" spc="-80" dirty="0">
                <a:solidFill>
                  <a:srgbClr val="212121"/>
                </a:solidFill>
                <a:latin typeface="+mj-lt"/>
                <a:cs typeface="Verdana"/>
              </a:rPr>
              <a:t>analysis </a:t>
            </a:r>
            <a:r>
              <a:rPr b="1" spc="-45" dirty="0">
                <a:solidFill>
                  <a:srgbClr val="212121"/>
                </a:solidFill>
                <a:latin typeface="+mj-lt"/>
                <a:cs typeface="Verdana"/>
              </a:rPr>
              <a:t>on </a:t>
            </a:r>
            <a:r>
              <a:rPr b="1" spc="-55" dirty="0">
                <a:solidFill>
                  <a:srgbClr val="212121"/>
                </a:solidFill>
                <a:latin typeface="+mj-lt"/>
                <a:cs typeface="Verdana"/>
              </a:rPr>
              <a:t>thousands of </a:t>
            </a:r>
            <a:r>
              <a:rPr b="1" spc="-60" dirty="0">
                <a:solidFill>
                  <a:srgbClr val="212121"/>
                </a:solidFill>
                <a:latin typeface="+mj-lt"/>
                <a:cs typeface="Verdana"/>
              </a:rPr>
              <a:t>listings </a:t>
            </a:r>
            <a:r>
              <a:rPr b="1" spc="-55" dirty="0">
                <a:solidFill>
                  <a:srgbClr val="212121"/>
                </a:solidFill>
                <a:latin typeface="+mj-lt"/>
                <a:cs typeface="Verdana"/>
              </a:rPr>
              <a:t>provided </a:t>
            </a:r>
            <a:r>
              <a:rPr b="1" spc="-45" dirty="0">
                <a:solidFill>
                  <a:srgbClr val="212121"/>
                </a:solidFill>
                <a:latin typeface="+mj-lt"/>
                <a:cs typeface="Verdana"/>
              </a:rPr>
              <a:t>through Airbnb </a:t>
            </a:r>
            <a:r>
              <a:rPr b="1" spc="-85" dirty="0">
                <a:solidFill>
                  <a:srgbClr val="212121"/>
                </a:solidFill>
                <a:latin typeface="+mj-lt"/>
                <a:cs typeface="Verdana"/>
              </a:rPr>
              <a:t>is a </a:t>
            </a:r>
            <a:r>
              <a:rPr b="1" spc="-50" dirty="0">
                <a:solidFill>
                  <a:srgbClr val="212121"/>
                </a:solidFill>
                <a:latin typeface="+mj-lt"/>
                <a:cs typeface="Verdana"/>
              </a:rPr>
              <a:t>crucial </a:t>
            </a:r>
            <a:r>
              <a:rPr b="1" spc="-45" dirty="0">
                <a:solidFill>
                  <a:srgbClr val="212121"/>
                </a:solidFill>
                <a:latin typeface="+mj-lt"/>
                <a:cs typeface="Verdana"/>
              </a:rPr>
              <a:t> </a:t>
            </a:r>
            <a:r>
              <a:rPr b="1" spc="-60" dirty="0">
                <a:solidFill>
                  <a:srgbClr val="212121"/>
                </a:solidFill>
                <a:latin typeface="+mj-lt"/>
                <a:cs typeface="Verdana"/>
              </a:rPr>
              <a:t>factor</a:t>
            </a:r>
            <a:r>
              <a:rPr b="1" spc="-100" dirty="0">
                <a:solidFill>
                  <a:srgbClr val="212121"/>
                </a:solidFill>
                <a:latin typeface="+mj-lt"/>
                <a:cs typeface="Verdana"/>
              </a:rPr>
              <a:t> </a:t>
            </a:r>
            <a:r>
              <a:rPr b="1" spc="-80" dirty="0">
                <a:solidFill>
                  <a:srgbClr val="212121"/>
                </a:solidFill>
                <a:latin typeface="+mj-lt"/>
                <a:cs typeface="Verdana"/>
              </a:rPr>
              <a:t>for</a:t>
            </a:r>
            <a:r>
              <a:rPr b="1" spc="-95" dirty="0">
                <a:solidFill>
                  <a:srgbClr val="212121"/>
                </a:solidFill>
                <a:latin typeface="+mj-lt"/>
                <a:cs typeface="Verdana"/>
              </a:rPr>
              <a:t> </a:t>
            </a:r>
            <a:r>
              <a:rPr b="1" spc="-40" dirty="0">
                <a:solidFill>
                  <a:srgbClr val="212121"/>
                </a:solidFill>
                <a:latin typeface="+mj-lt"/>
                <a:cs typeface="Verdana"/>
              </a:rPr>
              <a:t>the</a:t>
            </a:r>
            <a:r>
              <a:rPr b="1" spc="-95" dirty="0">
                <a:solidFill>
                  <a:srgbClr val="212121"/>
                </a:solidFill>
                <a:latin typeface="+mj-lt"/>
                <a:cs typeface="Verdana"/>
              </a:rPr>
              <a:t> </a:t>
            </a:r>
            <a:r>
              <a:rPr b="1" spc="-70" dirty="0">
                <a:solidFill>
                  <a:srgbClr val="212121"/>
                </a:solidFill>
                <a:latin typeface="+mj-lt"/>
                <a:cs typeface="Verdana"/>
              </a:rPr>
              <a:t>company.</a:t>
            </a:r>
            <a:endParaRPr dirty="0">
              <a:latin typeface="+mj-lt"/>
              <a:cs typeface="Verdana"/>
            </a:endParaRPr>
          </a:p>
          <a:p>
            <a:pPr>
              <a:lnSpc>
                <a:spcPct val="100000"/>
              </a:lnSpc>
              <a:spcBef>
                <a:spcPts val="20"/>
              </a:spcBef>
              <a:buChar char="❖"/>
            </a:pPr>
            <a:endParaRPr sz="2000" dirty="0">
              <a:latin typeface="+mj-lt"/>
              <a:cs typeface="Verdana"/>
            </a:endParaRPr>
          </a:p>
          <a:p>
            <a:pPr marL="563880" marR="5080" indent="-428625" algn="just">
              <a:lnSpc>
                <a:spcPct val="114999"/>
              </a:lnSpc>
              <a:buFont typeface="MS PGothic"/>
              <a:buChar char="❖"/>
              <a:tabLst>
                <a:tab pos="564515" algn="l"/>
              </a:tabLst>
            </a:pPr>
            <a:r>
              <a:rPr b="1" spc="-45" dirty="0">
                <a:solidFill>
                  <a:srgbClr val="212121"/>
                </a:solidFill>
                <a:latin typeface="+mj-lt"/>
                <a:cs typeface="Verdana"/>
              </a:rPr>
              <a:t>We </a:t>
            </a:r>
            <a:r>
              <a:rPr b="1" spc="-70" dirty="0">
                <a:solidFill>
                  <a:srgbClr val="212121"/>
                </a:solidFill>
                <a:latin typeface="+mj-lt"/>
                <a:cs typeface="Verdana"/>
              </a:rPr>
              <a:t>will </a:t>
            </a:r>
            <a:r>
              <a:rPr b="1" spc="-35" dirty="0">
                <a:solidFill>
                  <a:srgbClr val="212121"/>
                </a:solidFill>
                <a:latin typeface="+mj-lt"/>
                <a:cs typeface="Verdana"/>
              </a:rPr>
              <a:t>be </a:t>
            </a:r>
            <a:r>
              <a:rPr b="1" spc="-15" dirty="0">
                <a:solidFill>
                  <a:srgbClr val="212121"/>
                </a:solidFill>
                <a:latin typeface="+mj-lt"/>
                <a:cs typeface="Verdana"/>
              </a:rPr>
              <a:t>ﬁnding </a:t>
            </a:r>
            <a:r>
              <a:rPr b="1" spc="-45" dirty="0">
                <a:solidFill>
                  <a:srgbClr val="212121"/>
                </a:solidFill>
                <a:latin typeface="+mj-lt"/>
                <a:cs typeface="Verdana"/>
              </a:rPr>
              <a:t>out </a:t>
            </a:r>
            <a:r>
              <a:rPr b="1" spc="-40" dirty="0">
                <a:solidFill>
                  <a:srgbClr val="212121"/>
                </a:solidFill>
                <a:latin typeface="+mj-lt"/>
                <a:cs typeface="Verdana"/>
              </a:rPr>
              <a:t>the </a:t>
            </a:r>
            <a:r>
              <a:rPr b="1" spc="-55" dirty="0">
                <a:solidFill>
                  <a:srgbClr val="212121"/>
                </a:solidFill>
                <a:latin typeface="+mj-lt"/>
                <a:cs typeface="Verdana"/>
              </a:rPr>
              <a:t>distribution of </a:t>
            </a:r>
            <a:r>
              <a:rPr b="1" spc="-85" dirty="0">
                <a:solidFill>
                  <a:srgbClr val="212121"/>
                </a:solidFill>
                <a:latin typeface="+mj-lt"/>
                <a:cs typeface="Verdana"/>
              </a:rPr>
              <a:t>every </a:t>
            </a:r>
            <a:r>
              <a:rPr b="1" spc="-45" dirty="0">
                <a:solidFill>
                  <a:srgbClr val="212121"/>
                </a:solidFill>
                <a:latin typeface="+mj-lt"/>
                <a:cs typeface="Verdana"/>
              </a:rPr>
              <a:t>Airbnb </a:t>
            </a:r>
            <a:r>
              <a:rPr b="1" spc="-55" dirty="0">
                <a:solidFill>
                  <a:srgbClr val="212121"/>
                </a:solidFill>
                <a:latin typeface="+mj-lt"/>
                <a:cs typeface="Verdana"/>
              </a:rPr>
              <a:t>listing </a:t>
            </a:r>
            <a:r>
              <a:rPr b="1" spc="-60" dirty="0">
                <a:solidFill>
                  <a:srgbClr val="212121"/>
                </a:solidFill>
                <a:latin typeface="+mj-lt"/>
                <a:cs typeface="Verdana"/>
              </a:rPr>
              <a:t>based </a:t>
            </a:r>
            <a:r>
              <a:rPr b="1" spc="-45" dirty="0">
                <a:solidFill>
                  <a:srgbClr val="212121"/>
                </a:solidFill>
                <a:latin typeface="+mj-lt"/>
                <a:cs typeface="Verdana"/>
              </a:rPr>
              <a:t>on </a:t>
            </a:r>
            <a:r>
              <a:rPr b="1" spc="-60" dirty="0">
                <a:solidFill>
                  <a:srgbClr val="212121"/>
                </a:solidFill>
                <a:latin typeface="+mj-lt"/>
                <a:cs typeface="Verdana"/>
              </a:rPr>
              <a:t>their </a:t>
            </a:r>
            <a:r>
              <a:rPr b="1" spc="-55" dirty="0">
                <a:solidFill>
                  <a:srgbClr val="212121"/>
                </a:solidFill>
                <a:latin typeface="+mj-lt"/>
                <a:cs typeface="Verdana"/>
              </a:rPr>
              <a:t> </a:t>
            </a:r>
            <a:r>
              <a:rPr b="1" spc="-60" dirty="0">
                <a:solidFill>
                  <a:srgbClr val="212121"/>
                </a:solidFill>
                <a:latin typeface="+mj-lt"/>
                <a:cs typeface="Verdana"/>
              </a:rPr>
              <a:t>location, </a:t>
            </a:r>
            <a:r>
              <a:rPr b="1" spc="-35" dirty="0">
                <a:solidFill>
                  <a:srgbClr val="212121"/>
                </a:solidFill>
                <a:latin typeface="+mj-lt"/>
                <a:cs typeface="Verdana"/>
              </a:rPr>
              <a:t>including </a:t>
            </a:r>
            <a:r>
              <a:rPr b="1" spc="-60" dirty="0">
                <a:solidFill>
                  <a:srgbClr val="212121"/>
                </a:solidFill>
                <a:latin typeface="+mj-lt"/>
                <a:cs typeface="Verdana"/>
              </a:rPr>
              <a:t>their </a:t>
            </a:r>
            <a:r>
              <a:rPr b="1" spc="-50" dirty="0">
                <a:solidFill>
                  <a:srgbClr val="212121"/>
                </a:solidFill>
                <a:latin typeface="+mj-lt"/>
                <a:cs typeface="Verdana"/>
              </a:rPr>
              <a:t>price </a:t>
            </a:r>
            <a:r>
              <a:rPr b="1" spc="-75" dirty="0">
                <a:solidFill>
                  <a:srgbClr val="212121"/>
                </a:solidFill>
                <a:latin typeface="+mj-lt"/>
                <a:cs typeface="Verdana"/>
              </a:rPr>
              <a:t>range, </a:t>
            </a:r>
            <a:r>
              <a:rPr b="1" spc="-60" dirty="0">
                <a:solidFill>
                  <a:srgbClr val="212121"/>
                </a:solidFill>
                <a:latin typeface="+mj-lt"/>
                <a:cs typeface="Verdana"/>
              </a:rPr>
              <a:t>room </a:t>
            </a:r>
            <a:r>
              <a:rPr b="1" spc="-75" dirty="0">
                <a:solidFill>
                  <a:srgbClr val="212121"/>
                </a:solidFill>
                <a:latin typeface="+mj-lt"/>
                <a:cs typeface="Verdana"/>
              </a:rPr>
              <a:t>type, </a:t>
            </a:r>
            <a:r>
              <a:rPr b="1" spc="-55" dirty="0">
                <a:solidFill>
                  <a:srgbClr val="212121"/>
                </a:solidFill>
                <a:latin typeface="+mj-lt"/>
                <a:cs typeface="Verdana"/>
              </a:rPr>
              <a:t>listing </a:t>
            </a:r>
            <a:r>
              <a:rPr b="1" spc="-70" dirty="0">
                <a:solidFill>
                  <a:srgbClr val="212121"/>
                </a:solidFill>
                <a:latin typeface="+mj-lt"/>
                <a:cs typeface="Verdana"/>
              </a:rPr>
              <a:t>name, </a:t>
            </a:r>
            <a:r>
              <a:rPr b="1" spc="-45" dirty="0">
                <a:solidFill>
                  <a:srgbClr val="212121"/>
                </a:solidFill>
                <a:latin typeface="+mj-lt"/>
                <a:cs typeface="Verdana"/>
              </a:rPr>
              <a:t>and </a:t>
            </a:r>
            <a:r>
              <a:rPr b="1" spc="-55" dirty="0">
                <a:solidFill>
                  <a:srgbClr val="212121"/>
                </a:solidFill>
                <a:latin typeface="+mj-lt"/>
                <a:cs typeface="Verdana"/>
              </a:rPr>
              <a:t>other </a:t>
            </a:r>
            <a:r>
              <a:rPr b="1" spc="-65" dirty="0">
                <a:solidFill>
                  <a:srgbClr val="212121"/>
                </a:solidFill>
                <a:latin typeface="+mj-lt"/>
                <a:cs typeface="Verdana"/>
              </a:rPr>
              <a:t>related </a:t>
            </a:r>
            <a:r>
              <a:rPr b="1" spc="-535" dirty="0">
                <a:solidFill>
                  <a:srgbClr val="212121"/>
                </a:solidFill>
                <a:latin typeface="+mj-lt"/>
                <a:cs typeface="Verdana"/>
              </a:rPr>
              <a:t> </a:t>
            </a:r>
            <a:r>
              <a:rPr b="1" spc="-80" dirty="0">
                <a:solidFill>
                  <a:srgbClr val="212121"/>
                </a:solidFill>
                <a:latin typeface="+mj-lt"/>
                <a:cs typeface="Verdana"/>
              </a:rPr>
              <a:t>factors.</a:t>
            </a:r>
            <a:endParaRPr dirty="0">
              <a:latin typeface="+mj-lt"/>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685800" y="209550"/>
            <a:ext cx="7362218" cy="320601"/>
          </a:xfrm>
          <a:prstGeom prst="rect">
            <a:avLst/>
          </a:prstGeom>
        </p:spPr>
        <p:txBody>
          <a:bodyPr vert="horz" wrap="square" lIns="0" tIns="12700" rIns="0" bIns="0" rtlCol="0">
            <a:spAutoFit/>
          </a:bodyPr>
          <a:lstStyle/>
          <a:p>
            <a:pPr marL="494665" marR="5080" indent="-482600">
              <a:lnSpc>
                <a:spcPct val="100000"/>
              </a:lnSpc>
              <a:spcBef>
                <a:spcPts val="100"/>
              </a:spcBef>
              <a:buFont typeface="MS PGothic"/>
              <a:buChar char="❖"/>
              <a:tabLst>
                <a:tab pos="494665" algn="l"/>
                <a:tab pos="495300" algn="l"/>
              </a:tabLst>
            </a:pPr>
            <a:r>
              <a:rPr sz="2000" b="1" spc="-55" dirty="0">
                <a:solidFill>
                  <a:srgbClr val="CC0000"/>
                </a:solidFill>
                <a:latin typeface="Arial"/>
                <a:cs typeface="Arial"/>
              </a:rPr>
              <a:t>Top </a:t>
            </a:r>
            <a:r>
              <a:rPr sz="2000" b="1" spc="-5" dirty="0">
                <a:solidFill>
                  <a:srgbClr val="CC0000"/>
                </a:solidFill>
                <a:latin typeface="Arial"/>
                <a:cs typeface="Arial"/>
              </a:rPr>
              <a:t>10 hosts with most </a:t>
            </a:r>
            <a:r>
              <a:rPr sz="2000" b="1" spc="-545" dirty="0">
                <a:solidFill>
                  <a:srgbClr val="CC0000"/>
                </a:solidFill>
                <a:latin typeface="Arial"/>
                <a:cs typeface="Arial"/>
              </a:rPr>
              <a:t> </a:t>
            </a:r>
            <a:r>
              <a:rPr sz="2000" b="1" spc="-5" dirty="0">
                <a:solidFill>
                  <a:srgbClr val="CC0000"/>
                </a:solidFill>
                <a:latin typeface="Arial"/>
                <a:cs typeface="Arial"/>
              </a:rPr>
              <a:t>number</a:t>
            </a:r>
            <a:r>
              <a:rPr sz="2000" b="1" spc="-15" dirty="0">
                <a:solidFill>
                  <a:srgbClr val="CC0000"/>
                </a:solidFill>
                <a:latin typeface="Arial"/>
                <a:cs typeface="Arial"/>
              </a:rPr>
              <a:t> </a:t>
            </a:r>
            <a:r>
              <a:rPr lang="en-IN" sz="2000" b="1" spc="-5" dirty="0">
                <a:solidFill>
                  <a:srgbClr val="CC0000"/>
                </a:solidFill>
                <a:latin typeface="Arial"/>
                <a:cs typeface="Arial"/>
              </a:rPr>
              <a:t>of reviews</a:t>
            </a:r>
            <a:endParaRPr sz="2000" dirty="0">
              <a:latin typeface="Arial"/>
              <a:cs typeface="Arial"/>
            </a:endParaRPr>
          </a:p>
        </p:txBody>
      </p:sp>
      <p:pic>
        <p:nvPicPr>
          <p:cNvPr id="7170" name="Picture 2">
            <a:extLst>
              <a:ext uri="{FF2B5EF4-FFF2-40B4-BE49-F238E27FC236}">
                <a16:creationId xmlns:a16="http://schemas.microsoft.com/office/drawing/2014/main" id="{85F14F70-99D2-40D0-B828-B3E77F042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92521"/>
            <a:ext cx="8610600"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EB6E608-6EBA-4D5C-9E5D-C37D80D32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14350"/>
            <a:ext cx="4579883" cy="443540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p:nvPr/>
        </p:nvSpPr>
        <p:spPr>
          <a:xfrm>
            <a:off x="166699" y="266165"/>
            <a:ext cx="4557701" cy="4683590"/>
          </a:xfrm>
          <a:prstGeom prst="rect">
            <a:avLst/>
          </a:prstGeom>
        </p:spPr>
        <p:txBody>
          <a:bodyPr vert="horz" wrap="square" lIns="0" tIns="12700" rIns="0" bIns="0" rtlCol="0">
            <a:spAutoFit/>
          </a:bodyPr>
          <a:lstStyle/>
          <a:p>
            <a:pPr marL="494665" indent="-482600">
              <a:lnSpc>
                <a:spcPct val="100000"/>
              </a:lnSpc>
              <a:spcBef>
                <a:spcPts val="100"/>
              </a:spcBef>
              <a:buFont typeface="MS PGothic"/>
              <a:buChar char="❖"/>
              <a:tabLst>
                <a:tab pos="494665" algn="l"/>
                <a:tab pos="495300" algn="l"/>
              </a:tabLst>
            </a:pPr>
            <a:r>
              <a:rPr lang="en-IN" sz="2000" b="1" spc="-55" dirty="0">
                <a:solidFill>
                  <a:srgbClr val="CC0000"/>
                </a:solidFill>
                <a:latin typeface="Arial"/>
                <a:cs typeface="Arial"/>
              </a:rPr>
              <a:t>Location</a:t>
            </a:r>
            <a:r>
              <a:rPr sz="2000" b="1" spc="-20" dirty="0">
                <a:solidFill>
                  <a:srgbClr val="CC0000"/>
                </a:solidFill>
                <a:latin typeface="Arial"/>
                <a:cs typeface="Arial"/>
              </a:rPr>
              <a:t> </a:t>
            </a:r>
            <a:r>
              <a:rPr sz="2000" b="1" spc="-5" dirty="0">
                <a:solidFill>
                  <a:srgbClr val="CC0000"/>
                </a:solidFill>
                <a:latin typeface="Arial"/>
                <a:cs typeface="Arial"/>
              </a:rPr>
              <a:t>based</a:t>
            </a:r>
            <a:r>
              <a:rPr sz="2000" b="1" spc="-15" dirty="0">
                <a:solidFill>
                  <a:srgbClr val="CC0000"/>
                </a:solidFill>
                <a:latin typeface="Arial"/>
                <a:cs typeface="Arial"/>
              </a:rPr>
              <a:t> </a:t>
            </a:r>
            <a:r>
              <a:rPr lang="en-IN" sz="2000" b="1" spc="-5" dirty="0">
                <a:solidFill>
                  <a:srgbClr val="CC0000"/>
                </a:solidFill>
                <a:latin typeface="Arial"/>
                <a:cs typeface="Arial"/>
              </a:rPr>
              <a:t>Airbnb List count</a:t>
            </a:r>
            <a:endParaRPr sz="2000" dirty="0">
              <a:latin typeface="Arial"/>
              <a:cs typeface="Arial"/>
            </a:endParaRPr>
          </a:p>
          <a:p>
            <a:pPr>
              <a:lnSpc>
                <a:spcPct val="100000"/>
              </a:lnSpc>
            </a:pPr>
            <a:endParaRPr sz="2200" dirty="0">
              <a:latin typeface="Arial"/>
              <a:cs typeface="Arial"/>
            </a:endParaRPr>
          </a:p>
          <a:p>
            <a:pPr algn="l">
              <a:lnSpc>
                <a:spcPct val="150000"/>
              </a:lnSpc>
              <a:buFont typeface="Arial" panose="020B0604020202020204" pitchFamily="34" charset="0"/>
              <a:buChar char="•"/>
            </a:pPr>
            <a:r>
              <a:rPr lang="en-US" sz="1600" b="0" i="0" dirty="0">
                <a:solidFill>
                  <a:schemeClr val="bg2">
                    <a:lumMod val="10000"/>
                  </a:schemeClr>
                </a:solidFill>
                <a:effectLst/>
                <a:latin typeface="Söhne"/>
              </a:rPr>
              <a:t>Manhattan has the highest count of Airbnb listings, with approximately 21,643 listings.</a:t>
            </a:r>
          </a:p>
          <a:p>
            <a:pPr algn="l">
              <a:lnSpc>
                <a:spcPct val="150000"/>
              </a:lnSpc>
              <a:buFont typeface="Arial" panose="020B0604020202020204" pitchFamily="34" charset="0"/>
              <a:buChar char="•"/>
            </a:pPr>
            <a:r>
              <a:rPr lang="en-US" sz="1600" b="0" i="0" dirty="0">
                <a:solidFill>
                  <a:schemeClr val="bg2">
                    <a:lumMod val="10000"/>
                  </a:schemeClr>
                </a:solidFill>
                <a:effectLst/>
                <a:latin typeface="Söhne"/>
              </a:rPr>
              <a:t>Brooklyn follows Manhattan with around 20,089 listings.</a:t>
            </a:r>
          </a:p>
          <a:p>
            <a:pPr algn="l">
              <a:lnSpc>
                <a:spcPct val="150000"/>
              </a:lnSpc>
              <a:buFont typeface="Arial" panose="020B0604020202020204" pitchFamily="34" charset="0"/>
              <a:buChar char="•"/>
            </a:pPr>
            <a:r>
              <a:rPr lang="en-US" sz="1600" b="0" i="0" dirty="0">
                <a:solidFill>
                  <a:schemeClr val="bg2">
                    <a:lumMod val="10000"/>
                  </a:schemeClr>
                </a:solidFill>
                <a:effectLst/>
                <a:latin typeface="Söhne"/>
              </a:rPr>
              <a:t>Queens has fewer listings compared to Manhattan and Brooklyn, with approximately 5,664 listings.</a:t>
            </a:r>
          </a:p>
          <a:p>
            <a:pPr algn="l">
              <a:lnSpc>
                <a:spcPct val="150000"/>
              </a:lnSpc>
              <a:buFont typeface="Arial" panose="020B0604020202020204" pitchFamily="34" charset="0"/>
              <a:buChar char="•"/>
            </a:pPr>
            <a:r>
              <a:rPr lang="en-US" sz="1600" b="0" i="0" dirty="0">
                <a:solidFill>
                  <a:schemeClr val="bg2">
                    <a:lumMod val="10000"/>
                  </a:schemeClr>
                </a:solidFill>
                <a:effectLst/>
                <a:latin typeface="Söhne"/>
              </a:rPr>
              <a:t>The Bronx has the lowest count of Airbnb listings among the displayed locations, with around 1,089 listings.</a:t>
            </a:r>
          </a:p>
          <a:p>
            <a:pPr algn="l">
              <a:lnSpc>
                <a:spcPct val="150000"/>
              </a:lnSpc>
              <a:buFont typeface="Arial" panose="020B0604020202020204" pitchFamily="34" charset="0"/>
              <a:buChar char="•"/>
            </a:pPr>
            <a:r>
              <a:rPr lang="en-US" sz="1600" b="0" i="0" dirty="0">
                <a:solidFill>
                  <a:schemeClr val="bg2">
                    <a:lumMod val="10000"/>
                  </a:schemeClr>
                </a:solidFill>
                <a:effectLst/>
                <a:latin typeface="Söhne"/>
              </a:rPr>
              <a:t>Staten Island has the lowest count of Airbnb listings, with approximately 373 listings.</a:t>
            </a:r>
          </a:p>
        </p:txBody>
      </p:sp>
    </p:spTree>
    <p:extLst>
      <p:ext uri="{BB962C8B-B14F-4D97-AF65-F5344CB8AC3E}">
        <p14:creationId xmlns:p14="http://schemas.microsoft.com/office/powerpoint/2010/main" val="3253822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F1EAE1"/>
          </a:solidFill>
        </p:spPr>
        <p:txBody>
          <a:bodyPr wrap="square" lIns="0" tIns="0" rIns="0" bIns="0" rtlCol="0"/>
          <a:lstStyle/>
          <a:p>
            <a:endParaRPr/>
          </a:p>
        </p:txBody>
      </p:sp>
      <p:sp>
        <p:nvSpPr>
          <p:cNvPr id="3" name="object 3"/>
          <p:cNvSpPr/>
          <p:nvPr/>
        </p:nvSpPr>
        <p:spPr>
          <a:xfrm>
            <a:off x="398199" y="977175"/>
            <a:ext cx="506095" cy="0"/>
          </a:xfrm>
          <a:custGeom>
            <a:avLst/>
            <a:gdLst/>
            <a:ahLst/>
            <a:cxnLst/>
            <a:rect l="l" t="t" r="r" b="b"/>
            <a:pathLst>
              <a:path w="506094">
                <a:moveTo>
                  <a:pt x="505799" y="0"/>
                </a:moveTo>
                <a:lnTo>
                  <a:pt x="0" y="0"/>
                </a:lnTo>
              </a:path>
            </a:pathLst>
          </a:custGeom>
          <a:ln w="19049">
            <a:solidFill>
              <a:srgbClr val="FF5822"/>
            </a:solidFill>
          </a:ln>
        </p:spPr>
        <p:txBody>
          <a:bodyPr wrap="square" lIns="0" tIns="0" rIns="0" bIns="0" rtlCol="0"/>
          <a:lstStyle/>
          <a:p>
            <a:endParaRPr/>
          </a:p>
        </p:txBody>
      </p:sp>
      <p:pic>
        <p:nvPicPr>
          <p:cNvPr id="4" name="object 4"/>
          <p:cNvPicPr/>
          <p:nvPr/>
        </p:nvPicPr>
        <p:blipFill>
          <a:blip r:embed="rId2" cstate="print"/>
          <a:stretch>
            <a:fillRect/>
          </a:stretch>
        </p:blipFill>
        <p:spPr>
          <a:xfrm>
            <a:off x="5277799" y="0"/>
            <a:ext cx="3866199" cy="5143499"/>
          </a:xfrm>
          <a:prstGeom prst="rect">
            <a:avLst/>
          </a:prstGeom>
        </p:spPr>
      </p:pic>
      <p:sp>
        <p:nvSpPr>
          <p:cNvPr id="5" name="object 5"/>
          <p:cNvSpPr txBox="1">
            <a:spLocks noGrp="1"/>
          </p:cNvSpPr>
          <p:nvPr>
            <p:ph type="title"/>
          </p:nvPr>
        </p:nvSpPr>
        <p:spPr>
          <a:xfrm>
            <a:off x="312449" y="120377"/>
            <a:ext cx="1786255" cy="817880"/>
          </a:xfrm>
          <a:prstGeom prst="rect">
            <a:avLst/>
          </a:prstGeom>
        </p:spPr>
        <p:txBody>
          <a:bodyPr vert="horz" wrap="square" lIns="0" tIns="12700" rIns="0" bIns="0" rtlCol="0">
            <a:spAutoFit/>
          </a:bodyPr>
          <a:lstStyle/>
          <a:p>
            <a:pPr marL="12700" marR="5080">
              <a:lnSpc>
                <a:spcPct val="100000"/>
              </a:lnSpc>
              <a:spcBef>
                <a:spcPts val="100"/>
              </a:spcBef>
            </a:pPr>
            <a:r>
              <a:rPr sz="2600" spc="-5" dirty="0">
                <a:latin typeface="Arial"/>
                <a:cs typeface="Arial"/>
              </a:rPr>
              <a:t>Challenges  Faced</a:t>
            </a:r>
            <a:endParaRPr sz="2600">
              <a:latin typeface="Arial"/>
              <a:cs typeface="Arial"/>
            </a:endParaRPr>
          </a:p>
        </p:txBody>
      </p:sp>
      <p:sp>
        <p:nvSpPr>
          <p:cNvPr id="6" name="object 6"/>
          <p:cNvSpPr txBox="1"/>
          <p:nvPr/>
        </p:nvSpPr>
        <p:spPr>
          <a:xfrm>
            <a:off x="81721" y="1190326"/>
            <a:ext cx="5121910" cy="3683000"/>
          </a:xfrm>
          <a:prstGeom prst="rect">
            <a:avLst/>
          </a:prstGeom>
        </p:spPr>
        <p:txBody>
          <a:bodyPr vert="horz" wrap="square" lIns="0" tIns="12700" rIns="0" bIns="0" rtlCol="0">
            <a:spAutoFit/>
          </a:bodyPr>
          <a:lstStyle/>
          <a:p>
            <a:pPr marL="363855" marR="10795" indent="-351790" algn="just">
              <a:lnSpc>
                <a:spcPct val="150000"/>
              </a:lnSpc>
              <a:spcBef>
                <a:spcPts val="100"/>
              </a:spcBef>
              <a:buChar char="●"/>
              <a:tabLst>
                <a:tab pos="364490" algn="l"/>
              </a:tabLst>
            </a:pPr>
            <a:r>
              <a:rPr sz="1600" b="1" spc="-5" dirty="0">
                <a:solidFill>
                  <a:srgbClr val="212121"/>
                </a:solidFill>
                <a:latin typeface="Arial"/>
                <a:cs typeface="Arial"/>
              </a:rPr>
              <a:t>Reading</a:t>
            </a:r>
            <a:r>
              <a:rPr sz="1600" b="1" dirty="0">
                <a:solidFill>
                  <a:srgbClr val="212121"/>
                </a:solidFill>
                <a:latin typeface="Arial"/>
                <a:cs typeface="Arial"/>
              </a:rPr>
              <a:t> the</a:t>
            </a:r>
            <a:r>
              <a:rPr sz="1600" b="1" spc="5" dirty="0">
                <a:solidFill>
                  <a:srgbClr val="212121"/>
                </a:solidFill>
                <a:latin typeface="Arial"/>
                <a:cs typeface="Arial"/>
              </a:rPr>
              <a:t> </a:t>
            </a:r>
            <a:r>
              <a:rPr sz="1600" b="1" spc="-5" dirty="0">
                <a:solidFill>
                  <a:srgbClr val="212121"/>
                </a:solidFill>
                <a:latin typeface="Arial"/>
                <a:cs typeface="Arial"/>
              </a:rPr>
              <a:t>dataset</a:t>
            </a:r>
            <a:r>
              <a:rPr sz="1600" b="1" dirty="0">
                <a:solidFill>
                  <a:srgbClr val="212121"/>
                </a:solidFill>
                <a:latin typeface="Arial"/>
                <a:cs typeface="Arial"/>
              </a:rPr>
              <a:t> </a:t>
            </a:r>
            <a:r>
              <a:rPr sz="1600" b="1" spc="-5" dirty="0">
                <a:solidFill>
                  <a:srgbClr val="212121"/>
                </a:solidFill>
                <a:latin typeface="Arial"/>
                <a:cs typeface="Arial"/>
              </a:rPr>
              <a:t>and</a:t>
            </a:r>
            <a:r>
              <a:rPr sz="1600" b="1" dirty="0">
                <a:solidFill>
                  <a:srgbClr val="212121"/>
                </a:solidFill>
                <a:latin typeface="Arial"/>
                <a:cs typeface="Arial"/>
              </a:rPr>
              <a:t> </a:t>
            </a:r>
            <a:r>
              <a:rPr sz="1600" b="1" spc="-5" dirty="0">
                <a:solidFill>
                  <a:srgbClr val="212121"/>
                </a:solidFill>
                <a:latin typeface="Arial"/>
                <a:cs typeface="Arial"/>
              </a:rPr>
              <a:t>understanding</a:t>
            </a:r>
            <a:r>
              <a:rPr sz="1600" b="1" dirty="0">
                <a:solidFill>
                  <a:srgbClr val="212121"/>
                </a:solidFill>
                <a:latin typeface="Arial"/>
                <a:cs typeface="Arial"/>
              </a:rPr>
              <a:t> the </a:t>
            </a:r>
            <a:r>
              <a:rPr sz="1600" b="1" spc="-430" dirty="0">
                <a:solidFill>
                  <a:srgbClr val="212121"/>
                </a:solidFill>
                <a:latin typeface="Arial"/>
                <a:cs typeface="Arial"/>
              </a:rPr>
              <a:t> </a:t>
            </a:r>
            <a:r>
              <a:rPr sz="1600" b="1" spc="-5" dirty="0">
                <a:solidFill>
                  <a:srgbClr val="212121"/>
                </a:solidFill>
                <a:latin typeface="Arial"/>
                <a:cs typeface="Arial"/>
              </a:rPr>
              <a:t>meaning</a:t>
            </a:r>
            <a:r>
              <a:rPr sz="1600" b="1" spc="-10" dirty="0">
                <a:solidFill>
                  <a:srgbClr val="212121"/>
                </a:solidFill>
                <a:latin typeface="Arial"/>
                <a:cs typeface="Arial"/>
              </a:rPr>
              <a:t> </a:t>
            </a:r>
            <a:r>
              <a:rPr sz="1600" b="1" spc="-5" dirty="0">
                <a:solidFill>
                  <a:srgbClr val="212121"/>
                </a:solidFill>
                <a:latin typeface="Arial"/>
                <a:cs typeface="Arial"/>
              </a:rPr>
              <a:t>of some</a:t>
            </a:r>
            <a:r>
              <a:rPr sz="1600" b="1" spc="-10" dirty="0">
                <a:solidFill>
                  <a:srgbClr val="212121"/>
                </a:solidFill>
                <a:latin typeface="Arial"/>
                <a:cs typeface="Arial"/>
              </a:rPr>
              <a:t> </a:t>
            </a:r>
            <a:r>
              <a:rPr sz="1600" b="1" spc="-5" dirty="0">
                <a:solidFill>
                  <a:srgbClr val="212121"/>
                </a:solidFill>
                <a:latin typeface="Arial"/>
                <a:cs typeface="Arial"/>
              </a:rPr>
              <a:t>columns.</a:t>
            </a:r>
            <a:endParaRPr sz="1600">
              <a:latin typeface="Arial"/>
              <a:cs typeface="Arial"/>
            </a:endParaRPr>
          </a:p>
          <a:p>
            <a:pPr marL="363855" marR="10795" indent="-351790" algn="just">
              <a:lnSpc>
                <a:spcPct val="150000"/>
              </a:lnSpc>
              <a:buChar char="●"/>
              <a:tabLst>
                <a:tab pos="364490" algn="l"/>
              </a:tabLst>
            </a:pPr>
            <a:r>
              <a:rPr sz="1600" b="1" spc="-5" dirty="0">
                <a:solidFill>
                  <a:srgbClr val="212121"/>
                </a:solidFill>
                <a:latin typeface="Arial"/>
                <a:cs typeface="Arial"/>
              </a:rPr>
              <a:t>For answering some of </a:t>
            </a:r>
            <a:r>
              <a:rPr sz="1600" b="1" dirty="0">
                <a:solidFill>
                  <a:srgbClr val="212121"/>
                </a:solidFill>
                <a:latin typeface="Arial"/>
                <a:cs typeface="Arial"/>
              </a:rPr>
              <a:t>the </a:t>
            </a:r>
            <a:r>
              <a:rPr sz="1600" b="1" spc="-5" dirty="0">
                <a:solidFill>
                  <a:srgbClr val="212121"/>
                </a:solidFill>
                <a:latin typeface="Arial"/>
                <a:cs typeface="Arial"/>
              </a:rPr>
              <a:t>questions we had </a:t>
            </a:r>
            <a:r>
              <a:rPr sz="1600" b="1" dirty="0">
                <a:solidFill>
                  <a:srgbClr val="212121"/>
                </a:solidFill>
                <a:latin typeface="Arial"/>
                <a:cs typeface="Arial"/>
              </a:rPr>
              <a:t>to </a:t>
            </a:r>
            <a:r>
              <a:rPr sz="1600" b="1" spc="5" dirty="0">
                <a:solidFill>
                  <a:srgbClr val="212121"/>
                </a:solidFill>
                <a:latin typeface="Arial"/>
                <a:cs typeface="Arial"/>
              </a:rPr>
              <a:t> </a:t>
            </a:r>
            <a:r>
              <a:rPr sz="1600" b="1" spc="-5" dirty="0">
                <a:solidFill>
                  <a:srgbClr val="212121"/>
                </a:solidFill>
                <a:latin typeface="Arial"/>
                <a:cs typeface="Arial"/>
              </a:rPr>
              <a:t>understand</a:t>
            </a:r>
            <a:r>
              <a:rPr sz="1600" b="1" dirty="0">
                <a:solidFill>
                  <a:srgbClr val="212121"/>
                </a:solidFill>
                <a:latin typeface="Arial"/>
                <a:cs typeface="Arial"/>
              </a:rPr>
              <a:t> the</a:t>
            </a:r>
            <a:r>
              <a:rPr sz="1600" b="1" spc="5" dirty="0">
                <a:solidFill>
                  <a:srgbClr val="212121"/>
                </a:solidFill>
                <a:latin typeface="Arial"/>
                <a:cs typeface="Arial"/>
              </a:rPr>
              <a:t> </a:t>
            </a:r>
            <a:r>
              <a:rPr sz="1600" b="1" spc="-5" dirty="0">
                <a:solidFill>
                  <a:srgbClr val="212121"/>
                </a:solidFill>
                <a:latin typeface="Arial"/>
                <a:cs typeface="Arial"/>
              </a:rPr>
              <a:t>business</a:t>
            </a:r>
            <a:r>
              <a:rPr sz="1600" b="1" dirty="0">
                <a:solidFill>
                  <a:srgbClr val="212121"/>
                </a:solidFill>
                <a:latin typeface="Arial"/>
                <a:cs typeface="Arial"/>
              </a:rPr>
              <a:t> </a:t>
            </a:r>
            <a:r>
              <a:rPr sz="1600" b="1" spc="-5" dirty="0">
                <a:solidFill>
                  <a:srgbClr val="212121"/>
                </a:solidFill>
                <a:latin typeface="Arial"/>
                <a:cs typeface="Arial"/>
              </a:rPr>
              <a:t>model</a:t>
            </a:r>
            <a:r>
              <a:rPr sz="1600" b="1" dirty="0">
                <a:solidFill>
                  <a:srgbClr val="212121"/>
                </a:solidFill>
                <a:latin typeface="Arial"/>
                <a:cs typeface="Arial"/>
              </a:rPr>
              <a:t> </a:t>
            </a:r>
            <a:r>
              <a:rPr sz="1600" b="1" spc="-5" dirty="0">
                <a:solidFill>
                  <a:srgbClr val="212121"/>
                </a:solidFill>
                <a:latin typeface="Arial"/>
                <a:cs typeface="Arial"/>
              </a:rPr>
              <a:t>of</a:t>
            </a:r>
            <a:r>
              <a:rPr sz="1600" b="1" dirty="0">
                <a:solidFill>
                  <a:srgbClr val="212121"/>
                </a:solidFill>
                <a:latin typeface="Arial"/>
                <a:cs typeface="Arial"/>
              </a:rPr>
              <a:t> </a:t>
            </a:r>
            <a:r>
              <a:rPr sz="1600" b="1" spc="-5" dirty="0">
                <a:solidFill>
                  <a:srgbClr val="212121"/>
                </a:solidFill>
                <a:latin typeface="Arial"/>
                <a:cs typeface="Arial"/>
              </a:rPr>
              <a:t>airbnb</a:t>
            </a:r>
            <a:r>
              <a:rPr sz="1600" b="1" dirty="0">
                <a:solidFill>
                  <a:srgbClr val="212121"/>
                </a:solidFill>
                <a:latin typeface="Arial"/>
                <a:cs typeface="Arial"/>
              </a:rPr>
              <a:t> that </a:t>
            </a:r>
            <a:r>
              <a:rPr sz="1600" b="1" spc="-434" dirty="0">
                <a:solidFill>
                  <a:srgbClr val="212121"/>
                </a:solidFill>
                <a:latin typeface="Arial"/>
                <a:cs typeface="Arial"/>
              </a:rPr>
              <a:t> </a:t>
            </a:r>
            <a:r>
              <a:rPr sz="1600" b="1" spc="-5" dirty="0">
                <a:solidFill>
                  <a:srgbClr val="212121"/>
                </a:solidFill>
                <a:latin typeface="Arial"/>
                <a:cs typeface="Arial"/>
              </a:rPr>
              <a:t>how</a:t>
            </a:r>
            <a:r>
              <a:rPr sz="1600" b="1" spc="-10" dirty="0">
                <a:solidFill>
                  <a:srgbClr val="212121"/>
                </a:solidFill>
                <a:latin typeface="Arial"/>
                <a:cs typeface="Arial"/>
              </a:rPr>
              <a:t> </a:t>
            </a:r>
            <a:r>
              <a:rPr sz="1600" b="1" dirty="0">
                <a:solidFill>
                  <a:srgbClr val="212121"/>
                </a:solidFill>
                <a:latin typeface="Arial"/>
                <a:cs typeface="Arial"/>
              </a:rPr>
              <a:t>they</a:t>
            </a:r>
            <a:r>
              <a:rPr sz="1600" b="1" spc="-5" dirty="0">
                <a:solidFill>
                  <a:srgbClr val="212121"/>
                </a:solidFill>
                <a:latin typeface="Arial"/>
                <a:cs typeface="Arial"/>
              </a:rPr>
              <a:t> work.</a:t>
            </a:r>
            <a:endParaRPr sz="1600">
              <a:latin typeface="Arial"/>
              <a:cs typeface="Arial"/>
            </a:endParaRPr>
          </a:p>
          <a:p>
            <a:pPr marL="363855" indent="-351790" algn="just">
              <a:lnSpc>
                <a:spcPct val="100000"/>
              </a:lnSpc>
              <a:spcBef>
                <a:spcPts val="960"/>
              </a:spcBef>
              <a:buChar char="●"/>
              <a:tabLst>
                <a:tab pos="364490" algn="l"/>
              </a:tabLst>
            </a:pPr>
            <a:r>
              <a:rPr sz="1600" b="1" spc="-5" dirty="0">
                <a:solidFill>
                  <a:srgbClr val="212121"/>
                </a:solidFill>
                <a:latin typeface="Arial"/>
                <a:cs typeface="Arial"/>
              </a:rPr>
              <a:t>Handling</a:t>
            </a:r>
            <a:r>
              <a:rPr sz="1600" b="1" spc="-20" dirty="0">
                <a:solidFill>
                  <a:srgbClr val="212121"/>
                </a:solidFill>
                <a:latin typeface="Arial"/>
                <a:cs typeface="Arial"/>
              </a:rPr>
              <a:t> </a:t>
            </a:r>
            <a:r>
              <a:rPr sz="1600" b="1" spc="-5" dirty="0">
                <a:solidFill>
                  <a:srgbClr val="212121"/>
                </a:solidFill>
                <a:latin typeface="Arial"/>
                <a:cs typeface="Arial"/>
              </a:rPr>
              <a:t>NaN</a:t>
            </a:r>
            <a:r>
              <a:rPr sz="1600" b="1" spc="-15" dirty="0">
                <a:solidFill>
                  <a:srgbClr val="212121"/>
                </a:solidFill>
                <a:latin typeface="Arial"/>
                <a:cs typeface="Arial"/>
              </a:rPr>
              <a:t> </a:t>
            </a:r>
            <a:r>
              <a:rPr sz="1600" b="1" spc="-5" dirty="0">
                <a:solidFill>
                  <a:srgbClr val="212121"/>
                </a:solidFill>
                <a:latin typeface="Arial"/>
                <a:cs typeface="Arial"/>
              </a:rPr>
              <a:t>values,null</a:t>
            </a:r>
            <a:r>
              <a:rPr sz="1600" b="1" spc="-20" dirty="0">
                <a:solidFill>
                  <a:srgbClr val="212121"/>
                </a:solidFill>
                <a:latin typeface="Arial"/>
                <a:cs typeface="Arial"/>
              </a:rPr>
              <a:t> </a:t>
            </a:r>
            <a:r>
              <a:rPr sz="1600" b="1" spc="-5" dirty="0">
                <a:solidFill>
                  <a:srgbClr val="212121"/>
                </a:solidFill>
                <a:latin typeface="Arial"/>
                <a:cs typeface="Arial"/>
              </a:rPr>
              <a:t>values</a:t>
            </a:r>
            <a:r>
              <a:rPr sz="1600" b="1" spc="-15" dirty="0">
                <a:solidFill>
                  <a:srgbClr val="212121"/>
                </a:solidFill>
                <a:latin typeface="Arial"/>
                <a:cs typeface="Arial"/>
              </a:rPr>
              <a:t> </a:t>
            </a:r>
            <a:r>
              <a:rPr sz="1600" b="1" spc="-5" dirty="0">
                <a:solidFill>
                  <a:srgbClr val="212121"/>
                </a:solidFill>
                <a:latin typeface="Arial"/>
                <a:cs typeface="Arial"/>
              </a:rPr>
              <a:t>and</a:t>
            </a:r>
            <a:r>
              <a:rPr sz="1600" b="1" spc="-20" dirty="0">
                <a:solidFill>
                  <a:srgbClr val="212121"/>
                </a:solidFill>
                <a:latin typeface="Arial"/>
                <a:cs typeface="Arial"/>
              </a:rPr>
              <a:t> </a:t>
            </a:r>
            <a:r>
              <a:rPr sz="1600" b="1" spc="-5" dirty="0">
                <a:solidFill>
                  <a:srgbClr val="212121"/>
                </a:solidFill>
                <a:latin typeface="Arial"/>
                <a:cs typeface="Arial"/>
              </a:rPr>
              <a:t>duplicates.</a:t>
            </a:r>
            <a:endParaRPr sz="1600">
              <a:latin typeface="Arial"/>
              <a:cs typeface="Arial"/>
            </a:endParaRPr>
          </a:p>
          <a:p>
            <a:pPr marL="363855" marR="5080" indent="-351790" algn="just">
              <a:lnSpc>
                <a:spcPct val="150000"/>
              </a:lnSpc>
              <a:buChar char="●"/>
              <a:tabLst>
                <a:tab pos="364490" algn="l"/>
              </a:tabLst>
            </a:pPr>
            <a:r>
              <a:rPr sz="1600" b="1" spc="-5" dirty="0">
                <a:solidFill>
                  <a:srgbClr val="212121"/>
                </a:solidFill>
                <a:latin typeface="Arial"/>
                <a:cs typeface="Arial"/>
              </a:rPr>
              <a:t>Designing multiple visualizations </a:t>
            </a:r>
            <a:r>
              <a:rPr sz="1600" b="1" dirty="0">
                <a:solidFill>
                  <a:srgbClr val="212121"/>
                </a:solidFill>
                <a:latin typeface="Arial"/>
                <a:cs typeface="Arial"/>
              </a:rPr>
              <a:t>to </a:t>
            </a:r>
            <a:r>
              <a:rPr sz="1600" b="1" spc="-5" dirty="0">
                <a:solidFill>
                  <a:srgbClr val="212121"/>
                </a:solidFill>
                <a:latin typeface="Arial"/>
                <a:cs typeface="Arial"/>
              </a:rPr>
              <a:t>summarize </a:t>
            </a:r>
            <a:r>
              <a:rPr sz="1600" b="1" dirty="0">
                <a:solidFill>
                  <a:srgbClr val="212121"/>
                </a:solidFill>
                <a:latin typeface="Arial"/>
                <a:cs typeface="Arial"/>
              </a:rPr>
              <a:t> the </a:t>
            </a:r>
            <a:r>
              <a:rPr sz="1600" b="1" spc="-5" dirty="0">
                <a:solidFill>
                  <a:srgbClr val="212121"/>
                </a:solidFill>
                <a:latin typeface="Arial"/>
                <a:cs typeface="Arial"/>
              </a:rPr>
              <a:t>information in </a:t>
            </a:r>
            <a:r>
              <a:rPr sz="1600" b="1" dirty="0">
                <a:solidFill>
                  <a:srgbClr val="212121"/>
                </a:solidFill>
                <a:latin typeface="Arial"/>
                <a:cs typeface="Arial"/>
              </a:rPr>
              <a:t>the </a:t>
            </a:r>
            <a:r>
              <a:rPr sz="1600" b="1" spc="-5" dirty="0">
                <a:solidFill>
                  <a:srgbClr val="212121"/>
                </a:solidFill>
                <a:latin typeface="Arial"/>
                <a:cs typeface="Arial"/>
              </a:rPr>
              <a:t>dataset and successfully </a:t>
            </a:r>
            <a:r>
              <a:rPr sz="1600" b="1" dirty="0">
                <a:solidFill>
                  <a:srgbClr val="212121"/>
                </a:solidFill>
                <a:latin typeface="Arial"/>
                <a:cs typeface="Arial"/>
              </a:rPr>
              <a:t> </a:t>
            </a:r>
            <a:r>
              <a:rPr sz="1600" b="1" spc="-5" dirty="0">
                <a:solidFill>
                  <a:srgbClr val="212121"/>
                </a:solidFill>
                <a:latin typeface="Arial"/>
                <a:cs typeface="Arial"/>
              </a:rPr>
              <a:t>communicate</a:t>
            </a:r>
            <a:r>
              <a:rPr sz="1600" b="1" dirty="0">
                <a:solidFill>
                  <a:srgbClr val="212121"/>
                </a:solidFill>
                <a:latin typeface="Arial"/>
                <a:cs typeface="Arial"/>
              </a:rPr>
              <a:t> the</a:t>
            </a:r>
            <a:r>
              <a:rPr sz="1600" b="1" spc="5" dirty="0">
                <a:solidFill>
                  <a:srgbClr val="212121"/>
                </a:solidFill>
                <a:latin typeface="Arial"/>
                <a:cs typeface="Arial"/>
              </a:rPr>
              <a:t> </a:t>
            </a:r>
            <a:r>
              <a:rPr sz="1600" b="1" spc="-5" dirty="0">
                <a:solidFill>
                  <a:srgbClr val="212121"/>
                </a:solidFill>
                <a:latin typeface="Arial"/>
                <a:cs typeface="Arial"/>
              </a:rPr>
              <a:t>results</a:t>
            </a:r>
            <a:r>
              <a:rPr sz="1600" b="1" dirty="0">
                <a:solidFill>
                  <a:srgbClr val="212121"/>
                </a:solidFill>
                <a:latin typeface="Arial"/>
                <a:cs typeface="Arial"/>
              </a:rPr>
              <a:t> </a:t>
            </a:r>
            <a:r>
              <a:rPr sz="1600" b="1" spc="-5" dirty="0">
                <a:solidFill>
                  <a:srgbClr val="212121"/>
                </a:solidFill>
                <a:latin typeface="Arial"/>
                <a:cs typeface="Arial"/>
              </a:rPr>
              <a:t>and</a:t>
            </a:r>
            <a:r>
              <a:rPr sz="1600" b="1" dirty="0">
                <a:solidFill>
                  <a:srgbClr val="212121"/>
                </a:solidFill>
                <a:latin typeface="Arial"/>
                <a:cs typeface="Arial"/>
              </a:rPr>
              <a:t> trends</a:t>
            </a:r>
            <a:r>
              <a:rPr sz="1600" b="1" spc="5" dirty="0">
                <a:solidFill>
                  <a:srgbClr val="212121"/>
                </a:solidFill>
                <a:latin typeface="Arial"/>
                <a:cs typeface="Arial"/>
              </a:rPr>
              <a:t> </a:t>
            </a:r>
            <a:r>
              <a:rPr sz="1600" b="1" dirty="0">
                <a:solidFill>
                  <a:srgbClr val="212121"/>
                </a:solidFill>
                <a:latin typeface="Arial"/>
                <a:cs typeface="Arial"/>
              </a:rPr>
              <a:t>to</a:t>
            </a:r>
            <a:r>
              <a:rPr sz="1600" b="1" spc="440" dirty="0">
                <a:solidFill>
                  <a:srgbClr val="212121"/>
                </a:solidFill>
                <a:latin typeface="Arial"/>
                <a:cs typeface="Arial"/>
              </a:rPr>
              <a:t> </a:t>
            </a:r>
            <a:r>
              <a:rPr sz="1600" b="1" dirty="0">
                <a:solidFill>
                  <a:srgbClr val="212121"/>
                </a:solidFill>
                <a:latin typeface="Arial"/>
                <a:cs typeface="Arial"/>
              </a:rPr>
              <a:t>the </a:t>
            </a:r>
            <a:r>
              <a:rPr sz="1600" b="1" spc="5" dirty="0">
                <a:solidFill>
                  <a:srgbClr val="212121"/>
                </a:solidFill>
                <a:latin typeface="Arial"/>
                <a:cs typeface="Arial"/>
              </a:rPr>
              <a:t> </a:t>
            </a:r>
            <a:r>
              <a:rPr sz="1600" b="1" spc="-20" dirty="0">
                <a:solidFill>
                  <a:srgbClr val="212121"/>
                </a:solidFill>
                <a:latin typeface="Arial"/>
                <a:cs typeface="Arial"/>
              </a:rPr>
              <a:t>reader.</a:t>
            </a:r>
            <a:endParaRPr sz="16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316730" cy="5143500"/>
            <a:chOff x="0" y="0"/>
            <a:chExt cx="4316730" cy="5143500"/>
          </a:xfrm>
        </p:grpSpPr>
        <p:sp>
          <p:nvSpPr>
            <p:cNvPr id="3" name="object 3"/>
            <p:cNvSpPr/>
            <p:nvPr/>
          </p:nvSpPr>
          <p:spPr>
            <a:xfrm>
              <a:off x="0" y="0"/>
              <a:ext cx="4316730" cy="5143500"/>
            </a:xfrm>
            <a:custGeom>
              <a:avLst/>
              <a:gdLst/>
              <a:ahLst/>
              <a:cxnLst/>
              <a:rect l="l" t="t" r="r" b="b"/>
              <a:pathLst>
                <a:path w="4316730" h="5143500">
                  <a:moveTo>
                    <a:pt x="4316699" y="5143499"/>
                  </a:moveTo>
                  <a:lnTo>
                    <a:pt x="0" y="5143499"/>
                  </a:lnTo>
                  <a:lnTo>
                    <a:pt x="0" y="0"/>
                  </a:lnTo>
                  <a:lnTo>
                    <a:pt x="4316699" y="0"/>
                  </a:lnTo>
                  <a:lnTo>
                    <a:pt x="4316699" y="5143499"/>
                  </a:lnTo>
                  <a:close/>
                </a:path>
              </a:pathLst>
            </a:custGeom>
            <a:solidFill>
              <a:srgbClr val="F1EAE1"/>
            </a:solidFill>
          </p:spPr>
          <p:txBody>
            <a:bodyPr wrap="square" lIns="0" tIns="0" rIns="0" bIns="0" rtlCol="0"/>
            <a:lstStyle/>
            <a:p>
              <a:endParaRPr/>
            </a:p>
          </p:txBody>
        </p:sp>
        <p:sp>
          <p:nvSpPr>
            <p:cNvPr id="4" name="object 4"/>
            <p:cNvSpPr/>
            <p:nvPr/>
          </p:nvSpPr>
          <p:spPr>
            <a:xfrm>
              <a:off x="3875425" y="381000"/>
              <a:ext cx="142875" cy="137795"/>
            </a:xfrm>
            <a:custGeom>
              <a:avLst/>
              <a:gdLst/>
              <a:ahLst/>
              <a:cxnLst/>
              <a:rect l="l" t="t" r="r" b="b"/>
              <a:pathLst>
                <a:path w="142875" h="137795">
                  <a:moveTo>
                    <a:pt x="142799" y="137699"/>
                  </a:moveTo>
                  <a:lnTo>
                    <a:pt x="0" y="137699"/>
                  </a:lnTo>
                  <a:lnTo>
                    <a:pt x="0" y="0"/>
                  </a:lnTo>
                  <a:lnTo>
                    <a:pt x="142799" y="0"/>
                  </a:lnTo>
                  <a:lnTo>
                    <a:pt x="142799" y="137699"/>
                  </a:lnTo>
                  <a:close/>
                </a:path>
              </a:pathLst>
            </a:custGeom>
            <a:solidFill>
              <a:srgbClr val="92C1E7"/>
            </a:solidFill>
          </p:spPr>
          <p:txBody>
            <a:bodyPr wrap="square" lIns="0" tIns="0" rIns="0" bIns="0" rtlCol="0"/>
            <a:lstStyle/>
            <a:p>
              <a:endParaRPr/>
            </a:p>
          </p:txBody>
        </p:sp>
        <p:sp>
          <p:nvSpPr>
            <p:cNvPr id="5" name="object 5"/>
            <p:cNvSpPr/>
            <p:nvPr/>
          </p:nvSpPr>
          <p:spPr>
            <a:xfrm>
              <a:off x="3732624" y="381000"/>
              <a:ext cx="285750" cy="275590"/>
            </a:xfrm>
            <a:custGeom>
              <a:avLst/>
              <a:gdLst/>
              <a:ahLst/>
              <a:cxnLst/>
              <a:rect l="l" t="t" r="r" b="b"/>
              <a:pathLst>
                <a:path w="285750" h="275590">
                  <a:moveTo>
                    <a:pt x="142799" y="0"/>
                  </a:moveTo>
                  <a:lnTo>
                    <a:pt x="285599" y="0"/>
                  </a:lnTo>
                  <a:lnTo>
                    <a:pt x="285599" y="137699"/>
                  </a:lnTo>
                  <a:lnTo>
                    <a:pt x="142799" y="137699"/>
                  </a:lnTo>
                  <a:lnTo>
                    <a:pt x="142799" y="0"/>
                  </a:lnTo>
                  <a:close/>
                </a:path>
                <a:path w="285750" h="275590">
                  <a:moveTo>
                    <a:pt x="0" y="137699"/>
                  </a:moveTo>
                  <a:lnTo>
                    <a:pt x="142799" y="137699"/>
                  </a:lnTo>
                  <a:lnTo>
                    <a:pt x="142799" y="275399"/>
                  </a:lnTo>
                  <a:lnTo>
                    <a:pt x="0" y="275399"/>
                  </a:lnTo>
                  <a:lnTo>
                    <a:pt x="0" y="137699"/>
                  </a:lnTo>
                  <a:close/>
                </a:path>
              </a:pathLst>
            </a:custGeom>
            <a:ln w="9524">
              <a:solidFill>
                <a:srgbClr val="92C1E7"/>
              </a:solidFill>
            </a:ln>
          </p:spPr>
          <p:txBody>
            <a:bodyPr wrap="square" lIns="0" tIns="0" rIns="0" bIns="0" rtlCol="0"/>
            <a:lstStyle/>
            <a:p>
              <a:endParaRPr/>
            </a:p>
          </p:txBody>
        </p:sp>
      </p:grpSp>
      <p:graphicFrame>
        <p:nvGraphicFramePr>
          <p:cNvPr id="6" name="object 6"/>
          <p:cNvGraphicFramePr>
            <a:graphicFrameLocks noGrp="1"/>
          </p:cNvGraphicFramePr>
          <p:nvPr/>
        </p:nvGraphicFramePr>
        <p:xfrm>
          <a:off x="381312" y="4594862"/>
          <a:ext cx="1354454" cy="137699"/>
        </p:xfrm>
        <a:graphic>
          <a:graphicData uri="http://schemas.openxmlformats.org/drawingml/2006/table">
            <a:tbl>
              <a:tblPr firstRow="1" bandRow="1">
                <a:tableStyleId>{2D5ABB26-0587-4C30-8999-92F81FD0307C}</a:tableStyleId>
              </a:tblPr>
              <a:tblGrid>
                <a:gridCol w="455295">
                  <a:extLst>
                    <a:ext uri="{9D8B030D-6E8A-4147-A177-3AD203B41FA5}">
                      <a16:colId xmlns:a16="http://schemas.microsoft.com/office/drawing/2014/main" val="20000"/>
                    </a:ext>
                  </a:extLst>
                </a:gridCol>
                <a:gridCol w="142875">
                  <a:extLst>
                    <a:ext uri="{9D8B030D-6E8A-4147-A177-3AD203B41FA5}">
                      <a16:colId xmlns:a16="http://schemas.microsoft.com/office/drawing/2014/main" val="20001"/>
                    </a:ext>
                  </a:extLst>
                </a:gridCol>
                <a:gridCol w="158114">
                  <a:extLst>
                    <a:ext uri="{9D8B030D-6E8A-4147-A177-3AD203B41FA5}">
                      <a16:colId xmlns:a16="http://schemas.microsoft.com/office/drawing/2014/main" val="20002"/>
                    </a:ext>
                  </a:extLst>
                </a:gridCol>
                <a:gridCol w="142875">
                  <a:extLst>
                    <a:ext uri="{9D8B030D-6E8A-4147-A177-3AD203B41FA5}">
                      <a16:colId xmlns:a16="http://schemas.microsoft.com/office/drawing/2014/main" val="20003"/>
                    </a:ext>
                  </a:extLst>
                </a:gridCol>
                <a:gridCol w="455295">
                  <a:extLst>
                    <a:ext uri="{9D8B030D-6E8A-4147-A177-3AD203B41FA5}">
                      <a16:colId xmlns:a16="http://schemas.microsoft.com/office/drawing/2014/main" val="20004"/>
                    </a:ext>
                  </a:extLst>
                </a:gridCol>
              </a:tblGrid>
              <a:tr h="137699">
                <a:tc>
                  <a:txBody>
                    <a:bodyPr/>
                    <a:lstStyle/>
                    <a:p>
                      <a:pPr>
                        <a:lnSpc>
                          <a:spcPct val="100000"/>
                        </a:lnSpc>
                      </a:pPr>
                      <a:endParaRPr sz="700">
                        <a:latin typeface="Times New Roman"/>
                        <a:cs typeface="Times New Roman"/>
                      </a:endParaRPr>
                    </a:p>
                  </a:txBody>
                  <a:tcPr marL="0" marR="0" marT="0" marB="0">
                    <a:lnL w="9525">
                      <a:solidFill>
                        <a:srgbClr val="92C1E7"/>
                      </a:solidFill>
                      <a:prstDash val="solid"/>
                    </a:lnL>
                    <a:lnR w="9525">
                      <a:solidFill>
                        <a:srgbClr val="92C1E7"/>
                      </a:solidFill>
                      <a:prstDash val="solid"/>
                    </a:lnR>
                    <a:lnT w="9525">
                      <a:solidFill>
                        <a:srgbClr val="92C1E7"/>
                      </a:solidFill>
                      <a:prstDash val="solid"/>
                    </a:lnT>
                    <a:lnB w="9525">
                      <a:solidFill>
                        <a:srgbClr val="92C1E7"/>
                      </a:solidFill>
                      <a:prstDash val="solid"/>
                    </a:lnB>
                    <a:solidFill>
                      <a:srgbClr val="F1EAE1"/>
                    </a:solidFill>
                  </a:tcPr>
                </a:tc>
                <a:tc>
                  <a:txBody>
                    <a:bodyPr/>
                    <a:lstStyle/>
                    <a:p>
                      <a:pPr>
                        <a:lnSpc>
                          <a:spcPct val="100000"/>
                        </a:lnSpc>
                      </a:pPr>
                      <a:endParaRPr sz="700">
                        <a:latin typeface="Times New Roman"/>
                        <a:cs typeface="Times New Roman"/>
                      </a:endParaRPr>
                    </a:p>
                  </a:txBody>
                  <a:tcPr marL="0" marR="0" marT="0" marB="0">
                    <a:lnL w="9525">
                      <a:solidFill>
                        <a:srgbClr val="92C1E7"/>
                      </a:solidFill>
                      <a:prstDash val="solid"/>
                    </a:lnL>
                    <a:lnR w="9525">
                      <a:solidFill>
                        <a:srgbClr val="92C1E7"/>
                      </a:solidFill>
                      <a:prstDash val="solid"/>
                    </a:lnR>
                    <a:lnT w="9525">
                      <a:solidFill>
                        <a:srgbClr val="92C1E7"/>
                      </a:solidFill>
                      <a:prstDash val="solid"/>
                    </a:lnT>
                    <a:lnB w="9525">
                      <a:solidFill>
                        <a:srgbClr val="92C1E7"/>
                      </a:solidFill>
                      <a:prstDash val="solid"/>
                    </a:lnB>
                    <a:solidFill>
                      <a:srgbClr val="F1EAE1"/>
                    </a:solidFill>
                  </a:tcPr>
                </a:tc>
                <a:tc>
                  <a:txBody>
                    <a:bodyPr/>
                    <a:lstStyle/>
                    <a:p>
                      <a:pPr>
                        <a:lnSpc>
                          <a:spcPct val="100000"/>
                        </a:lnSpc>
                      </a:pPr>
                      <a:endParaRPr sz="700">
                        <a:latin typeface="Times New Roman"/>
                        <a:cs typeface="Times New Roman"/>
                      </a:endParaRPr>
                    </a:p>
                  </a:txBody>
                  <a:tcPr marL="0" marR="0" marT="0" marB="0">
                    <a:lnL w="9525">
                      <a:solidFill>
                        <a:srgbClr val="92C1E7"/>
                      </a:solidFill>
                      <a:prstDash val="solid"/>
                    </a:lnL>
                    <a:lnR w="9525">
                      <a:solidFill>
                        <a:srgbClr val="92C1E7"/>
                      </a:solidFill>
                      <a:prstDash val="solid"/>
                    </a:lnR>
                    <a:lnT w="9525">
                      <a:solidFill>
                        <a:srgbClr val="92C1E7"/>
                      </a:solidFill>
                      <a:prstDash val="solid"/>
                    </a:lnT>
                    <a:lnB w="9525">
                      <a:solidFill>
                        <a:srgbClr val="92C1E7"/>
                      </a:solidFill>
                      <a:prstDash val="solid"/>
                    </a:lnB>
                    <a:solidFill>
                      <a:srgbClr val="F1EAE1"/>
                    </a:solidFill>
                  </a:tcPr>
                </a:tc>
                <a:tc>
                  <a:txBody>
                    <a:bodyPr/>
                    <a:lstStyle/>
                    <a:p>
                      <a:pPr>
                        <a:lnSpc>
                          <a:spcPct val="100000"/>
                        </a:lnSpc>
                      </a:pPr>
                      <a:endParaRPr sz="700">
                        <a:latin typeface="Times New Roman"/>
                        <a:cs typeface="Times New Roman"/>
                      </a:endParaRPr>
                    </a:p>
                  </a:txBody>
                  <a:tcPr marL="0" marR="0" marT="0" marB="0">
                    <a:lnL w="9525">
                      <a:solidFill>
                        <a:srgbClr val="92C1E7"/>
                      </a:solidFill>
                      <a:prstDash val="solid"/>
                    </a:lnL>
                    <a:lnR w="9525">
                      <a:solidFill>
                        <a:srgbClr val="92C1E7"/>
                      </a:solidFill>
                      <a:prstDash val="solid"/>
                    </a:lnR>
                    <a:lnT w="9525">
                      <a:solidFill>
                        <a:srgbClr val="92C1E7"/>
                      </a:solidFill>
                      <a:prstDash val="solid"/>
                    </a:lnT>
                    <a:lnB w="9525">
                      <a:solidFill>
                        <a:srgbClr val="92C1E7"/>
                      </a:solidFill>
                      <a:prstDash val="solid"/>
                    </a:lnB>
                    <a:solidFill>
                      <a:srgbClr val="F1EAE1"/>
                    </a:solidFill>
                  </a:tcPr>
                </a:tc>
                <a:tc>
                  <a:txBody>
                    <a:bodyPr/>
                    <a:lstStyle/>
                    <a:p>
                      <a:pPr>
                        <a:lnSpc>
                          <a:spcPct val="100000"/>
                        </a:lnSpc>
                      </a:pPr>
                      <a:endParaRPr sz="700">
                        <a:latin typeface="Times New Roman"/>
                        <a:cs typeface="Times New Roman"/>
                      </a:endParaRPr>
                    </a:p>
                  </a:txBody>
                  <a:tcPr marL="0" marR="0" marT="0" marB="0">
                    <a:lnL w="9525">
                      <a:solidFill>
                        <a:srgbClr val="92C1E7"/>
                      </a:solidFill>
                      <a:prstDash val="solid"/>
                    </a:lnL>
                    <a:lnR w="9525">
                      <a:solidFill>
                        <a:srgbClr val="92C1E7"/>
                      </a:solidFill>
                      <a:prstDash val="solid"/>
                    </a:lnR>
                    <a:lnT w="9525">
                      <a:solidFill>
                        <a:srgbClr val="92C1E7"/>
                      </a:solidFill>
                      <a:prstDash val="solid"/>
                    </a:lnT>
                    <a:lnB w="9525">
                      <a:solidFill>
                        <a:srgbClr val="92C1E7"/>
                      </a:solidFill>
                      <a:prstDash val="solid"/>
                    </a:lnB>
                    <a:solidFill>
                      <a:srgbClr val="F1EAE1"/>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384750" y="713142"/>
            <a:ext cx="3086735" cy="421640"/>
          </a:xfrm>
          <a:prstGeom prst="rect">
            <a:avLst/>
          </a:prstGeom>
        </p:spPr>
        <p:txBody>
          <a:bodyPr vert="horz" wrap="square" lIns="0" tIns="12700" rIns="0" bIns="0" rtlCol="0">
            <a:spAutoFit/>
          </a:bodyPr>
          <a:lstStyle/>
          <a:p>
            <a:pPr marL="12700">
              <a:lnSpc>
                <a:spcPct val="100000"/>
              </a:lnSpc>
              <a:spcBef>
                <a:spcPts val="100"/>
              </a:spcBef>
            </a:pPr>
            <a:r>
              <a:rPr sz="2600" b="1" spc="-5" dirty="0">
                <a:solidFill>
                  <a:srgbClr val="CC0000"/>
                </a:solidFill>
                <a:latin typeface="Arial"/>
                <a:cs typeface="Arial"/>
              </a:rPr>
              <a:t>Analysis</a:t>
            </a:r>
            <a:r>
              <a:rPr sz="2600" b="1" spc="-85" dirty="0">
                <a:solidFill>
                  <a:srgbClr val="CC0000"/>
                </a:solidFill>
                <a:latin typeface="Arial"/>
                <a:cs typeface="Arial"/>
              </a:rPr>
              <a:t> </a:t>
            </a:r>
            <a:r>
              <a:rPr sz="2600" b="1" spc="-5" dirty="0">
                <a:solidFill>
                  <a:srgbClr val="CC0000"/>
                </a:solidFill>
                <a:latin typeface="Arial"/>
                <a:cs typeface="Arial"/>
              </a:rPr>
              <a:t>Summary:</a:t>
            </a:r>
            <a:endParaRPr sz="2600">
              <a:latin typeface="Arial"/>
              <a:cs typeface="Arial"/>
            </a:endParaRPr>
          </a:p>
        </p:txBody>
      </p:sp>
      <p:sp>
        <p:nvSpPr>
          <p:cNvPr id="8" name="object 8"/>
          <p:cNvSpPr txBox="1"/>
          <p:nvPr/>
        </p:nvSpPr>
        <p:spPr>
          <a:xfrm>
            <a:off x="4397225" y="0"/>
            <a:ext cx="4660900" cy="792525"/>
          </a:xfrm>
          <a:prstGeom prst="rect">
            <a:avLst/>
          </a:prstGeom>
        </p:spPr>
        <p:txBody>
          <a:bodyPr vert="horz" wrap="square" lIns="0" tIns="12700" rIns="0" bIns="0" rtlCol="0">
            <a:spAutoFit/>
          </a:bodyPr>
          <a:lstStyle/>
          <a:p>
            <a:pPr marL="469900" marR="5080" indent="-457200">
              <a:lnSpc>
                <a:spcPct val="150000"/>
              </a:lnSpc>
              <a:spcBef>
                <a:spcPts val="100"/>
              </a:spcBef>
              <a:buFont typeface="MS PGothic"/>
              <a:buChar char="➔"/>
              <a:tabLst>
                <a:tab pos="469265" algn="l"/>
                <a:tab pos="469900" algn="l"/>
                <a:tab pos="949960" algn="l"/>
                <a:tab pos="1901825" algn="l"/>
                <a:tab pos="2640965" algn="l"/>
                <a:tab pos="3466465" algn="l"/>
                <a:tab pos="4253865" algn="l"/>
              </a:tabLst>
            </a:pPr>
            <a:r>
              <a:rPr sz="1800" b="1" spc="-35" dirty="0">
                <a:solidFill>
                  <a:srgbClr val="CC0000"/>
                </a:solidFill>
                <a:latin typeface="Arial"/>
                <a:cs typeface="Arial"/>
              </a:rPr>
              <a:t>W</a:t>
            </a:r>
            <a:r>
              <a:rPr sz="1800" b="1" dirty="0">
                <a:solidFill>
                  <a:srgbClr val="CC0000"/>
                </a:solidFill>
                <a:latin typeface="Arial"/>
                <a:cs typeface="Arial"/>
              </a:rPr>
              <a:t>e	</a:t>
            </a:r>
            <a:r>
              <a:rPr sz="1800" b="1" spc="-5" dirty="0">
                <a:solidFill>
                  <a:srgbClr val="CC0000"/>
                </a:solidFill>
                <a:latin typeface="Arial"/>
                <a:cs typeface="Arial"/>
              </a:rPr>
              <a:t>define</a:t>
            </a:r>
            <a:r>
              <a:rPr sz="1800" b="1" dirty="0">
                <a:solidFill>
                  <a:srgbClr val="CC0000"/>
                </a:solidFill>
                <a:latin typeface="Arial"/>
                <a:cs typeface="Arial"/>
              </a:rPr>
              <a:t>d	</a:t>
            </a:r>
            <a:r>
              <a:rPr sz="1800" b="1" spc="-5" dirty="0">
                <a:solidFill>
                  <a:srgbClr val="CC0000"/>
                </a:solidFill>
                <a:latin typeface="Arial"/>
                <a:cs typeface="Arial"/>
              </a:rPr>
              <a:t>som</a:t>
            </a:r>
            <a:r>
              <a:rPr sz="1800" b="1" dirty="0">
                <a:solidFill>
                  <a:srgbClr val="CC0000"/>
                </a:solidFill>
                <a:latin typeface="Arial"/>
                <a:cs typeface="Arial"/>
              </a:rPr>
              <a:t>e	</a:t>
            </a:r>
            <a:r>
              <a:rPr sz="1800" b="1" spc="-5" dirty="0">
                <a:solidFill>
                  <a:srgbClr val="CC0000"/>
                </a:solidFill>
                <a:latin typeface="+mj-lt"/>
                <a:cs typeface="Arial"/>
              </a:rPr>
              <a:t>point</a:t>
            </a:r>
            <a:r>
              <a:rPr sz="1800" b="1" dirty="0">
                <a:solidFill>
                  <a:srgbClr val="CC0000"/>
                </a:solidFill>
                <a:latin typeface="+mj-lt"/>
                <a:cs typeface="Arial"/>
              </a:rPr>
              <a:t>s</a:t>
            </a:r>
            <a:r>
              <a:rPr sz="1800" b="1" dirty="0">
                <a:solidFill>
                  <a:srgbClr val="CC0000"/>
                </a:solidFill>
                <a:latin typeface="Arial"/>
                <a:cs typeface="Arial"/>
              </a:rPr>
              <a:t>	</a:t>
            </a:r>
            <a:r>
              <a:rPr sz="1800" b="1" spc="-5" dirty="0">
                <a:solidFill>
                  <a:srgbClr val="CC0000"/>
                </a:solidFill>
                <a:latin typeface="Arial"/>
                <a:cs typeface="Arial"/>
              </a:rPr>
              <a:t>whic</a:t>
            </a:r>
            <a:r>
              <a:rPr sz="1800" b="1" dirty="0">
                <a:solidFill>
                  <a:srgbClr val="CC0000"/>
                </a:solidFill>
                <a:latin typeface="Arial"/>
                <a:cs typeface="Arial"/>
              </a:rPr>
              <a:t>h	</a:t>
            </a:r>
            <a:r>
              <a:rPr sz="1800" b="1" spc="-5" dirty="0">
                <a:solidFill>
                  <a:srgbClr val="CC0000"/>
                </a:solidFill>
                <a:latin typeface="Arial"/>
                <a:cs typeface="Arial"/>
              </a:rPr>
              <a:t>can  help</a:t>
            </a:r>
            <a:r>
              <a:rPr sz="1800" b="1" spc="-10" dirty="0">
                <a:solidFill>
                  <a:srgbClr val="CC0000"/>
                </a:solidFill>
                <a:latin typeface="Arial"/>
                <a:cs typeface="Arial"/>
              </a:rPr>
              <a:t> </a:t>
            </a:r>
            <a:r>
              <a:rPr sz="1800" b="1" spc="-5" dirty="0">
                <a:solidFill>
                  <a:srgbClr val="CC0000"/>
                </a:solidFill>
                <a:latin typeface="Arial"/>
                <a:cs typeface="Arial"/>
              </a:rPr>
              <a:t>airbnb</a:t>
            </a:r>
            <a:r>
              <a:rPr sz="1800" b="1" spc="-10" dirty="0">
                <a:solidFill>
                  <a:srgbClr val="CC0000"/>
                </a:solidFill>
                <a:latin typeface="Arial"/>
                <a:cs typeface="Arial"/>
              </a:rPr>
              <a:t> </a:t>
            </a:r>
            <a:r>
              <a:rPr sz="1800" b="1" spc="-5" dirty="0">
                <a:solidFill>
                  <a:srgbClr val="CC0000"/>
                </a:solidFill>
                <a:latin typeface="Arial"/>
                <a:cs typeface="Arial"/>
              </a:rPr>
              <a:t>in</a:t>
            </a:r>
            <a:r>
              <a:rPr sz="1800" b="1" spc="-10" dirty="0">
                <a:solidFill>
                  <a:srgbClr val="CC0000"/>
                </a:solidFill>
                <a:latin typeface="Arial"/>
                <a:cs typeface="Arial"/>
              </a:rPr>
              <a:t> </a:t>
            </a:r>
            <a:r>
              <a:rPr sz="1800" b="1" dirty="0">
                <a:solidFill>
                  <a:srgbClr val="CC0000"/>
                </a:solidFill>
                <a:latin typeface="Arial"/>
                <a:cs typeface="Arial"/>
              </a:rPr>
              <a:t>their</a:t>
            </a:r>
            <a:r>
              <a:rPr sz="1800" b="1" spc="-10" dirty="0">
                <a:solidFill>
                  <a:srgbClr val="CC0000"/>
                </a:solidFill>
                <a:latin typeface="Arial"/>
                <a:cs typeface="Arial"/>
              </a:rPr>
              <a:t> </a:t>
            </a:r>
            <a:r>
              <a:rPr sz="1800" b="1" spc="-5" dirty="0">
                <a:solidFill>
                  <a:srgbClr val="CC0000"/>
                </a:solidFill>
                <a:latin typeface="Arial"/>
                <a:cs typeface="Arial"/>
              </a:rPr>
              <a:t>business:</a:t>
            </a:r>
            <a:endParaRPr sz="1800" dirty="0">
              <a:latin typeface="Arial"/>
              <a:cs typeface="Arial"/>
            </a:endParaRPr>
          </a:p>
        </p:txBody>
      </p:sp>
      <p:sp>
        <p:nvSpPr>
          <p:cNvPr id="9" name="object 9"/>
          <p:cNvSpPr txBox="1"/>
          <p:nvPr/>
        </p:nvSpPr>
        <p:spPr>
          <a:xfrm>
            <a:off x="4379893" y="909192"/>
            <a:ext cx="4666615" cy="619208"/>
          </a:xfrm>
          <a:prstGeom prst="rect">
            <a:avLst/>
          </a:prstGeom>
        </p:spPr>
        <p:txBody>
          <a:bodyPr vert="horz" wrap="square" lIns="0" tIns="12700" rIns="0" bIns="0" rtlCol="0">
            <a:spAutoFit/>
          </a:bodyPr>
          <a:lstStyle/>
          <a:p>
            <a:pPr marL="209550" marR="5080" indent="-197485">
              <a:lnSpc>
                <a:spcPct val="150000"/>
              </a:lnSpc>
              <a:spcBef>
                <a:spcPts val="100"/>
              </a:spcBef>
              <a:buChar char="●"/>
              <a:tabLst>
                <a:tab pos="210185" algn="l"/>
              </a:tabLst>
            </a:pPr>
            <a:r>
              <a:rPr sz="1400" b="1" dirty="0">
                <a:solidFill>
                  <a:srgbClr val="212121"/>
                </a:solidFill>
                <a:latin typeface="Arial"/>
                <a:cs typeface="Arial"/>
              </a:rPr>
              <a:t>Manhattan</a:t>
            </a:r>
            <a:r>
              <a:rPr sz="1400" b="1" spc="-15" dirty="0">
                <a:solidFill>
                  <a:srgbClr val="212121"/>
                </a:solidFill>
                <a:latin typeface="Arial"/>
                <a:cs typeface="Arial"/>
              </a:rPr>
              <a:t> </a:t>
            </a:r>
            <a:r>
              <a:rPr sz="1400" b="1" spc="-5" dirty="0">
                <a:solidFill>
                  <a:srgbClr val="212121"/>
                </a:solidFill>
                <a:latin typeface="Arial"/>
                <a:cs typeface="Arial"/>
              </a:rPr>
              <a:t>is</a:t>
            </a:r>
            <a:r>
              <a:rPr sz="1400" b="1" spc="-15" dirty="0">
                <a:solidFill>
                  <a:srgbClr val="212121"/>
                </a:solidFill>
                <a:latin typeface="Arial"/>
                <a:cs typeface="Arial"/>
              </a:rPr>
              <a:t> </a:t>
            </a:r>
            <a:r>
              <a:rPr sz="1400" b="1" dirty="0">
                <a:solidFill>
                  <a:srgbClr val="212121"/>
                </a:solidFill>
                <a:latin typeface="+mj-lt"/>
                <a:cs typeface="Arial"/>
              </a:rPr>
              <a:t>the</a:t>
            </a:r>
            <a:r>
              <a:rPr sz="1400" b="1" spc="-10" dirty="0">
                <a:solidFill>
                  <a:srgbClr val="212121"/>
                </a:solidFill>
                <a:latin typeface="Arial"/>
                <a:cs typeface="Arial"/>
              </a:rPr>
              <a:t> </a:t>
            </a:r>
            <a:r>
              <a:rPr sz="1400" b="1" spc="-5" dirty="0">
                <a:solidFill>
                  <a:srgbClr val="212121"/>
                </a:solidFill>
                <a:latin typeface="Arial"/>
                <a:cs typeface="Arial"/>
              </a:rPr>
              <a:t>most</a:t>
            </a:r>
            <a:r>
              <a:rPr sz="1400" b="1" spc="-15" dirty="0">
                <a:solidFill>
                  <a:srgbClr val="212121"/>
                </a:solidFill>
                <a:latin typeface="Arial"/>
                <a:cs typeface="Arial"/>
              </a:rPr>
              <a:t> </a:t>
            </a:r>
            <a:r>
              <a:rPr sz="1400" b="1" dirty="0">
                <a:solidFill>
                  <a:srgbClr val="212121"/>
                </a:solidFill>
                <a:latin typeface="Arial"/>
                <a:cs typeface="Arial"/>
              </a:rPr>
              <a:t>focused</a:t>
            </a:r>
            <a:r>
              <a:rPr sz="1400" b="1" spc="-10" dirty="0">
                <a:solidFill>
                  <a:srgbClr val="212121"/>
                </a:solidFill>
                <a:latin typeface="Arial"/>
                <a:cs typeface="Arial"/>
              </a:rPr>
              <a:t> </a:t>
            </a:r>
            <a:r>
              <a:rPr sz="1400" b="1" spc="-5" dirty="0">
                <a:solidFill>
                  <a:srgbClr val="212121"/>
                </a:solidFill>
                <a:latin typeface="Arial"/>
                <a:cs typeface="Arial"/>
              </a:rPr>
              <a:t>place</a:t>
            </a:r>
            <a:r>
              <a:rPr sz="1400" b="1" spc="-15" dirty="0">
                <a:solidFill>
                  <a:srgbClr val="212121"/>
                </a:solidFill>
                <a:latin typeface="Arial"/>
                <a:cs typeface="Arial"/>
              </a:rPr>
              <a:t> </a:t>
            </a:r>
            <a:r>
              <a:rPr sz="1400" b="1" spc="-5" dirty="0">
                <a:solidFill>
                  <a:srgbClr val="212121"/>
                </a:solidFill>
                <a:latin typeface="Arial"/>
                <a:cs typeface="Arial"/>
              </a:rPr>
              <a:t>in</a:t>
            </a:r>
            <a:r>
              <a:rPr sz="1400" b="1" spc="-10" dirty="0">
                <a:solidFill>
                  <a:srgbClr val="212121"/>
                </a:solidFill>
                <a:latin typeface="Arial"/>
                <a:cs typeface="Arial"/>
              </a:rPr>
              <a:t> </a:t>
            </a:r>
            <a:r>
              <a:rPr sz="1400" b="1" spc="-5" dirty="0">
                <a:solidFill>
                  <a:srgbClr val="212121"/>
                </a:solidFill>
                <a:latin typeface="Arial"/>
                <a:cs typeface="Arial"/>
              </a:rPr>
              <a:t>New</a:t>
            </a:r>
            <a:r>
              <a:rPr sz="1400" b="1" spc="-40" dirty="0">
                <a:solidFill>
                  <a:srgbClr val="212121"/>
                </a:solidFill>
                <a:latin typeface="Arial"/>
                <a:cs typeface="Arial"/>
              </a:rPr>
              <a:t> </a:t>
            </a:r>
            <a:r>
              <a:rPr sz="1400" b="1" spc="-30" dirty="0">
                <a:solidFill>
                  <a:srgbClr val="212121"/>
                </a:solidFill>
                <a:latin typeface="Arial"/>
                <a:cs typeface="Arial"/>
              </a:rPr>
              <a:t>York</a:t>
            </a:r>
            <a:r>
              <a:rPr sz="1400" b="1" spc="-10" dirty="0">
                <a:solidFill>
                  <a:srgbClr val="212121"/>
                </a:solidFill>
                <a:latin typeface="Arial"/>
                <a:cs typeface="Arial"/>
              </a:rPr>
              <a:t> </a:t>
            </a:r>
            <a:r>
              <a:rPr sz="1400" b="1" dirty="0">
                <a:solidFill>
                  <a:srgbClr val="212121"/>
                </a:solidFill>
                <a:latin typeface="Arial"/>
                <a:cs typeface="Arial"/>
              </a:rPr>
              <a:t>for </a:t>
            </a:r>
            <a:r>
              <a:rPr sz="1400" b="1" spc="-375" dirty="0">
                <a:solidFill>
                  <a:srgbClr val="212121"/>
                </a:solidFill>
                <a:latin typeface="Arial"/>
                <a:cs typeface="Arial"/>
              </a:rPr>
              <a:t> </a:t>
            </a:r>
            <a:r>
              <a:rPr sz="1400" b="1" spc="-5" dirty="0">
                <a:solidFill>
                  <a:srgbClr val="212121"/>
                </a:solidFill>
                <a:latin typeface="Arial"/>
                <a:cs typeface="Arial"/>
              </a:rPr>
              <a:t>hosts</a:t>
            </a:r>
            <a:r>
              <a:rPr sz="1400" b="1" spc="-10" dirty="0">
                <a:solidFill>
                  <a:srgbClr val="212121"/>
                </a:solidFill>
                <a:latin typeface="Arial"/>
                <a:cs typeface="Arial"/>
              </a:rPr>
              <a:t> </a:t>
            </a:r>
            <a:r>
              <a:rPr sz="1400" b="1" dirty="0">
                <a:solidFill>
                  <a:srgbClr val="212121"/>
                </a:solidFill>
                <a:latin typeface="Arial"/>
                <a:cs typeface="Arial"/>
              </a:rPr>
              <a:t>to</a:t>
            </a:r>
            <a:r>
              <a:rPr sz="1400" b="1" spc="-5" dirty="0">
                <a:solidFill>
                  <a:srgbClr val="212121"/>
                </a:solidFill>
                <a:latin typeface="Arial"/>
                <a:cs typeface="Arial"/>
              </a:rPr>
              <a:t> do</a:t>
            </a:r>
            <a:r>
              <a:rPr sz="1400" b="1" spc="-10" dirty="0">
                <a:solidFill>
                  <a:srgbClr val="212121"/>
                </a:solidFill>
                <a:latin typeface="Arial"/>
                <a:cs typeface="Arial"/>
              </a:rPr>
              <a:t> </a:t>
            </a:r>
            <a:r>
              <a:rPr sz="1400" b="1" dirty="0">
                <a:solidFill>
                  <a:srgbClr val="212121"/>
                </a:solidFill>
                <a:latin typeface="Arial"/>
                <a:cs typeface="Arial"/>
              </a:rPr>
              <a:t>their</a:t>
            </a:r>
            <a:r>
              <a:rPr sz="1400" b="1" spc="-5" dirty="0">
                <a:solidFill>
                  <a:srgbClr val="212121"/>
                </a:solidFill>
                <a:latin typeface="Arial"/>
                <a:cs typeface="Arial"/>
              </a:rPr>
              <a:t> business</a:t>
            </a:r>
            <a:endParaRPr sz="1400" dirty="0">
              <a:latin typeface="Arial"/>
              <a:cs typeface="Arial"/>
            </a:endParaRPr>
          </a:p>
        </p:txBody>
      </p:sp>
      <p:sp>
        <p:nvSpPr>
          <p:cNvPr id="10" name="object 10"/>
          <p:cNvSpPr txBox="1"/>
          <p:nvPr/>
        </p:nvSpPr>
        <p:spPr>
          <a:xfrm>
            <a:off x="4379893" y="1676273"/>
            <a:ext cx="4679950" cy="3479800"/>
          </a:xfrm>
          <a:prstGeom prst="rect">
            <a:avLst/>
          </a:prstGeom>
        </p:spPr>
        <p:txBody>
          <a:bodyPr vert="horz" wrap="square" lIns="0" tIns="12700" rIns="0" bIns="0" rtlCol="0">
            <a:spAutoFit/>
          </a:bodyPr>
          <a:lstStyle/>
          <a:p>
            <a:pPr marL="209550" marR="81280" indent="-197485">
              <a:lnSpc>
                <a:spcPct val="150000"/>
              </a:lnSpc>
              <a:spcBef>
                <a:spcPts val="100"/>
              </a:spcBef>
              <a:buChar char="●"/>
              <a:tabLst>
                <a:tab pos="210185" algn="l"/>
              </a:tabLst>
            </a:pPr>
            <a:r>
              <a:rPr sz="1400" b="1" spc="-5" dirty="0">
                <a:solidFill>
                  <a:srgbClr val="212121"/>
                </a:solidFill>
                <a:cs typeface="Arial"/>
              </a:rPr>
              <a:t>Customers pay highest amount in Brooklyn,Queens </a:t>
            </a:r>
            <a:r>
              <a:rPr sz="1400" b="1" spc="-375" dirty="0">
                <a:solidFill>
                  <a:srgbClr val="212121"/>
                </a:solidFill>
                <a:cs typeface="Arial"/>
              </a:rPr>
              <a:t> </a:t>
            </a:r>
            <a:r>
              <a:rPr sz="1400" b="1" spc="-5" dirty="0">
                <a:solidFill>
                  <a:srgbClr val="212121"/>
                </a:solidFill>
                <a:cs typeface="Arial"/>
              </a:rPr>
              <a:t>and</a:t>
            </a:r>
            <a:r>
              <a:rPr sz="1400" b="1" spc="-15" dirty="0">
                <a:solidFill>
                  <a:srgbClr val="212121"/>
                </a:solidFill>
                <a:cs typeface="Arial"/>
              </a:rPr>
              <a:t> </a:t>
            </a:r>
            <a:r>
              <a:rPr sz="1400" b="1" dirty="0">
                <a:solidFill>
                  <a:srgbClr val="212121"/>
                </a:solidFill>
                <a:cs typeface="Arial"/>
              </a:rPr>
              <a:t>Manhattan</a:t>
            </a:r>
            <a:r>
              <a:rPr sz="1400" b="1" spc="-15" dirty="0">
                <a:solidFill>
                  <a:srgbClr val="212121"/>
                </a:solidFill>
                <a:cs typeface="Arial"/>
              </a:rPr>
              <a:t> </a:t>
            </a:r>
            <a:r>
              <a:rPr sz="1400" b="1" dirty="0">
                <a:solidFill>
                  <a:srgbClr val="212121"/>
                </a:solidFill>
                <a:cs typeface="Arial"/>
              </a:rPr>
              <a:t>that</a:t>
            </a:r>
            <a:r>
              <a:rPr sz="1400" b="1" spc="-10" dirty="0">
                <a:solidFill>
                  <a:srgbClr val="212121"/>
                </a:solidFill>
                <a:cs typeface="Arial"/>
              </a:rPr>
              <a:t> </a:t>
            </a:r>
            <a:r>
              <a:rPr sz="1400" b="1" spc="-5" dirty="0">
                <a:solidFill>
                  <a:srgbClr val="212121"/>
                </a:solidFill>
                <a:cs typeface="Arial"/>
              </a:rPr>
              <a:t>is</a:t>
            </a:r>
            <a:r>
              <a:rPr sz="1400" b="1" spc="-15" dirty="0">
                <a:solidFill>
                  <a:srgbClr val="212121"/>
                </a:solidFill>
                <a:cs typeface="Arial"/>
              </a:rPr>
              <a:t> </a:t>
            </a:r>
            <a:r>
              <a:rPr sz="1400" b="1" spc="-5" dirty="0">
                <a:solidFill>
                  <a:srgbClr val="212121"/>
                </a:solidFill>
                <a:cs typeface="Arial"/>
              </a:rPr>
              <a:t>$10,000</a:t>
            </a:r>
            <a:r>
              <a:rPr sz="1400" b="1" spc="-15" dirty="0">
                <a:solidFill>
                  <a:srgbClr val="212121"/>
                </a:solidFill>
                <a:cs typeface="Arial"/>
              </a:rPr>
              <a:t> </a:t>
            </a:r>
            <a:r>
              <a:rPr sz="1400" b="1" spc="-5" dirty="0">
                <a:solidFill>
                  <a:srgbClr val="212121"/>
                </a:solidFill>
                <a:cs typeface="Arial"/>
              </a:rPr>
              <a:t>and</a:t>
            </a:r>
            <a:r>
              <a:rPr sz="1400" b="1" spc="-10" dirty="0">
                <a:solidFill>
                  <a:srgbClr val="212121"/>
                </a:solidFill>
                <a:cs typeface="Arial"/>
              </a:rPr>
              <a:t> </a:t>
            </a:r>
            <a:r>
              <a:rPr sz="1400" b="1" spc="-5" dirty="0">
                <a:solidFill>
                  <a:srgbClr val="212121"/>
                </a:solidFill>
                <a:cs typeface="Arial"/>
              </a:rPr>
              <a:t>lowest</a:t>
            </a:r>
            <a:r>
              <a:rPr sz="1400" b="1" spc="-15" dirty="0">
                <a:solidFill>
                  <a:srgbClr val="212121"/>
                </a:solidFill>
                <a:cs typeface="Arial"/>
              </a:rPr>
              <a:t> </a:t>
            </a:r>
            <a:r>
              <a:rPr sz="1400" b="1" spc="-5" dirty="0">
                <a:solidFill>
                  <a:srgbClr val="212121"/>
                </a:solidFill>
                <a:cs typeface="Arial"/>
              </a:rPr>
              <a:t>amount</a:t>
            </a:r>
            <a:r>
              <a:rPr sz="1400" b="1" spc="-15" dirty="0">
                <a:solidFill>
                  <a:srgbClr val="212121"/>
                </a:solidFill>
                <a:cs typeface="Arial"/>
              </a:rPr>
              <a:t> </a:t>
            </a:r>
            <a:r>
              <a:rPr sz="1400" b="1" spc="-5" dirty="0">
                <a:solidFill>
                  <a:srgbClr val="212121"/>
                </a:solidFill>
                <a:cs typeface="Arial"/>
              </a:rPr>
              <a:t>is</a:t>
            </a:r>
            <a:endParaRPr sz="1400" dirty="0">
              <a:cs typeface="Arial"/>
            </a:endParaRPr>
          </a:p>
          <a:p>
            <a:pPr marL="209550">
              <a:lnSpc>
                <a:spcPct val="100000"/>
              </a:lnSpc>
              <a:spcBef>
                <a:spcPts val="840"/>
              </a:spcBef>
            </a:pPr>
            <a:r>
              <a:rPr sz="1400" b="1" spc="-5" dirty="0">
                <a:solidFill>
                  <a:srgbClr val="212121"/>
                </a:solidFill>
                <a:cs typeface="Arial"/>
              </a:rPr>
              <a:t>$10.</a:t>
            </a:r>
            <a:endParaRPr sz="1400" dirty="0">
              <a:cs typeface="Arial"/>
            </a:endParaRPr>
          </a:p>
          <a:p>
            <a:pPr marL="209550" marR="5080" indent="-197485">
              <a:lnSpc>
                <a:spcPct val="150000"/>
              </a:lnSpc>
              <a:spcBef>
                <a:spcPts val="1000"/>
              </a:spcBef>
              <a:buChar char="●"/>
              <a:tabLst>
                <a:tab pos="210185" algn="l"/>
              </a:tabLst>
            </a:pPr>
            <a:r>
              <a:rPr sz="1400" b="1" spc="-5" dirty="0">
                <a:solidFill>
                  <a:srgbClr val="212121"/>
                </a:solidFill>
                <a:cs typeface="Arial"/>
              </a:rPr>
              <a:t>For </a:t>
            </a:r>
            <a:r>
              <a:rPr sz="1400" b="1" dirty="0">
                <a:solidFill>
                  <a:srgbClr val="212121"/>
                </a:solidFill>
                <a:cs typeface="Arial"/>
              </a:rPr>
              <a:t>the three types </a:t>
            </a:r>
            <a:r>
              <a:rPr sz="1400" b="1" spc="-5" dirty="0">
                <a:solidFill>
                  <a:srgbClr val="212121"/>
                </a:solidFill>
                <a:cs typeface="Arial"/>
              </a:rPr>
              <a:t>of room </a:t>
            </a:r>
            <a:r>
              <a:rPr sz="1400" b="1" dirty="0">
                <a:solidFill>
                  <a:srgbClr val="212121"/>
                </a:solidFill>
                <a:cs typeface="Arial"/>
              </a:rPr>
              <a:t>type (i.e. </a:t>
            </a:r>
            <a:r>
              <a:rPr sz="1400" b="1" spc="-5" dirty="0">
                <a:solidFill>
                  <a:srgbClr val="212121"/>
                </a:solidFill>
                <a:cs typeface="Arial"/>
              </a:rPr>
              <a:t>Entire home, </a:t>
            </a:r>
            <a:r>
              <a:rPr sz="1400" b="1" dirty="0">
                <a:solidFill>
                  <a:srgbClr val="212121"/>
                </a:solidFill>
                <a:cs typeface="Arial"/>
              </a:rPr>
              <a:t> </a:t>
            </a:r>
            <a:r>
              <a:rPr sz="1400" b="1" spc="-5" dirty="0">
                <a:solidFill>
                  <a:srgbClr val="212121"/>
                </a:solidFill>
                <a:cs typeface="Arial"/>
              </a:rPr>
              <a:t>Shared room, </a:t>
            </a:r>
            <a:r>
              <a:rPr sz="1400" b="1" dirty="0">
                <a:solidFill>
                  <a:srgbClr val="212121"/>
                </a:solidFill>
                <a:cs typeface="Arial"/>
              </a:rPr>
              <a:t>&amp; </a:t>
            </a:r>
            <a:r>
              <a:rPr sz="1400" b="1" spc="-5" dirty="0">
                <a:solidFill>
                  <a:srgbClr val="212121"/>
                </a:solidFill>
                <a:cs typeface="Arial"/>
              </a:rPr>
              <a:t>Private room) average price of entire </a:t>
            </a:r>
            <a:r>
              <a:rPr sz="1400" b="1" spc="-375" dirty="0">
                <a:solidFill>
                  <a:srgbClr val="212121"/>
                </a:solidFill>
                <a:cs typeface="Arial"/>
              </a:rPr>
              <a:t> </a:t>
            </a:r>
            <a:r>
              <a:rPr sz="1400" b="1" spc="-5" dirty="0">
                <a:solidFill>
                  <a:srgbClr val="212121"/>
                </a:solidFill>
                <a:cs typeface="Arial"/>
              </a:rPr>
              <a:t>home</a:t>
            </a:r>
            <a:r>
              <a:rPr sz="1400" b="1" spc="-10" dirty="0">
                <a:solidFill>
                  <a:srgbClr val="212121"/>
                </a:solidFill>
                <a:cs typeface="Arial"/>
              </a:rPr>
              <a:t> </a:t>
            </a:r>
            <a:r>
              <a:rPr sz="1400" b="1" spc="-5" dirty="0">
                <a:solidFill>
                  <a:srgbClr val="212121"/>
                </a:solidFill>
                <a:cs typeface="Arial"/>
              </a:rPr>
              <a:t>is</a:t>
            </a:r>
            <a:r>
              <a:rPr sz="1400" b="1" spc="-10" dirty="0">
                <a:solidFill>
                  <a:srgbClr val="212121"/>
                </a:solidFill>
                <a:cs typeface="Arial"/>
              </a:rPr>
              <a:t> </a:t>
            </a:r>
            <a:r>
              <a:rPr sz="1400" b="1" spc="-5" dirty="0">
                <a:solidFill>
                  <a:srgbClr val="212121"/>
                </a:solidFill>
                <a:cs typeface="Arial"/>
              </a:rPr>
              <a:t>around</a:t>
            </a:r>
            <a:r>
              <a:rPr sz="1400" b="1" spc="-10" dirty="0">
                <a:solidFill>
                  <a:srgbClr val="212121"/>
                </a:solidFill>
                <a:cs typeface="Arial"/>
              </a:rPr>
              <a:t> </a:t>
            </a:r>
            <a:r>
              <a:rPr sz="1400" b="1" spc="-5" dirty="0">
                <a:solidFill>
                  <a:srgbClr val="212121"/>
                </a:solidFill>
                <a:cs typeface="Arial"/>
              </a:rPr>
              <a:t>$157,</a:t>
            </a:r>
            <a:r>
              <a:rPr sz="1400" b="1" spc="-10" dirty="0">
                <a:solidFill>
                  <a:srgbClr val="212121"/>
                </a:solidFill>
                <a:cs typeface="Arial"/>
              </a:rPr>
              <a:t> </a:t>
            </a:r>
            <a:r>
              <a:rPr sz="1400" b="1" dirty="0">
                <a:solidFill>
                  <a:srgbClr val="212121"/>
                </a:solidFill>
                <a:cs typeface="Arial"/>
              </a:rPr>
              <a:t>for</a:t>
            </a:r>
            <a:r>
              <a:rPr sz="1400" b="1" spc="-10" dirty="0">
                <a:solidFill>
                  <a:srgbClr val="212121"/>
                </a:solidFill>
                <a:cs typeface="Arial"/>
              </a:rPr>
              <a:t> </a:t>
            </a:r>
            <a:r>
              <a:rPr sz="1400" b="1" spc="-5" dirty="0">
                <a:solidFill>
                  <a:srgbClr val="212121"/>
                </a:solidFill>
                <a:cs typeface="Arial"/>
              </a:rPr>
              <a:t>Shared room</a:t>
            </a:r>
            <a:r>
              <a:rPr sz="1400" b="1" spc="-10" dirty="0">
                <a:solidFill>
                  <a:srgbClr val="212121"/>
                </a:solidFill>
                <a:cs typeface="Arial"/>
              </a:rPr>
              <a:t> </a:t>
            </a:r>
            <a:r>
              <a:rPr sz="1400" b="1" spc="-5" dirty="0">
                <a:solidFill>
                  <a:srgbClr val="212121"/>
                </a:solidFill>
                <a:cs typeface="Arial"/>
              </a:rPr>
              <a:t>is</a:t>
            </a:r>
            <a:r>
              <a:rPr sz="1400" b="1" spc="-10" dirty="0">
                <a:solidFill>
                  <a:srgbClr val="212121"/>
                </a:solidFill>
                <a:cs typeface="Arial"/>
              </a:rPr>
              <a:t> </a:t>
            </a:r>
            <a:r>
              <a:rPr sz="1400" b="1" spc="-5" dirty="0">
                <a:solidFill>
                  <a:srgbClr val="212121"/>
                </a:solidFill>
                <a:cs typeface="Arial"/>
              </a:rPr>
              <a:t>around</a:t>
            </a:r>
            <a:endParaRPr sz="1400" dirty="0">
              <a:cs typeface="Arial"/>
            </a:endParaRPr>
          </a:p>
          <a:p>
            <a:pPr marL="209550">
              <a:lnSpc>
                <a:spcPct val="100000"/>
              </a:lnSpc>
              <a:spcBef>
                <a:spcPts val="840"/>
              </a:spcBef>
            </a:pPr>
            <a:r>
              <a:rPr sz="1400" b="1" spc="-5" dirty="0">
                <a:solidFill>
                  <a:srgbClr val="212121"/>
                </a:solidFill>
                <a:cs typeface="Arial"/>
              </a:rPr>
              <a:t>$60,</a:t>
            </a:r>
            <a:r>
              <a:rPr sz="1400" b="1" spc="-15" dirty="0">
                <a:solidFill>
                  <a:srgbClr val="212121"/>
                </a:solidFill>
                <a:cs typeface="Arial"/>
              </a:rPr>
              <a:t> </a:t>
            </a:r>
            <a:r>
              <a:rPr sz="1400" b="1" spc="-5" dirty="0">
                <a:solidFill>
                  <a:srgbClr val="212121"/>
                </a:solidFill>
                <a:cs typeface="Arial"/>
              </a:rPr>
              <a:t>and</a:t>
            </a:r>
            <a:r>
              <a:rPr sz="1400" b="1" spc="-15" dirty="0">
                <a:solidFill>
                  <a:srgbClr val="212121"/>
                </a:solidFill>
                <a:cs typeface="Arial"/>
              </a:rPr>
              <a:t> </a:t>
            </a:r>
            <a:r>
              <a:rPr sz="1400" b="1" dirty="0">
                <a:solidFill>
                  <a:srgbClr val="212121"/>
                </a:solidFill>
                <a:cs typeface="Arial"/>
              </a:rPr>
              <a:t>for</a:t>
            </a:r>
            <a:r>
              <a:rPr sz="1400" b="1" spc="-15" dirty="0">
                <a:solidFill>
                  <a:srgbClr val="212121"/>
                </a:solidFill>
                <a:cs typeface="Arial"/>
              </a:rPr>
              <a:t> </a:t>
            </a:r>
            <a:r>
              <a:rPr sz="1400" b="1" spc="-5" dirty="0">
                <a:solidFill>
                  <a:srgbClr val="212121"/>
                </a:solidFill>
                <a:cs typeface="Arial"/>
              </a:rPr>
              <a:t>private</a:t>
            </a:r>
            <a:r>
              <a:rPr sz="1400" b="1" spc="-10" dirty="0">
                <a:solidFill>
                  <a:srgbClr val="212121"/>
                </a:solidFill>
                <a:cs typeface="Arial"/>
              </a:rPr>
              <a:t> </a:t>
            </a:r>
            <a:r>
              <a:rPr sz="1400" b="1" spc="-5" dirty="0">
                <a:solidFill>
                  <a:srgbClr val="212121"/>
                </a:solidFill>
                <a:cs typeface="Arial"/>
              </a:rPr>
              <a:t>room</a:t>
            </a:r>
            <a:r>
              <a:rPr sz="1400" b="1" spc="-15" dirty="0">
                <a:solidFill>
                  <a:srgbClr val="212121"/>
                </a:solidFill>
                <a:cs typeface="Arial"/>
              </a:rPr>
              <a:t> </a:t>
            </a:r>
            <a:r>
              <a:rPr sz="1400" b="1" spc="-5" dirty="0">
                <a:solidFill>
                  <a:srgbClr val="212121"/>
                </a:solidFill>
                <a:cs typeface="Arial"/>
              </a:rPr>
              <a:t>is</a:t>
            </a:r>
            <a:r>
              <a:rPr sz="1400" b="1" spc="-15" dirty="0">
                <a:solidFill>
                  <a:srgbClr val="212121"/>
                </a:solidFill>
                <a:cs typeface="Arial"/>
              </a:rPr>
              <a:t> </a:t>
            </a:r>
            <a:r>
              <a:rPr sz="1400" b="1" spc="-5" dirty="0">
                <a:solidFill>
                  <a:srgbClr val="212121"/>
                </a:solidFill>
                <a:cs typeface="Arial"/>
              </a:rPr>
              <a:t>around</a:t>
            </a:r>
            <a:r>
              <a:rPr sz="1400" b="1" spc="-10" dirty="0">
                <a:solidFill>
                  <a:srgbClr val="212121"/>
                </a:solidFill>
                <a:cs typeface="Arial"/>
              </a:rPr>
              <a:t> </a:t>
            </a:r>
            <a:r>
              <a:rPr sz="1400" b="1" spc="-5" dirty="0">
                <a:solidFill>
                  <a:srgbClr val="212121"/>
                </a:solidFill>
                <a:cs typeface="Arial"/>
              </a:rPr>
              <a:t>$75.</a:t>
            </a:r>
            <a:endParaRPr sz="1400" dirty="0">
              <a:cs typeface="Arial"/>
            </a:endParaRPr>
          </a:p>
          <a:p>
            <a:pPr marL="209550" marR="381635" indent="-197485">
              <a:lnSpc>
                <a:spcPct val="150000"/>
              </a:lnSpc>
              <a:spcBef>
                <a:spcPts val="1000"/>
              </a:spcBef>
              <a:buFont typeface="Arial MT"/>
              <a:buChar char="●"/>
              <a:tabLst>
                <a:tab pos="210185" algn="l"/>
              </a:tabLst>
            </a:pPr>
            <a:r>
              <a:rPr sz="1400" b="1" spc="-40" dirty="0">
                <a:solidFill>
                  <a:srgbClr val="212121"/>
                </a:solidFill>
                <a:cs typeface="Arial"/>
              </a:rPr>
              <a:t>Top </a:t>
            </a:r>
            <a:r>
              <a:rPr sz="1400" b="1" dirty="0">
                <a:solidFill>
                  <a:srgbClr val="212121"/>
                </a:solidFill>
                <a:cs typeface="Arial"/>
              </a:rPr>
              <a:t>three </a:t>
            </a:r>
            <a:r>
              <a:rPr sz="1400" b="1" spc="-5" dirty="0">
                <a:solidFill>
                  <a:srgbClr val="212121"/>
                </a:solidFill>
                <a:cs typeface="Arial"/>
              </a:rPr>
              <a:t>host base on </a:t>
            </a:r>
            <a:r>
              <a:rPr sz="1400" b="1" dirty="0">
                <a:solidFill>
                  <a:srgbClr val="212121"/>
                </a:solidFill>
                <a:cs typeface="Arial"/>
              </a:rPr>
              <a:t>their turnover </a:t>
            </a:r>
            <a:r>
              <a:rPr sz="1400" b="1" spc="-5" dirty="0">
                <a:solidFill>
                  <a:srgbClr val="212121"/>
                </a:solidFill>
                <a:cs typeface="Arial"/>
              </a:rPr>
              <a:t>are </a:t>
            </a:r>
            <a:r>
              <a:rPr sz="1400" b="1" dirty="0">
                <a:solidFill>
                  <a:srgbClr val="212121"/>
                </a:solidFill>
                <a:cs typeface="Arial"/>
              </a:rPr>
              <a:t> </a:t>
            </a:r>
            <a:r>
              <a:rPr sz="1400" b="1" spc="-5" dirty="0">
                <a:solidFill>
                  <a:srgbClr val="212121"/>
                </a:solidFill>
                <a:cs typeface="Arial"/>
              </a:rPr>
              <a:t>Sonder(nyc),Red awning, Henry and best host is </a:t>
            </a:r>
            <a:r>
              <a:rPr sz="1400" b="1" spc="-375" dirty="0">
                <a:solidFill>
                  <a:srgbClr val="212121"/>
                </a:solidFill>
                <a:cs typeface="Arial"/>
              </a:rPr>
              <a:t> </a:t>
            </a:r>
            <a:r>
              <a:rPr sz="1400" b="1" spc="-5" dirty="0">
                <a:solidFill>
                  <a:srgbClr val="212121"/>
                </a:solidFill>
                <a:cs typeface="Arial"/>
              </a:rPr>
              <a:t>Sonder(nyc)</a:t>
            </a:r>
            <a:endParaRPr sz="1400" dirty="0">
              <a:cs typeface="Arial"/>
            </a:endParaRPr>
          </a:p>
        </p:txBody>
      </p:sp>
      <p:pic>
        <p:nvPicPr>
          <p:cNvPr id="11" name="object 11"/>
          <p:cNvPicPr/>
          <p:nvPr/>
        </p:nvPicPr>
        <p:blipFill>
          <a:blip r:embed="rId2" cstate="print"/>
          <a:stretch>
            <a:fillRect/>
          </a:stretch>
        </p:blipFill>
        <p:spPr>
          <a:xfrm>
            <a:off x="311725" y="1508524"/>
            <a:ext cx="3706502" cy="24061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 y="218633"/>
            <a:ext cx="2748280" cy="756920"/>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Arial"/>
                <a:cs typeface="Arial"/>
              </a:rPr>
              <a:t>Analysis</a:t>
            </a:r>
            <a:r>
              <a:rPr sz="2400" spc="-95" dirty="0">
                <a:latin typeface="Arial"/>
                <a:cs typeface="Arial"/>
              </a:rPr>
              <a:t> </a:t>
            </a:r>
            <a:r>
              <a:rPr sz="2400" spc="-5" dirty="0">
                <a:latin typeface="+mj-lt"/>
                <a:cs typeface="Arial"/>
              </a:rPr>
              <a:t>Summary</a:t>
            </a:r>
            <a:r>
              <a:rPr sz="2400" spc="-5" dirty="0">
                <a:latin typeface="Arial"/>
                <a:cs typeface="Arial"/>
              </a:rPr>
              <a:t> </a:t>
            </a:r>
            <a:r>
              <a:rPr sz="2400" spc="-655" dirty="0">
                <a:latin typeface="Arial"/>
                <a:cs typeface="Arial"/>
              </a:rPr>
              <a:t> </a:t>
            </a:r>
            <a:r>
              <a:rPr sz="2400" dirty="0">
                <a:latin typeface="Arial"/>
                <a:cs typeface="Arial"/>
              </a:rPr>
              <a:t>(contd.):</a:t>
            </a:r>
          </a:p>
        </p:txBody>
      </p:sp>
      <p:sp>
        <p:nvSpPr>
          <p:cNvPr id="3" name="object 3"/>
          <p:cNvSpPr txBox="1"/>
          <p:nvPr/>
        </p:nvSpPr>
        <p:spPr>
          <a:xfrm>
            <a:off x="2872321" y="473696"/>
            <a:ext cx="6189980" cy="4586605"/>
          </a:xfrm>
          <a:prstGeom prst="rect">
            <a:avLst/>
          </a:prstGeom>
        </p:spPr>
        <p:txBody>
          <a:bodyPr vert="horz" wrap="square" lIns="0" tIns="12700" rIns="0" bIns="0" rtlCol="0">
            <a:spAutoFit/>
          </a:bodyPr>
          <a:lstStyle/>
          <a:p>
            <a:pPr marL="314960" marR="19050" indent="-302895" algn="just">
              <a:lnSpc>
                <a:spcPct val="114999"/>
              </a:lnSpc>
              <a:spcBef>
                <a:spcPts val="100"/>
              </a:spcBef>
              <a:buFont typeface="Arial MT"/>
              <a:buChar char="●"/>
              <a:tabLst>
                <a:tab pos="315595" algn="l"/>
              </a:tabLst>
            </a:pPr>
            <a:r>
              <a:rPr sz="1600" b="1" spc="-5" dirty="0">
                <a:solidFill>
                  <a:srgbClr val="212121"/>
                </a:solidFill>
                <a:latin typeface="Arial"/>
                <a:cs typeface="Arial"/>
              </a:rPr>
              <a:t>‘Entire</a:t>
            </a:r>
            <a:r>
              <a:rPr sz="1600" b="1" dirty="0">
                <a:solidFill>
                  <a:srgbClr val="212121"/>
                </a:solidFill>
                <a:latin typeface="Arial"/>
                <a:cs typeface="Arial"/>
              </a:rPr>
              <a:t> </a:t>
            </a:r>
            <a:r>
              <a:rPr sz="1600" b="1" spc="-5" dirty="0">
                <a:solidFill>
                  <a:srgbClr val="212121"/>
                </a:solidFill>
                <a:latin typeface="Arial"/>
                <a:cs typeface="Arial"/>
              </a:rPr>
              <a:t>home/apt’</a:t>
            </a:r>
            <a:r>
              <a:rPr sz="1600" b="1" dirty="0">
                <a:solidFill>
                  <a:srgbClr val="212121"/>
                </a:solidFill>
                <a:latin typeface="Arial"/>
                <a:cs typeface="Arial"/>
              </a:rPr>
              <a:t> </a:t>
            </a:r>
            <a:r>
              <a:rPr sz="1600" b="1" spc="-5" dirty="0">
                <a:solidFill>
                  <a:srgbClr val="212121"/>
                </a:solidFill>
                <a:latin typeface="Arial"/>
                <a:cs typeface="Arial"/>
              </a:rPr>
              <a:t>room</a:t>
            </a:r>
            <a:r>
              <a:rPr sz="1600" b="1" dirty="0">
                <a:solidFill>
                  <a:srgbClr val="212121"/>
                </a:solidFill>
                <a:latin typeface="Arial"/>
                <a:cs typeface="Arial"/>
              </a:rPr>
              <a:t> </a:t>
            </a:r>
            <a:r>
              <a:rPr sz="1600" b="1" dirty="0">
                <a:solidFill>
                  <a:srgbClr val="212121"/>
                </a:solidFill>
                <a:cs typeface="Arial"/>
              </a:rPr>
              <a:t>type</a:t>
            </a:r>
            <a:r>
              <a:rPr sz="1600" b="1" spc="5" dirty="0">
                <a:solidFill>
                  <a:srgbClr val="212121"/>
                </a:solidFill>
                <a:latin typeface="Arial"/>
                <a:cs typeface="Arial"/>
              </a:rPr>
              <a:t> </a:t>
            </a:r>
            <a:r>
              <a:rPr sz="1600" b="1" spc="-5" dirty="0">
                <a:solidFill>
                  <a:srgbClr val="212121"/>
                </a:solidFill>
                <a:latin typeface="Arial"/>
                <a:cs typeface="Arial"/>
              </a:rPr>
              <a:t>has</a:t>
            </a:r>
            <a:r>
              <a:rPr sz="1600" b="1" dirty="0">
                <a:solidFill>
                  <a:srgbClr val="212121"/>
                </a:solidFill>
                <a:latin typeface="Arial"/>
                <a:cs typeface="Arial"/>
              </a:rPr>
              <a:t> the</a:t>
            </a:r>
            <a:r>
              <a:rPr sz="1600" b="1" spc="5" dirty="0">
                <a:solidFill>
                  <a:srgbClr val="212121"/>
                </a:solidFill>
                <a:latin typeface="Arial"/>
                <a:cs typeface="Arial"/>
              </a:rPr>
              <a:t> </a:t>
            </a:r>
            <a:r>
              <a:rPr sz="1600" b="1" spc="-5" dirty="0">
                <a:solidFill>
                  <a:srgbClr val="212121"/>
                </a:solidFill>
                <a:latin typeface="Arial"/>
                <a:cs typeface="Arial"/>
              </a:rPr>
              <a:t>highest</a:t>
            </a:r>
            <a:r>
              <a:rPr sz="1600" b="1" dirty="0">
                <a:solidFill>
                  <a:srgbClr val="212121"/>
                </a:solidFill>
                <a:latin typeface="Arial"/>
                <a:cs typeface="Arial"/>
              </a:rPr>
              <a:t> </a:t>
            </a:r>
            <a:r>
              <a:rPr sz="1600" b="1" spc="-5" dirty="0">
                <a:solidFill>
                  <a:srgbClr val="212121"/>
                </a:solidFill>
                <a:latin typeface="Arial"/>
                <a:cs typeface="Arial"/>
              </a:rPr>
              <a:t>number</a:t>
            </a:r>
            <a:r>
              <a:rPr sz="1600" b="1" dirty="0">
                <a:solidFill>
                  <a:srgbClr val="212121"/>
                </a:solidFill>
                <a:latin typeface="Arial"/>
                <a:cs typeface="Arial"/>
              </a:rPr>
              <a:t> </a:t>
            </a:r>
            <a:r>
              <a:rPr sz="1600" b="1" spc="-5" dirty="0">
                <a:solidFill>
                  <a:srgbClr val="212121"/>
                </a:solidFill>
                <a:latin typeface="Arial"/>
                <a:cs typeface="Arial"/>
              </a:rPr>
              <a:t>of </a:t>
            </a:r>
            <a:r>
              <a:rPr sz="1600" b="1" dirty="0">
                <a:solidFill>
                  <a:srgbClr val="212121"/>
                </a:solidFill>
                <a:latin typeface="Arial"/>
                <a:cs typeface="Arial"/>
              </a:rPr>
              <a:t> </a:t>
            </a:r>
            <a:r>
              <a:rPr sz="1600" b="1" spc="-5" dirty="0">
                <a:solidFill>
                  <a:srgbClr val="212121"/>
                </a:solidFill>
                <a:latin typeface="Arial"/>
                <a:cs typeface="Arial"/>
              </a:rPr>
              <a:t>listing of 52% and ‘Shared Room’ is </a:t>
            </a:r>
            <a:r>
              <a:rPr sz="1600" b="1" dirty="0">
                <a:solidFill>
                  <a:srgbClr val="212121"/>
                </a:solidFill>
                <a:latin typeface="Arial"/>
                <a:cs typeface="Arial"/>
              </a:rPr>
              <a:t>the </a:t>
            </a:r>
            <a:r>
              <a:rPr sz="1600" b="1" spc="-5" dirty="0">
                <a:solidFill>
                  <a:srgbClr val="212121"/>
                </a:solidFill>
                <a:latin typeface="Arial"/>
                <a:cs typeface="Arial"/>
              </a:rPr>
              <a:t>least listed room </a:t>
            </a:r>
            <a:r>
              <a:rPr sz="1600" b="1" dirty="0">
                <a:solidFill>
                  <a:srgbClr val="212121"/>
                </a:solidFill>
                <a:latin typeface="Arial"/>
                <a:cs typeface="Arial"/>
              </a:rPr>
              <a:t> type</a:t>
            </a:r>
            <a:r>
              <a:rPr sz="1600" b="1" spc="-10" dirty="0">
                <a:solidFill>
                  <a:srgbClr val="212121"/>
                </a:solidFill>
                <a:latin typeface="Arial"/>
                <a:cs typeface="Arial"/>
              </a:rPr>
              <a:t> </a:t>
            </a:r>
            <a:r>
              <a:rPr sz="1600" b="1" spc="-5" dirty="0">
                <a:solidFill>
                  <a:srgbClr val="212121"/>
                </a:solidFill>
                <a:latin typeface="Arial"/>
                <a:cs typeface="Arial"/>
              </a:rPr>
              <a:t>at only 2.4% in</a:t>
            </a:r>
            <a:r>
              <a:rPr sz="1600" b="1" spc="-10" dirty="0">
                <a:solidFill>
                  <a:srgbClr val="212121"/>
                </a:solidFill>
                <a:latin typeface="Arial"/>
                <a:cs typeface="Arial"/>
              </a:rPr>
              <a:t> </a:t>
            </a:r>
            <a:r>
              <a:rPr sz="1600" b="1" dirty="0">
                <a:solidFill>
                  <a:srgbClr val="212121"/>
                </a:solidFill>
                <a:latin typeface="Arial"/>
                <a:cs typeface="Arial"/>
              </a:rPr>
              <a:t>total.</a:t>
            </a:r>
            <a:endParaRPr sz="1600" dirty="0">
              <a:latin typeface="Arial"/>
              <a:cs typeface="Arial"/>
            </a:endParaRPr>
          </a:p>
          <a:p>
            <a:pPr marL="314960" marR="9525" indent="-302895" algn="just">
              <a:lnSpc>
                <a:spcPct val="114999"/>
              </a:lnSpc>
              <a:spcBef>
                <a:spcPts val="1000"/>
              </a:spcBef>
              <a:buChar char="●"/>
              <a:tabLst>
                <a:tab pos="315595" algn="l"/>
              </a:tabLst>
            </a:pPr>
            <a:r>
              <a:rPr sz="1600" b="1" spc="-5" dirty="0">
                <a:solidFill>
                  <a:srgbClr val="212121"/>
                </a:solidFill>
                <a:latin typeface="Arial"/>
                <a:cs typeface="Arial"/>
              </a:rPr>
              <a:t>People stay </a:t>
            </a:r>
            <a:r>
              <a:rPr sz="1600" b="1" dirty="0">
                <a:solidFill>
                  <a:srgbClr val="212121"/>
                </a:solidFill>
                <a:latin typeface="Arial"/>
                <a:cs typeface="Arial"/>
              </a:rPr>
              <a:t>for </a:t>
            </a:r>
            <a:r>
              <a:rPr sz="1600" b="1" spc="-5" dirty="0">
                <a:solidFill>
                  <a:srgbClr val="212121"/>
                </a:solidFill>
                <a:latin typeface="Arial"/>
                <a:cs typeface="Arial"/>
              </a:rPr>
              <a:t>longer duration of </a:t>
            </a:r>
            <a:r>
              <a:rPr sz="1600" b="1" dirty="0">
                <a:solidFill>
                  <a:srgbClr val="212121"/>
                </a:solidFill>
                <a:latin typeface="Arial"/>
                <a:cs typeface="Arial"/>
              </a:rPr>
              <a:t>time </a:t>
            </a:r>
            <a:r>
              <a:rPr sz="1600" b="1" spc="-5" dirty="0">
                <a:solidFill>
                  <a:srgbClr val="212121"/>
                </a:solidFill>
                <a:latin typeface="Arial"/>
                <a:cs typeface="Arial"/>
              </a:rPr>
              <a:t>in Private rooms in </a:t>
            </a:r>
            <a:r>
              <a:rPr sz="1600" b="1" dirty="0">
                <a:solidFill>
                  <a:srgbClr val="212121"/>
                </a:solidFill>
                <a:latin typeface="Arial"/>
                <a:cs typeface="Arial"/>
              </a:rPr>
              <a:t> </a:t>
            </a:r>
            <a:r>
              <a:rPr sz="1600" b="1" spc="-5" dirty="0">
                <a:solidFill>
                  <a:srgbClr val="212121"/>
                </a:solidFill>
                <a:latin typeface="Arial"/>
                <a:cs typeface="Arial"/>
              </a:rPr>
              <a:t>Brooklyn</a:t>
            </a:r>
            <a:r>
              <a:rPr sz="1600" b="1" spc="-10" dirty="0">
                <a:solidFill>
                  <a:srgbClr val="212121"/>
                </a:solidFill>
                <a:latin typeface="Arial"/>
                <a:cs typeface="Arial"/>
              </a:rPr>
              <a:t> </a:t>
            </a:r>
            <a:r>
              <a:rPr sz="1600" b="1" spc="-5" dirty="0">
                <a:solidFill>
                  <a:srgbClr val="212121"/>
                </a:solidFill>
                <a:latin typeface="Arial"/>
                <a:cs typeface="Arial"/>
              </a:rPr>
              <a:t>and </a:t>
            </a:r>
            <a:r>
              <a:rPr sz="1600" b="1" dirty="0">
                <a:solidFill>
                  <a:srgbClr val="212121"/>
                </a:solidFill>
                <a:latin typeface="Arial"/>
                <a:cs typeface="Arial"/>
              </a:rPr>
              <a:t>Manhattan.</a:t>
            </a:r>
            <a:endParaRPr sz="1600" dirty="0">
              <a:latin typeface="Arial"/>
              <a:cs typeface="Arial"/>
            </a:endParaRPr>
          </a:p>
          <a:p>
            <a:pPr marL="314960" marR="14604" indent="-302895" algn="just">
              <a:lnSpc>
                <a:spcPct val="114999"/>
              </a:lnSpc>
              <a:spcBef>
                <a:spcPts val="1000"/>
              </a:spcBef>
              <a:buFont typeface="Arial MT"/>
              <a:buChar char="●"/>
              <a:tabLst>
                <a:tab pos="315595" algn="l"/>
              </a:tabLst>
            </a:pPr>
            <a:r>
              <a:rPr sz="1600" b="1" spc="-10" dirty="0">
                <a:solidFill>
                  <a:srgbClr val="212121"/>
                </a:solidFill>
                <a:latin typeface="Arial"/>
                <a:cs typeface="Arial"/>
              </a:rPr>
              <a:t>Words </a:t>
            </a:r>
            <a:r>
              <a:rPr sz="1600" b="1" spc="-5" dirty="0">
                <a:solidFill>
                  <a:srgbClr val="212121"/>
                </a:solidFill>
                <a:latin typeface="Arial"/>
                <a:cs typeface="Arial"/>
              </a:rPr>
              <a:t>such as ‘bedroom’, ‘cozy’, ‘private’, ‘apartment’ and </a:t>
            </a:r>
            <a:r>
              <a:rPr sz="1600" b="1" dirty="0">
                <a:solidFill>
                  <a:srgbClr val="212121"/>
                </a:solidFill>
                <a:latin typeface="Arial"/>
                <a:cs typeface="Arial"/>
              </a:rPr>
              <a:t> </a:t>
            </a:r>
            <a:r>
              <a:rPr sz="1600" b="1" spc="-5" dirty="0">
                <a:solidFill>
                  <a:srgbClr val="212121"/>
                </a:solidFill>
                <a:latin typeface="Arial"/>
                <a:cs typeface="Arial"/>
              </a:rPr>
              <a:t>‘spacious’ are</a:t>
            </a:r>
            <a:r>
              <a:rPr sz="1600" b="1" dirty="0">
                <a:solidFill>
                  <a:srgbClr val="212121"/>
                </a:solidFill>
                <a:latin typeface="Arial"/>
                <a:cs typeface="Arial"/>
              </a:rPr>
              <a:t> </a:t>
            </a:r>
            <a:r>
              <a:rPr sz="1600" b="1" spc="-5" dirty="0">
                <a:solidFill>
                  <a:srgbClr val="212121"/>
                </a:solidFill>
                <a:latin typeface="Arial"/>
                <a:cs typeface="Arial"/>
              </a:rPr>
              <a:t>used</a:t>
            </a:r>
            <a:r>
              <a:rPr sz="1600" b="1" dirty="0">
                <a:solidFill>
                  <a:srgbClr val="212121"/>
                </a:solidFill>
                <a:latin typeface="Arial"/>
                <a:cs typeface="Arial"/>
              </a:rPr>
              <a:t> </a:t>
            </a:r>
            <a:r>
              <a:rPr sz="1600" b="1" spc="-5" dirty="0">
                <a:solidFill>
                  <a:srgbClr val="212121"/>
                </a:solidFill>
                <a:latin typeface="Arial"/>
                <a:cs typeface="Arial"/>
              </a:rPr>
              <a:t>more</a:t>
            </a:r>
            <a:r>
              <a:rPr sz="1600" b="1" dirty="0">
                <a:solidFill>
                  <a:srgbClr val="212121"/>
                </a:solidFill>
                <a:latin typeface="Arial"/>
                <a:cs typeface="Arial"/>
              </a:rPr>
              <a:t> frequently</a:t>
            </a:r>
            <a:r>
              <a:rPr sz="1600" b="1" spc="5" dirty="0">
                <a:solidFill>
                  <a:srgbClr val="212121"/>
                </a:solidFill>
                <a:latin typeface="Arial"/>
                <a:cs typeface="Arial"/>
              </a:rPr>
              <a:t> </a:t>
            </a:r>
            <a:r>
              <a:rPr sz="1600" b="1" dirty="0">
                <a:solidFill>
                  <a:srgbClr val="212121"/>
                </a:solidFill>
                <a:latin typeface="Arial"/>
                <a:cs typeface="Arial"/>
              </a:rPr>
              <a:t>than</a:t>
            </a:r>
            <a:r>
              <a:rPr sz="1600" b="1" spc="5" dirty="0">
                <a:solidFill>
                  <a:srgbClr val="212121"/>
                </a:solidFill>
                <a:latin typeface="Arial"/>
                <a:cs typeface="Arial"/>
              </a:rPr>
              <a:t> </a:t>
            </a:r>
            <a:r>
              <a:rPr sz="1600" b="1" spc="-5" dirty="0">
                <a:solidFill>
                  <a:srgbClr val="212121"/>
                </a:solidFill>
                <a:latin typeface="Arial"/>
                <a:cs typeface="Arial"/>
              </a:rPr>
              <a:t>words</a:t>
            </a:r>
            <a:r>
              <a:rPr sz="1600" b="1" dirty="0">
                <a:solidFill>
                  <a:srgbClr val="212121"/>
                </a:solidFill>
                <a:latin typeface="Arial"/>
                <a:cs typeface="Arial"/>
              </a:rPr>
              <a:t> </a:t>
            </a:r>
            <a:r>
              <a:rPr sz="1600" b="1" spc="-5" dirty="0">
                <a:solidFill>
                  <a:srgbClr val="212121"/>
                </a:solidFill>
                <a:latin typeface="Arial"/>
                <a:cs typeface="Arial"/>
              </a:rPr>
              <a:t>such</a:t>
            </a:r>
            <a:r>
              <a:rPr sz="1600" b="1" dirty="0">
                <a:solidFill>
                  <a:srgbClr val="212121"/>
                </a:solidFill>
                <a:latin typeface="Arial"/>
                <a:cs typeface="Arial"/>
              </a:rPr>
              <a:t> </a:t>
            </a:r>
            <a:r>
              <a:rPr sz="1600" b="1" spc="-5" dirty="0">
                <a:solidFill>
                  <a:srgbClr val="212121"/>
                </a:solidFill>
                <a:latin typeface="Arial"/>
                <a:cs typeface="Arial"/>
              </a:rPr>
              <a:t>as </a:t>
            </a:r>
            <a:r>
              <a:rPr sz="1600" b="1" spc="-430" dirty="0">
                <a:solidFill>
                  <a:srgbClr val="212121"/>
                </a:solidFill>
                <a:latin typeface="Arial"/>
                <a:cs typeface="Arial"/>
              </a:rPr>
              <a:t> </a:t>
            </a:r>
            <a:r>
              <a:rPr sz="1600" b="1" spc="-5" dirty="0">
                <a:solidFill>
                  <a:srgbClr val="212121"/>
                </a:solidFill>
                <a:latin typeface="Arial"/>
                <a:cs typeface="Arial"/>
              </a:rPr>
              <a:t>‘park’,</a:t>
            </a:r>
            <a:r>
              <a:rPr sz="1600" b="1" spc="-10" dirty="0">
                <a:solidFill>
                  <a:srgbClr val="212121"/>
                </a:solidFill>
                <a:latin typeface="Arial"/>
                <a:cs typeface="Arial"/>
              </a:rPr>
              <a:t> </a:t>
            </a:r>
            <a:r>
              <a:rPr sz="1600" b="1" dirty="0">
                <a:solidFill>
                  <a:srgbClr val="212121"/>
                </a:solidFill>
                <a:latin typeface="Arial"/>
                <a:cs typeface="Arial"/>
              </a:rPr>
              <a:t>‘near’,</a:t>
            </a:r>
            <a:r>
              <a:rPr sz="1600" b="1" spc="-5" dirty="0">
                <a:solidFill>
                  <a:srgbClr val="212121"/>
                </a:solidFill>
                <a:latin typeface="Arial"/>
                <a:cs typeface="Arial"/>
              </a:rPr>
              <a:t> ‘village’</a:t>
            </a:r>
            <a:r>
              <a:rPr sz="1600" b="1" spc="-95" dirty="0">
                <a:solidFill>
                  <a:srgbClr val="212121"/>
                </a:solidFill>
                <a:latin typeface="Arial"/>
                <a:cs typeface="Arial"/>
              </a:rPr>
              <a:t> </a:t>
            </a:r>
            <a:r>
              <a:rPr sz="1600" b="1" spc="-5" dirty="0">
                <a:solidFill>
                  <a:srgbClr val="212121"/>
                </a:solidFill>
                <a:latin typeface="Arial"/>
                <a:cs typeface="Arial"/>
              </a:rPr>
              <a:t>and ‘heart’.</a:t>
            </a:r>
            <a:endParaRPr sz="1600" dirty="0">
              <a:latin typeface="Arial"/>
              <a:cs typeface="Arial"/>
            </a:endParaRPr>
          </a:p>
          <a:p>
            <a:pPr marL="314960" marR="5080" indent="-302895" algn="just">
              <a:lnSpc>
                <a:spcPct val="114999"/>
              </a:lnSpc>
              <a:spcBef>
                <a:spcPts val="1000"/>
              </a:spcBef>
              <a:buFont typeface="Arial MT"/>
              <a:buChar char="●"/>
              <a:tabLst>
                <a:tab pos="315595" algn="l"/>
              </a:tabLst>
            </a:pPr>
            <a:r>
              <a:rPr sz="1600" b="1" spc="-5" dirty="0">
                <a:solidFill>
                  <a:srgbClr val="212121"/>
                </a:solidFill>
                <a:latin typeface="Arial"/>
                <a:cs typeface="Arial"/>
              </a:rPr>
              <a:t>Count</a:t>
            </a:r>
            <a:r>
              <a:rPr sz="1600" b="1" dirty="0">
                <a:solidFill>
                  <a:srgbClr val="212121"/>
                </a:solidFill>
                <a:latin typeface="Arial"/>
                <a:cs typeface="Arial"/>
              </a:rPr>
              <a:t> </a:t>
            </a:r>
            <a:r>
              <a:rPr sz="1600" b="1" spc="-5" dirty="0">
                <a:solidFill>
                  <a:srgbClr val="212121"/>
                </a:solidFill>
                <a:latin typeface="Arial"/>
                <a:cs typeface="Arial"/>
              </a:rPr>
              <a:t>of</a:t>
            </a:r>
            <a:r>
              <a:rPr sz="1600" b="1" dirty="0">
                <a:solidFill>
                  <a:srgbClr val="212121"/>
                </a:solidFill>
                <a:latin typeface="Arial"/>
                <a:cs typeface="Arial"/>
              </a:rPr>
              <a:t> </a:t>
            </a:r>
            <a:r>
              <a:rPr sz="1600" b="1" spc="-5" dirty="0">
                <a:solidFill>
                  <a:srgbClr val="212121"/>
                </a:solidFill>
                <a:latin typeface="Arial"/>
                <a:cs typeface="Arial"/>
              </a:rPr>
              <a:t>listing</a:t>
            </a:r>
            <a:r>
              <a:rPr sz="1600" b="1" dirty="0">
                <a:solidFill>
                  <a:srgbClr val="212121"/>
                </a:solidFill>
                <a:latin typeface="Arial"/>
                <a:cs typeface="Arial"/>
              </a:rPr>
              <a:t> </a:t>
            </a:r>
            <a:r>
              <a:rPr sz="1600" b="1" spc="-5" dirty="0">
                <a:solidFill>
                  <a:srgbClr val="212121"/>
                </a:solidFill>
                <a:latin typeface="Arial"/>
                <a:cs typeface="Arial"/>
              </a:rPr>
              <a:t>by</a:t>
            </a:r>
            <a:r>
              <a:rPr sz="1600" b="1" dirty="0">
                <a:solidFill>
                  <a:srgbClr val="212121"/>
                </a:solidFill>
                <a:latin typeface="Arial"/>
                <a:cs typeface="Arial"/>
              </a:rPr>
              <a:t> top</a:t>
            </a:r>
            <a:r>
              <a:rPr sz="1600" b="1" spc="5" dirty="0">
                <a:solidFill>
                  <a:srgbClr val="212121"/>
                </a:solidFill>
                <a:latin typeface="Arial"/>
                <a:cs typeface="Arial"/>
              </a:rPr>
              <a:t> </a:t>
            </a:r>
            <a:r>
              <a:rPr sz="1600" b="1" spc="-5" dirty="0">
                <a:solidFill>
                  <a:srgbClr val="212121"/>
                </a:solidFill>
                <a:latin typeface="Arial"/>
                <a:cs typeface="Arial"/>
              </a:rPr>
              <a:t>10</a:t>
            </a:r>
            <a:r>
              <a:rPr sz="1600" b="1" dirty="0">
                <a:solidFill>
                  <a:srgbClr val="212121"/>
                </a:solidFill>
                <a:latin typeface="Arial"/>
                <a:cs typeface="Arial"/>
              </a:rPr>
              <a:t> </a:t>
            </a:r>
            <a:r>
              <a:rPr sz="1600" b="1" spc="-5" dirty="0">
                <a:solidFill>
                  <a:srgbClr val="212121"/>
                </a:solidFill>
                <a:latin typeface="Arial"/>
                <a:cs typeface="Arial"/>
              </a:rPr>
              <a:t>hosts</a:t>
            </a:r>
            <a:r>
              <a:rPr sz="1600" b="1" dirty="0">
                <a:solidFill>
                  <a:srgbClr val="212121"/>
                </a:solidFill>
                <a:latin typeface="Arial"/>
                <a:cs typeface="Arial"/>
              </a:rPr>
              <a:t> </a:t>
            </a:r>
            <a:r>
              <a:rPr sz="1600" b="1" spc="-5" dirty="0">
                <a:solidFill>
                  <a:srgbClr val="212121"/>
                </a:solidFill>
                <a:latin typeface="Arial"/>
                <a:cs typeface="Arial"/>
              </a:rPr>
              <a:t>is</a:t>
            </a:r>
            <a:r>
              <a:rPr sz="1600" b="1" dirty="0">
                <a:solidFill>
                  <a:srgbClr val="212121"/>
                </a:solidFill>
                <a:latin typeface="Arial"/>
                <a:cs typeface="Arial"/>
              </a:rPr>
              <a:t> </a:t>
            </a:r>
            <a:r>
              <a:rPr sz="1600" b="1" spc="-5" dirty="0">
                <a:solidFill>
                  <a:srgbClr val="212121"/>
                </a:solidFill>
                <a:latin typeface="Arial"/>
                <a:cs typeface="Arial"/>
              </a:rPr>
              <a:t>almost</a:t>
            </a:r>
            <a:r>
              <a:rPr sz="1600" b="1" dirty="0">
                <a:solidFill>
                  <a:srgbClr val="212121"/>
                </a:solidFill>
                <a:latin typeface="Arial"/>
                <a:cs typeface="Arial"/>
              </a:rPr>
              <a:t> </a:t>
            </a:r>
            <a:r>
              <a:rPr sz="1600" b="1" spc="-5" dirty="0">
                <a:solidFill>
                  <a:srgbClr val="212121"/>
                </a:solidFill>
                <a:latin typeface="Arial"/>
                <a:cs typeface="Arial"/>
              </a:rPr>
              <a:t>2.5%</a:t>
            </a:r>
            <a:r>
              <a:rPr sz="1600" b="1" spc="430" dirty="0">
                <a:solidFill>
                  <a:srgbClr val="212121"/>
                </a:solidFill>
                <a:latin typeface="Arial"/>
                <a:cs typeface="Arial"/>
              </a:rPr>
              <a:t> </a:t>
            </a:r>
            <a:r>
              <a:rPr sz="1600" b="1" dirty="0">
                <a:solidFill>
                  <a:srgbClr val="212121"/>
                </a:solidFill>
                <a:latin typeface="Arial"/>
                <a:cs typeface="Arial"/>
              </a:rPr>
              <a:t>(1270 </a:t>
            </a:r>
            <a:r>
              <a:rPr sz="1600" b="1" spc="5" dirty="0">
                <a:solidFill>
                  <a:srgbClr val="212121"/>
                </a:solidFill>
                <a:latin typeface="Arial"/>
                <a:cs typeface="Arial"/>
              </a:rPr>
              <a:t> </a:t>
            </a:r>
            <a:r>
              <a:rPr sz="1600" b="1" spc="-5" dirty="0">
                <a:solidFill>
                  <a:srgbClr val="212121"/>
                </a:solidFill>
                <a:latin typeface="Arial"/>
                <a:cs typeface="Arial"/>
              </a:rPr>
              <a:t>listings)</a:t>
            </a:r>
            <a:r>
              <a:rPr sz="1600" b="1" spc="-10" dirty="0">
                <a:solidFill>
                  <a:srgbClr val="212121"/>
                </a:solidFill>
                <a:latin typeface="Arial"/>
                <a:cs typeface="Arial"/>
              </a:rPr>
              <a:t> </a:t>
            </a:r>
            <a:r>
              <a:rPr sz="1600" b="1" spc="-5" dirty="0">
                <a:solidFill>
                  <a:srgbClr val="212121"/>
                </a:solidFill>
                <a:latin typeface="Arial"/>
                <a:cs typeface="Arial"/>
              </a:rPr>
              <a:t>of </a:t>
            </a:r>
            <a:r>
              <a:rPr sz="1600" b="1" dirty="0">
                <a:solidFill>
                  <a:srgbClr val="212121"/>
                </a:solidFill>
                <a:latin typeface="Arial"/>
                <a:cs typeface="Arial"/>
              </a:rPr>
              <a:t>the</a:t>
            </a:r>
            <a:r>
              <a:rPr sz="1600" b="1" spc="-5" dirty="0">
                <a:solidFill>
                  <a:srgbClr val="212121"/>
                </a:solidFill>
                <a:latin typeface="Arial"/>
                <a:cs typeface="Arial"/>
              </a:rPr>
              <a:t> whole</a:t>
            </a:r>
            <a:r>
              <a:rPr sz="1600" b="1" spc="-10" dirty="0">
                <a:solidFill>
                  <a:srgbClr val="212121"/>
                </a:solidFill>
                <a:latin typeface="Arial"/>
                <a:cs typeface="Arial"/>
              </a:rPr>
              <a:t> </a:t>
            </a:r>
            <a:r>
              <a:rPr sz="1600" b="1" spc="-5" dirty="0">
                <a:solidFill>
                  <a:srgbClr val="212121"/>
                </a:solidFill>
                <a:latin typeface="Arial"/>
                <a:cs typeface="Arial"/>
              </a:rPr>
              <a:t>dataset.</a:t>
            </a:r>
            <a:endParaRPr sz="1600" dirty="0">
              <a:latin typeface="Arial"/>
              <a:cs typeface="Arial"/>
            </a:endParaRPr>
          </a:p>
          <a:p>
            <a:pPr marL="314960" marR="5080" indent="-302895" algn="just">
              <a:lnSpc>
                <a:spcPct val="114999"/>
              </a:lnSpc>
              <a:spcBef>
                <a:spcPts val="1000"/>
              </a:spcBef>
              <a:buFont typeface="Arial MT"/>
              <a:buChar char="●"/>
              <a:tabLst>
                <a:tab pos="315595" algn="l"/>
              </a:tabLst>
            </a:pPr>
            <a:r>
              <a:rPr sz="1600" b="1" dirty="0">
                <a:solidFill>
                  <a:srgbClr val="212121"/>
                </a:solidFill>
                <a:latin typeface="Arial"/>
                <a:cs typeface="Arial"/>
              </a:rPr>
              <a:t>More </a:t>
            </a:r>
            <a:r>
              <a:rPr sz="1600" b="1" spc="-5" dirty="0">
                <a:solidFill>
                  <a:srgbClr val="212121"/>
                </a:solidFill>
                <a:latin typeface="Arial"/>
                <a:cs typeface="Arial"/>
              </a:rPr>
              <a:t>customer preferred </a:t>
            </a:r>
            <a:r>
              <a:rPr sz="1600" b="1" dirty="0">
                <a:solidFill>
                  <a:srgbClr val="212121"/>
                </a:solidFill>
                <a:latin typeface="Arial"/>
                <a:cs typeface="Arial"/>
              </a:rPr>
              <a:t>Manhattan </a:t>
            </a:r>
            <a:r>
              <a:rPr sz="1600" b="1" spc="-5" dirty="0">
                <a:solidFill>
                  <a:srgbClr val="212121"/>
                </a:solidFill>
                <a:latin typeface="Arial"/>
                <a:cs typeface="Arial"/>
              </a:rPr>
              <a:t>location </a:t>
            </a:r>
            <a:r>
              <a:rPr sz="1600" b="1" dirty="0">
                <a:solidFill>
                  <a:srgbClr val="212121"/>
                </a:solidFill>
                <a:latin typeface="Arial"/>
                <a:cs typeface="Arial"/>
              </a:rPr>
              <a:t>for </a:t>
            </a:r>
            <a:r>
              <a:rPr sz="1600" b="1" spc="-5" dirty="0">
                <a:solidFill>
                  <a:srgbClr val="212121"/>
                </a:solidFill>
                <a:latin typeface="Arial"/>
                <a:cs typeface="Arial"/>
              </a:rPr>
              <a:t>night stay </a:t>
            </a:r>
            <a:r>
              <a:rPr sz="1600" b="1" dirty="0">
                <a:solidFill>
                  <a:srgbClr val="212121"/>
                </a:solidFill>
                <a:latin typeface="Arial"/>
                <a:cs typeface="Arial"/>
              </a:rPr>
              <a:t> than</a:t>
            </a:r>
            <a:r>
              <a:rPr sz="1600" b="1" spc="-10" dirty="0">
                <a:solidFill>
                  <a:srgbClr val="212121"/>
                </a:solidFill>
                <a:latin typeface="Arial"/>
                <a:cs typeface="Arial"/>
              </a:rPr>
              <a:t> </a:t>
            </a:r>
            <a:r>
              <a:rPr sz="1600" b="1" spc="-5" dirty="0">
                <a:solidFill>
                  <a:srgbClr val="212121"/>
                </a:solidFill>
                <a:latin typeface="Arial"/>
                <a:cs typeface="Arial"/>
              </a:rPr>
              <a:t>Brooklyn</a:t>
            </a:r>
            <a:endParaRPr sz="1600" dirty="0">
              <a:latin typeface="Arial"/>
              <a:cs typeface="Arial"/>
            </a:endParaRPr>
          </a:p>
          <a:p>
            <a:pPr marL="314960" marR="5080" indent="-302895" algn="just">
              <a:lnSpc>
                <a:spcPct val="114999"/>
              </a:lnSpc>
              <a:spcBef>
                <a:spcPts val="1000"/>
              </a:spcBef>
              <a:buFont typeface="Arial MT"/>
              <a:buChar char="●"/>
              <a:tabLst>
                <a:tab pos="315595" algn="l"/>
              </a:tabLst>
            </a:pPr>
            <a:r>
              <a:rPr sz="1600" b="1" spc="-5" dirty="0">
                <a:solidFill>
                  <a:srgbClr val="212121"/>
                </a:solidFill>
                <a:latin typeface="Arial"/>
                <a:cs typeface="Arial"/>
              </a:rPr>
              <a:t>63.2% customer</a:t>
            </a:r>
            <a:r>
              <a:rPr sz="1600" b="1" dirty="0">
                <a:solidFill>
                  <a:srgbClr val="212121"/>
                </a:solidFill>
                <a:latin typeface="Arial"/>
                <a:cs typeface="Arial"/>
              </a:rPr>
              <a:t> </a:t>
            </a:r>
            <a:r>
              <a:rPr sz="1600" b="1" spc="-5" dirty="0">
                <a:solidFill>
                  <a:srgbClr val="212121"/>
                </a:solidFill>
                <a:latin typeface="Arial"/>
                <a:cs typeface="Arial"/>
              </a:rPr>
              <a:t>spend night in Entire home and 1.6% spend </a:t>
            </a:r>
            <a:r>
              <a:rPr sz="1600" b="1" spc="-430" dirty="0">
                <a:solidFill>
                  <a:srgbClr val="212121"/>
                </a:solidFill>
                <a:latin typeface="Arial"/>
                <a:cs typeface="Arial"/>
              </a:rPr>
              <a:t> </a:t>
            </a:r>
            <a:r>
              <a:rPr sz="1600" b="1" spc="-5" dirty="0">
                <a:solidFill>
                  <a:srgbClr val="212121"/>
                </a:solidFill>
                <a:latin typeface="Arial"/>
                <a:cs typeface="Arial"/>
              </a:rPr>
              <a:t>night</a:t>
            </a:r>
            <a:r>
              <a:rPr sz="1600" b="1" spc="-10" dirty="0">
                <a:solidFill>
                  <a:srgbClr val="212121"/>
                </a:solidFill>
                <a:latin typeface="Arial"/>
                <a:cs typeface="Arial"/>
              </a:rPr>
              <a:t> </a:t>
            </a:r>
            <a:r>
              <a:rPr sz="1600" b="1" spc="-5" dirty="0">
                <a:solidFill>
                  <a:srgbClr val="212121"/>
                </a:solidFill>
                <a:latin typeface="Arial"/>
                <a:cs typeface="Arial"/>
              </a:rPr>
              <a:t>in Shared room</a:t>
            </a:r>
            <a:endParaRPr sz="1600" dirty="0">
              <a:latin typeface="Arial"/>
              <a:cs typeface="Arial"/>
            </a:endParaRPr>
          </a:p>
        </p:txBody>
      </p:sp>
      <p:pic>
        <p:nvPicPr>
          <p:cNvPr id="4" name="object 4"/>
          <p:cNvPicPr/>
          <p:nvPr/>
        </p:nvPicPr>
        <p:blipFill>
          <a:blip r:embed="rId2" cstate="print"/>
          <a:stretch>
            <a:fillRect/>
          </a:stretch>
        </p:blipFill>
        <p:spPr>
          <a:xfrm>
            <a:off x="0" y="1691975"/>
            <a:ext cx="2820197" cy="22840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9576" y="1591294"/>
            <a:ext cx="3130550" cy="939800"/>
          </a:xfrm>
          <a:prstGeom prst="rect">
            <a:avLst/>
          </a:prstGeom>
        </p:spPr>
        <p:txBody>
          <a:bodyPr vert="horz" wrap="square" lIns="0" tIns="12700" rIns="0" bIns="0" rtlCol="0">
            <a:spAutoFit/>
          </a:bodyPr>
          <a:lstStyle/>
          <a:p>
            <a:pPr marL="12700">
              <a:lnSpc>
                <a:spcPct val="100000"/>
              </a:lnSpc>
              <a:spcBef>
                <a:spcPts val="100"/>
              </a:spcBef>
            </a:pPr>
            <a:r>
              <a:rPr sz="6000" b="0" i="1" spc="-715" dirty="0">
                <a:latin typeface="Verdana"/>
                <a:cs typeface="Verdana"/>
              </a:rPr>
              <a:t>Thank</a:t>
            </a:r>
            <a:r>
              <a:rPr sz="6000" b="0" i="1" spc="-810" dirty="0">
                <a:latin typeface="Verdana"/>
                <a:cs typeface="Verdana"/>
              </a:rPr>
              <a:t> </a:t>
            </a:r>
            <a:r>
              <a:rPr sz="6000" b="0" i="1" spc="-894" dirty="0">
                <a:latin typeface="Verdana"/>
                <a:cs typeface="Verdana"/>
              </a:rPr>
              <a:t>you</a:t>
            </a:r>
            <a:endParaRPr sz="6000">
              <a:latin typeface="Verdana"/>
              <a:cs typeface="Verdana"/>
            </a:endParaRPr>
          </a:p>
        </p:txBody>
      </p:sp>
      <p:sp>
        <p:nvSpPr>
          <p:cNvPr id="3" name="object 3"/>
          <p:cNvSpPr/>
          <p:nvPr/>
        </p:nvSpPr>
        <p:spPr>
          <a:xfrm>
            <a:off x="7168339" y="4430043"/>
            <a:ext cx="1951355" cy="335280"/>
          </a:xfrm>
          <a:custGeom>
            <a:avLst/>
            <a:gdLst/>
            <a:ahLst/>
            <a:cxnLst/>
            <a:rect l="l" t="t" r="r" b="b"/>
            <a:pathLst>
              <a:path w="1951354" h="335279">
                <a:moveTo>
                  <a:pt x="1951085" y="335279"/>
                </a:moveTo>
                <a:lnTo>
                  <a:pt x="0" y="335279"/>
                </a:lnTo>
                <a:lnTo>
                  <a:pt x="0" y="0"/>
                </a:lnTo>
                <a:lnTo>
                  <a:pt x="1951085" y="0"/>
                </a:lnTo>
                <a:lnTo>
                  <a:pt x="1951085" y="335279"/>
                </a:lnTo>
                <a:close/>
              </a:path>
            </a:pathLst>
          </a:custGeom>
          <a:solidFill>
            <a:srgbClr val="F4FCFF"/>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475" y="629816"/>
            <a:ext cx="7564120" cy="1245235"/>
          </a:xfrm>
          <a:prstGeom prst="rect">
            <a:avLst/>
          </a:prstGeom>
        </p:spPr>
        <p:txBody>
          <a:bodyPr vert="horz" wrap="square" lIns="0" tIns="12700" rIns="0" bIns="0" rtlCol="0">
            <a:spAutoFit/>
          </a:bodyPr>
          <a:lstStyle/>
          <a:p>
            <a:pPr marL="570865" indent="-559435">
              <a:lnSpc>
                <a:spcPct val="100000"/>
              </a:lnSpc>
              <a:spcBef>
                <a:spcPts val="100"/>
              </a:spcBef>
              <a:buFont typeface="MS PGothic"/>
              <a:buChar char="❖"/>
              <a:tabLst>
                <a:tab pos="570865" algn="l"/>
                <a:tab pos="571500" algn="l"/>
              </a:tabLst>
            </a:pPr>
            <a:r>
              <a:rPr sz="2600" b="1" spc="-65" dirty="0">
                <a:solidFill>
                  <a:srgbClr val="CC0000"/>
                </a:solidFill>
                <a:latin typeface="+mj-lt"/>
                <a:cs typeface="Verdana"/>
              </a:rPr>
              <a:t>U</a:t>
            </a:r>
            <a:r>
              <a:rPr sz="2600" b="1" spc="-50" dirty="0">
                <a:solidFill>
                  <a:srgbClr val="CC0000"/>
                </a:solidFill>
                <a:latin typeface="+mj-lt"/>
                <a:cs typeface="Verdana"/>
              </a:rPr>
              <a:t>n</a:t>
            </a:r>
            <a:r>
              <a:rPr sz="2600" b="1" spc="-105" dirty="0">
                <a:solidFill>
                  <a:srgbClr val="CC0000"/>
                </a:solidFill>
                <a:latin typeface="+mj-lt"/>
                <a:cs typeface="Verdana"/>
              </a:rPr>
              <a:t>de</a:t>
            </a:r>
            <a:r>
              <a:rPr sz="2600" b="1" spc="-85" dirty="0">
                <a:solidFill>
                  <a:srgbClr val="CC0000"/>
                </a:solidFill>
                <a:latin typeface="+mj-lt"/>
                <a:cs typeface="Verdana"/>
              </a:rPr>
              <a:t>r</a:t>
            </a:r>
            <a:r>
              <a:rPr sz="2600" b="1" spc="-100" dirty="0">
                <a:solidFill>
                  <a:srgbClr val="CC0000"/>
                </a:solidFill>
                <a:latin typeface="+mj-lt"/>
                <a:cs typeface="Verdana"/>
              </a:rPr>
              <a:t>sta</a:t>
            </a:r>
            <a:r>
              <a:rPr sz="2600" b="1" spc="-110" dirty="0">
                <a:solidFill>
                  <a:srgbClr val="CC0000"/>
                </a:solidFill>
                <a:latin typeface="+mj-lt"/>
                <a:cs typeface="Verdana"/>
              </a:rPr>
              <a:t>n</a:t>
            </a:r>
            <a:r>
              <a:rPr sz="2600" b="1" spc="-55" dirty="0">
                <a:solidFill>
                  <a:srgbClr val="CC0000"/>
                </a:solidFill>
                <a:latin typeface="+mj-lt"/>
                <a:cs typeface="Verdana"/>
              </a:rPr>
              <a:t>di</a:t>
            </a:r>
            <a:r>
              <a:rPr sz="2600" b="1" spc="-65" dirty="0">
                <a:solidFill>
                  <a:srgbClr val="CC0000"/>
                </a:solidFill>
                <a:latin typeface="+mj-lt"/>
                <a:cs typeface="Verdana"/>
              </a:rPr>
              <a:t>n</a:t>
            </a:r>
            <a:r>
              <a:rPr sz="2600" b="1" dirty="0">
                <a:solidFill>
                  <a:srgbClr val="CC0000"/>
                </a:solidFill>
                <a:latin typeface="+mj-lt"/>
                <a:cs typeface="Verdana"/>
              </a:rPr>
              <a:t>g</a:t>
            </a:r>
            <a:r>
              <a:rPr sz="2600" b="1" spc="-155" dirty="0">
                <a:solidFill>
                  <a:srgbClr val="CC0000"/>
                </a:solidFill>
                <a:latin typeface="+mj-lt"/>
                <a:cs typeface="Verdana"/>
              </a:rPr>
              <a:t> </a:t>
            </a:r>
            <a:r>
              <a:rPr sz="2600" b="1" spc="-45" dirty="0">
                <a:solidFill>
                  <a:srgbClr val="CC0000"/>
                </a:solidFill>
                <a:latin typeface="+mj-lt"/>
                <a:cs typeface="Verdana"/>
              </a:rPr>
              <a:t>t</a:t>
            </a:r>
            <a:r>
              <a:rPr sz="2600" b="1" spc="-60" dirty="0">
                <a:solidFill>
                  <a:srgbClr val="CC0000"/>
                </a:solidFill>
                <a:latin typeface="+mj-lt"/>
                <a:cs typeface="Verdana"/>
              </a:rPr>
              <a:t>h</a:t>
            </a:r>
            <a:r>
              <a:rPr sz="2600" b="1" spc="-90" dirty="0">
                <a:solidFill>
                  <a:srgbClr val="CC0000"/>
                </a:solidFill>
                <a:latin typeface="+mj-lt"/>
                <a:cs typeface="Verdana"/>
              </a:rPr>
              <a:t>e</a:t>
            </a:r>
            <a:r>
              <a:rPr sz="2600" b="1" spc="-155" dirty="0">
                <a:solidFill>
                  <a:srgbClr val="CC0000"/>
                </a:solidFill>
                <a:latin typeface="+mj-lt"/>
                <a:cs typeface="Verdana"/>
              </a:rPr>
              <a:t> </a:t>
            </a:r>
            <a:r>
              <a:rPr sz="2600" b="1" spc="-85" dirty="0">
                <a:solidFill>
                  <a:srgbClr val="CC0000"/>
                </a:solidFill>
                <a:latin typeface="+mj-lt"/>
                <a:cs typeface="Verdana"/>
              </a:rPr>
              <a:t>Data</a:t>
            </a:r>
            <a:endParaRPr sz="2600" dirty="0">
              <a:latin typeface="+mj-lt"/>
              <a:cs typeface="Verdana"/>
            </a:endParaRPr>
          </a:p>
          <a:p>
            <a:pPr marL="653415" lvl="1" indent="-351790">
              <a:lnSpc>
                <a:spcPct val="100000"/>
              </a:lnSpc>
              <a:spcBef>
                <a:spcPts val="2640"/>
              </a:spcBef>
              <a:buChar char="●"/>
              <a:tabLst>
                <a:tab pos="653415" algn="l"/>
                <a:tab pos="654050" algn="l"/>
              </a:tabLst>
            </a:pPr>
            <a:r>
              <a:rPr sz="1600" b="1" spc="-5" dirty="0">
                <a:solidFill>
                  <a:srgbClr val="212121"/>
                </a:solidFill>
                <a:latin typeface="+mj-lt"/>
                <a:cs typeface="Arial"/>
              </a:rPr>
              <a:t>There</a:t>
            </a:r>
            <a:r>
              <a:rPr sz="1600" b="1" spc="-10" dirty="0">
                <a:solidFill>
                  <a:srgbClr val="212121"/>
                </a:solidFill>
                <a:latin typeface="+mj-lt"/>
                <a:cs typeface="Arial"/>
              </a:rPr>
              <a:t> </a:t>
            </a:r>
            <a:r>
              <a:rPr sz="1600" b="1" spc="-5" dirty="0">
                <a:solidFill>
                  <a:srgbClr val="212121"/>
                </a:solidFill>
                <a:latin typeface="+mj-lt"/>
                <a:cs typeface="Arial"/>
              </a:rPr>
              <a:t>are</a:t>
            </a:r>
            <a:r>
              <a:rPr sz="1600" b="1" spc="-10" dirty="0">
                <a:solidFill>
                  <a:srgbClr val="212121"/>
                </a:solidFill>
                <a:latin typeface="+mj-lt"/>
                <a:cs typeface="Arial"/>
              </a:rPr>
              <a:t> </a:t>
            </a:r>
            <a:r>
              <a:rPr sz="1600" b="1" spc="-5" dirty="0">
                <a:solidFill>
                  <a:srgbClr val="212121"/>
                </a:solidFill>
                <a:latin typeface="+mj-lt"/>
                <a:cs typeface="Arial"/>
              </a:rPr>
              <a:t>49,000</a:t>
            </a:r>
            <a:r>
              <a:rPr sz="1600" b="1" spc="-10" dirty="0">
                <a:solidFill>
                  <a:srgbClr val="212121"/>
                </a:solidFill>
                <a:latin typeface="+mj-lt"/>
                <a:cs typeface="Arial"/>
              </a:rPr>
              <a:t> </a:t>
            </a:r>
            <a:r>
              <a:rPr sz="1600" b="1" spc="-5" dirty="0">
                <a:solidFill>
                  <a:srgbClr val="212121"/>
                </a:solidFill>
                <a:latin typeface="+mj-lt"/>
                <a:cs typeface="Arial"/>
              </a:rPr>
              <a:t>observations</a:t>
            </a:r>
            <a:r>
              <a:rPr sz="1600" b="1" spc="-10" dirty="0">
                <a:solidFill>
                  <a:srgbClr val="212121"/>
                </a:solidFill>
                <a:latin typeface="+mj-lt"/>
                <a:cs typeface="Arial"/>
              </a:rPr>
              <a:t> </a:t>
            </a:r>
            <a:r>
              <a:rPr sz="1600" b="1" spc="-5" dirty="0">
                <a:solidFill>
                  <a:srgbClr val="212121"/>
                </a:solidFill>
                <a:latin typeface="+mj-lt"/>
                <a:cs typeface="Arial"/>
              </a:rPr>
              <a:t>with</a:t>
            </a:r>
            <a:r>
              <a:rPr sz="1600" b="1" spc="-10" dirty="0">
                <a:solidFill>
                  <a:srgbClr val="212121"/>
                </a:solidFill>
                <a:latin typeface="+mj-lt"/>
                <a:cs typeface="Arial"/>
              </a:rPr>
              <a:t> </a:t>
            </a:r>
            <a:r>
              <a:rPr sz="1600" b="1" spc="-5" dirty="0">
                <a:solidFill>
                  <a:srgbClr val="212121"/>
                </a:solidFill>
                <a:latin typeface="+mj-lt"/>
                <a:cs typeface="Arial"/>
              </a:rPr>
              <a:t>various</a:t>
            </a:r>
            <a:r>
              <a:rPr sz="1600" b="1" spc="-10" dirty="0">
                <a:solidFill>
                  <a:srgbClr val="212121"/>
                </a:solidFill>
                <a:latin typeface="+mj-lt"/>
                <a:cs typeface="Arial"/>
              </a:rPr>
              <a:t> </a:t>
            </a:r>
            <a:r>
              <a:rPr sz="1600" b="1" dirty="0">
                <a:solidFill>
                  <a:srgbClr val="212121"/>
                </a:solidFill>
                <a:latin typeface="+mj-lt"/>
                <a:cs typeface="Arial"/>
              </a:rPr>
              <a:t>types</a:t>
            </a:r>
            <a:r>
              <a:rPr sz="1600" b="1" spc="-10" dirty="0">
                <a:solidFill>
                  <a:srgbClr val="212121"/>
                </a:solidFill>
                <a:latin typeface="+mj-lt"/>
                <a:cs typeface="Arial"/>
              </a:rPr>
              <a:t> </a:t>
            </a:r>
            <a:r>
              <a:rPr sz="1600" b="1" spc="-5" dirty="0">
                <a:solidFill>
                  <a:srgbClr val="212121"/>
                </a:solidFill>
                <a:latin typeface="+mj-lt"/>
                <a:cs typeface="Arial"/>
              </a:rPr>
              <a:t>of</a:t>
            </a:r>
            <a:r>
              <a:rPr sz="1600" b="1" spc="-10" dirty="0">
                <a:solidFill>
                  <a:srgbClr val="212121"/>
                </a:solidFill>
                <a:latin typeface="+mj-lt"/>
                <a:cs typeface="Arial"/>
              </a:rPr>
              <a:t> </a:t>
            </a:r>
            <a:r>
              <a:rPr sz="1600" b="1" dirty="0">
                <a:solidFill>
                  <a:srgbClr val="212121"/>
                </a:solidFill>
                <a:latin typeface="+mj-lt"/>
                <a:cs typeface="Arial"/>
              </a:rPr>
              <a:t>field</a:t>
            </a:r>
            <a:r>
              <a:rPr sz="1600" b="1" spc="-10" dirty="0">
                <a:solidFill>
                  <a:srgbClr val="212121"/>
                </a:solidFill>
                <a:latin typeface="+mj-lt"/>
                <a:cs typeface="Arial"/>
              </a:rPr>
              <a:t> </a:t>
            </a:r>
            <a:r>
              <a:rPr sz="1600" b="1" spc="-5" dirty="0">
                <a:solidFill>
                  <a:srgbClr val="212121"/>
                </a:solidFill>
                <a:latin typeface="+mj-lt"/>
                <a:cs typeface="Arial"/>
              </a:rPr>
              <a:t>in</a:t>
            </a:r>
            <a:r>
              <a:rPr sz="1600" b="1" spc="-10" dirty="0">
                <a:solidFill>
                  <a:srgbClr val="212121"/>
                </a:solidFill>
                <a:latin typeface="+mj-lt"/>
                <a:cs typeface="Arial"/>
              </a:rPr>
              <a:t> </a:t>
            </a:r>
            <a:r>
              <a:rPr sz="1600" b="1" spc="-5" dirty="0">
                <a:solidFill>
                  <a:srgbClr val="212121"/>
                </a:solidFill>
                <a:latin typeface="+mj-lt"/>
                <a:cs typeface="Arial"/>
              </a:rPr>
              <a:t>our</a:t>
            </a:r>
            <a:r>
              <a:rPr sz="1600" b="1" spc="-10" dirty="0">
                <a:solidFill>
                  <a:srgbClr val="212121"/>
                </a:solidFill>
                <a:latin typeface="+mj-lt"/>
                <a:cs typeface="Arial"/>
              </a:rPr>
              <a:t> </a:t>
            </a:r>
            <a:r>
              <a:rPr sz="1600" b="1" spc="-5" dirty="0">
                <a:solidFill>
                  <a:srgbClr val="212121"/>
                </a:solidFill>
                <a:latin typeface="+mj-lt"/>
                <a:cs typeface="Arial"/>
              </a:rPr>
              <a:t>dataset.</a:t>
            </a:r>
            <a:endParaRPr sz="1600" dirty="0">
              <a:latin typeface="+mj-lt"/>
              <a:cs typeface="Arial"/>
            </a:endParaRPr>
          </a:p>
          <a:p>
            <a:pPr marL="709295" lvl="1" indent="-407670">
              <a:lnSpc>
                <a:spcPct val="100000"/>
              </a:lnSpc>
              <a:buChar char="●"/>
              <a:tabLst>
                <a:tab pos="709295" algn="l"/>
                <a:tab pos="709930" algn="l"/>
              </a:tabLst>
            </a:pPr>
            <a:r>
              <a:rPr sz="1600" b="1" spc="-5" dirty="0">
                <a:solidFill>
                  <a:srgbClr val="212121"/>
                </a:solidFill>
                <a:latin typeface="+mj-lt"/>
                <a:cs typeface="Arial"/>
              </a:rPr>
              <a:t>List</a:t>
            </a:r>
            <a:r>
              <a:rPr sz="1600" b="1" spc="-35" dirty="0">
                <a:solidFill>
                  <a:srgbClr val="212121"/>
                </a:solidFill>
                <a:latin typeface="+mj-lt"/>
                <a:cs typeface="Arial"/>
              </a:rPr>
              <a:t> </a:t>
            </a:r>
            <a:r>
              <a:rPr sz="1600" b="1" spc="-5" dirty="0">
                <a:solidFill>
                  <a:srgbClr val="212121"/>
                </a:solidFill>
                <a:latin typeface="+mj-lt"/>
                <a:cs typeface="Arial"/>
              </a:rPr>
              <a:t>of</a:t>
            </a:r>
            <a:r>
              <a:rPr sz="1600" b="1" spc="-35" dirty="0">
                <a:solidFill>
                  <a:srgbClr val="212121"/>
                </a:solidFill>
                <a:latin typeface="+mj-lt"/>
                <a:cs typeface="Arial"/>
              </a:rPr>
              <a:t> </a:t>
            </a:r>
            <a:r>
              <a:rPr sz="1600" b="1" dirty="0">
                <a:solidFill>
                  <a:srgbClr val="212121"/>
                </a:solidFill>
                <a:latin typeface="+mj-lt"/>
                <a:cs typeface="Arial"/>
              </a:rPr>
              <a:t>field:</a:t>
            </a:r>
            <a:endParaRPr sz="1600" dirty="0">
              <a:latin typeface="+mj-lt"/>
              <a:cs typeface="Arial"/>
            </a:endParaRPr>
          </a:p>
        </p:txBody>
      </p:sp>
      <p:sp>
        <p:nvSpPr>
          <p:cNvPr id="3" name="object 3"/>
          <p:cNvSpPr txBox="1"/>
          <p:nvPr/>
        </p:nvSpPr>
        <p:spPr>
          <a:xfrm>
            <a:off x="609600" y="2132665"/>
            <a:ext cx="2964951" cy="2549525"/>
          </a:xfrm>
          <a:prstGeom prst="rect">
            <a:avLst/>
          </a:prstGeom>
        </p:spPr>
        <p:txBody>
          <a:bodyPr vert="horz" wrap="square" lIns="0" tIns="48895" rIns="0" bIns="0" rtlCol="0">
            <a:spAutoFit/>
          </a:bodyPr>
          <a:lstStyle/>
          <a:p>
            <a:pPr marL="363855" indent="-351790">
              <a:lnSpc>
                <a:spcPct val="100000"/>
              </a:lnSpc>
              <a:spcBef>
                <a:spcPts val="385"/>
              </a:spcBef>
              <a:buChar char="■"/>
              <a:tabLst>
                <a:tab pos="363855" algn="l"/>
                <a:tab pos="364490" algn="l"/>
              </a:tabLst>
            </a:pPr>
            <a:r>
              <a:rPr sz="1600" spc="-5" dirty="0">
                <a:solidFill>
                  <a:srgbClr val="212121"/>
                </a:solidFill>
                <a:latin typeface="+mj-lt"/>
                <a:cs typeface="Arial MT"/>
              </a:rPr>
              <a:t>Id</a:t>
            </a:r>
            <a:endParaRPr sz="1600" dirty="0">
              <a:latin typeface="+mj-lt"/>
              <a:cs typeface="Arial MT"/>
            </a:endParaRPr>
          </a:p>
          <a:p>
            <a:pPr marL="363855" indent="-351790">
              <a:lnSpc>
                <a:spcPct val="100000"/>
              </a:lnSpc>
              <a:spcBef>
                <a:spcPts val="290"/>
              </a:spcBef>
              <a:buChar char="■"/>
              <a:tabLst>
                <a:tab pos="363855" algn="l"/>
                <a:tab pos="364490" algn="l"/>
              </a:tabLst>
            </a:pPr>
            <a:r>
              <a:rPr sz="1600" spc="-5" dirty="0">
                <a:solidFill>
                  <a:srgbClr val="212121"/>
                </a:solidFill>
                <a:latin typeface="+mj-lt"/>
                <a:cs typeface="Arial MT"/>
              </a:rPr>
              <a:t>Name</a:t>
            </a:r>
            <a:endParaRPr sz="1600" dirty="0">
              <a:latin typeface="+mj-lt"/>
              <a:cs typeface="Arial MT"/>
            </a:endParaRPr>
          </a:p>
          <a:p>
            <a:pPr marL="363855" indent="-351790">
              <a:lnSpc>
                <a:spcPct val="100000"/>
              </a:lnSpc>
              <a:spcBef>
                <a:spcPts val="285"/>
              </a:spcBef>
              <a:buChar char="■"/>
              <a:tabLst>
                <a:tab pos="363855" algn="l"/>
                <a:tab pos="364490" algn="l"/>
              </a:tabLst>
            </a:pPr>
            <a:r>
              <a:rPr sz="1600" spc="-5" dirty="0">
                <a:solidFill>
                  <a:srgbClr val="212121"/>
                </a:solidFill>
                <a:latin typeface="+mj-lt"/>
                <a:cs typeface="Arial MT"/>
              </a:rPr>
              <a:t>Host_id</a:t>
            </a:r>
            <a:endParaRPr sz="1600" dirty="0">
              <a:latin typeface="+mj-lt"/>
              <a:cs typeface="Arial MT"/>
            </a:endParaRPr>
          </a:p>
          <a:p>
            <a:pPr marL="363855" indent="-351790">
              <a:lnSpc>
                <a:spcPct val="100000"/>
              </a:lnSpc>
              <a:spcBef>
                <a:spcPts val="290"/>
              </a:spcBef>
              <a:buChar char="■"/>
              <a:tabLst>
                <a:tab pos="363855" algn="l"/>
                <a:tab pos="364490" algn="l"/>
              </a:tabLst>
            </a:pPr>
            <a:r>
              <a:rPr sz="1600" spc="-5" dirty="0">
                <a:solidFill>
                  <a:srgbClr val="212121"/>
                </a:solidFill>
                <a:latin typeface="+mj-lt"/>
                <a:cs typeface="Arial MT"/>
              </a:rPr>
              <a:t>Host_name</a:t>
            </a:r>
            <a:endParaRPr sz="1600" dirty="0">
              <a:latin typeface="+mj-lt"/>
              <a:cs typeface="Arial MT"/>
            </a:endParaRPr>
          </a:p>
          <a:p>
            <a:pPr marL="363855" indent="-351790">
              <a:lnSpc>
                <a:spcPct val="100000"/>
              </a:lnSpc>
              <a:spcBef>
                <a:spcPts val="290"/>
              </a:spcBef>
              <a:buChar char="■"/>
              <a:tabLst>
                <a:tab pos="363855" algn="l"/>
                <a:tab pos="364490" algn="l"/>
              </a:tabLst>
            </a:pPr>
            <a:r>
              <a:rPr sz="1600" spc="-5" dirty="0">
                <a:solidFill>
                  <a:srgbClr val="212121"/>
                </a:solidFill>
                <a:latin typeface="+mj-lt"/>
                <a:cs typeface="Arial MT"/>
              </a:rPr>
              <a:t>Neighbourhood_group</a:t>
            </a:r>
            <a:endParaRPr sz="1600" dirty="0">
              <a:latin typeface="+mj-lt"/>
              <a:cs typeface="Arial MT"/>
            </a:endParaRPr>
          </a:p>
          <a:p>
            <a:pPr marL="363855" indent="-351790">
              <a:lnSpc>
                <a:spcPct val="100000"/>
              </a:lnSpc>
              <a:spcBef>
                <a:spcPts val="285"/>
              </a:spcBef>
              <a:buChar char="■"/>
              <a:tabLst>
                <a:tab pos="363855" algn="l"/>
                <a:tab pos="364490" algn="l"/>
              </a:tabLst>
            </a:pPr>
            <a:r>
              <a:rPr sz="1600" spc="-5" dirty="0">
                <a:solidFill>
                  <a:srgbClr val="212121"/>
                </a:solidFill>
                <a:latin typeface="+mj-lt"/>
                <a:cs typeface="Arial MT"/>
              </a:rPr>
              <a:t>Neighbourhood</a:t>
            </a:r>
            <a:endParaRPr sz="1600" dirty="0">
              <a:latin typeface="+mj-lt"/>
              <a:cs typeface="Arial MT"/>
            </a:endParaRPr>
          </a:p>
          <a:p>
            <a:pPr marL="363855" indent="-351790">
              <a:lnSpc>
                <a:spcPct val="100000"/>
              </a:lnSpc>
              <a:spcBef>
                <a:spcPts val="290"/>
              </a:spcBef>
              <a:buChar char="■"/>
              <a:tabLst>
                <a:tab pos="363855" algn="l"/>
                <a:tab pos="364490" algn="l"/>
              </a:tabLst>
            </a:pPr>
            <a:r>
              <a:rPr sz="1600" spc="-5" dirty="0">
                <a:solidFill>
                  <a:srgbClr val="212121"/>
                </a:solidFill>
                <a:latin typeface="+mj-lt"/>
                <a:cs typeface="Arial MT"/>
              </a:rPr>
              <a:t>Latitude</a:t>
            </a:r>
            <a:endParaRPr sz="1600" dirty="0">
              <a:latin typeface="+mj-lt"/>
              <a:cs typeface="Arial MT"/>
            </a:endParaRPr>
          </a:p>
          <a:p>
            <a:pPr marL="363855" indent="-351790">
              <a:lnSpc>
                <a:spcPct val="100000"/>
              </a:lnSpc>
              <a:spcBef>
                <a:spcPts val="285"/>
              </a:spcBef>
              <a:buChar char="■"/>
              <a:tabLst>
                <a:tab pos="363855" algn="l"/>
                <a:tab pos="364490" algn="l"/>
              </a:tabLst>
            </a:pPr>
            <a:r>
              <a:rPr sz="1600" spc="-5" dirty="0">
                <a:solidFill>
                  <a:srgbClr val="212121"/>
                </a:solidFill>
                <a:latin typeface="+mj-lt"/>
                <a:cs typeface="Arial MT"/>
              </a:rPr>
              <a:t>Longitude</a:t>
            </a:r>
            <a:endParaRPr sz="1600" dirty="0">
              <a:latin typeface="+mj-lt"/>
              <a:cs typeface="Arial MT"/>
            </a:endParaRPr>
          </a:p>
          <a:p>
            <a:pPr marL="363855" indent="-351790">
              <a:lnSpc>
                <a:spcPct val="100000"/>
              </a:lnSpc>
              <a:spcBef>
                <a:spcPts val="290"/>
              </a:spcBef>
              <a:buChar char="■"/>
              <a:tabLst>
                <a:tab pos="363855" algn="l"/>
                <a:tab pos="364490" algn="l"/>
              </a:tabLst>
            </a:pPr>
            <a:r>
              <a:rPr sz="1600" spc="-5" dirty="0">
                <a:solidFill>
                  <a:srgbClr val="212121"/>
                </a:solidFill>
                <a:latin typeface="+mj-lt"/>
                <a:cs typeface="Arial MT"/>
              </a:rPr>
              <a:t>Room_type</a:t>
            </a:r>
            <a:endParaRPr sz="1600" dirty="0">
              <a:latin typeface="+mj-lt"/>
              <a:cs typeface="Arial MT"/>
            </a:endParaRPr>
          </a:p>
        </p:txBody>
      </p:sp>
      <p:sp>
        <p:nvSpPr>
          <p:cNvPr id="4" name="object 4"/>
          <p:cNvSpPr/>
          <p:nvPr/>
        </p:nvSpPr>
        <p:spPr>
          <a:xfrm>
            <a:off x="313050" y="2124724"/>
            <a:ext cx="7248525" cy="2843530"/>
          </a:xfrm>
          <a:custGeom>
            <a:avLst/>
            <a:gdLst/>
            <a:ahLst/>
            <a:cxnLst/>
            <a:rect l="l" t="t" r="r" b="b"/>
            <a:pathLst>
              <a:path w="7248525" h="2843529">
                <a:moveTo>
                  <a:pt x="4749" y="0"/>
                </a:moveTo>
                <a:lnTo>
                  <a:pt x="4749" y="2843499"/>
                </a:lnTo>
              </a:path>
              <a:path w="7248525" h="2843529">
                <a:moveTo>
                  <a:pt x="3624249" y="0"/>
                </a:moveTo>
                <a:lnTo>
                  <a:pt x="3624249" y="2843499"/>
                </a:lnTo>
              </a:path>
              <a:path w="7248525" h="2843529">
                <a:moveTo>
                  <a:pt x="7243749" y="0"/>
                </a:moveTo>
                <a:lnTo>
                  <a:pt x="7243749" y="2843499"/>
                </a:lnTo>
              </a:path>
              <a:path w="7248525" h="2843529">
                <a:moveTo>
                  <a:pt x="0" y="4749"/>
                </a:moveTo>
                <a:lnTo>
                  <a:pt x="7248499" y="4749"/>
                </a:lnTo>
              </a:path>
              <a:path w="7248525" h="2843529">
                <a:moveTo>
                  <a:pt x="0" y="2838749"/>
                </a:moveTo>
                <a:lnTo>
                  <a:pt x="7248499" y="2838749"/>
                </a:lnTo>
              </a:path>
            </a:pathLst>
          </a:custGeom>
          <a:ln w="9524">
            <a:solidFill>
              <a:srgbClr val="9E9E9E"/>
            </a:solidFill>
          </a:ln>
        </p:spPr>
        <p:txBody>
          <a:bodyPr wrap="square" lIns="0" tIns="0" rIns="0" bIns="0" rtlCol="0"/>
          <a:lstStyle/>
          <a:p>
            <a:endParaRPr/>
          </a:p>
        </p:txBody>
      </p:sp>
      <p:sp>
        <p:nvSpPr>
          <p:cNvPr id="5" name="object 5"/>
          <p:cNvSpPr txBox="1"/>
          <p:nvPr/>
        </p:nvSpPr>
        <p:spPr>
          <a:xfrm>
            <a:off x="4157621" y="2157796"/>
            <a:ext cx="3117215" cy="1988820"/>
          </a:xfrm>
          <a:prstGeom prst="rect">
            <a:avLst/>
          </a:prstGeom>
        </p:spPr>
        <p:txBody>
          <a:bodyPr vert="horz" wrap="square" lIns="0" tIns="48895" rIns="0" bIns="0" rtlCol="0">
            <a:spAutoFit/>
          </a:bodyPr>
          <a:lstStyle/>
          <a:p>
            <a:pPr marL="405130" indent="-393065">
              <a:lnSpc>
                <a:spcPct val="100000"/>
              </a:lnSpc>
              <a:spcBef>
                <a:spcPts val="385"/>
              </a:spcBef>
              <a:buChar char="■"/>
              <a:tabLst>
                <a:tab pos="405130" algn="l"/>
                <a:tab pos="405765" algn="l"/>
              </a:tabLst>
            </a:pPr>
            <a:r>
              <a:rPr sz="1600" spc="-5" dirty="0">
                <a:solidFill>
                  <a:srgbClr val="212121"/>
                </a:solidFill>
                <a:latin typeface="+mj-lt"/>
                <a:cs typeface="Arial MT"/>
              </a:rPr>
              <a:t>Price</a:t>
            </a:r>
            <a:endParaRPr sz="1600" dirty="0">
              <a:latin typeface="+mj-lt"/>
              <a:cs typeface="Arial MT"/>
            </a:endParaRPr>
          </a:p>
          <a:p>
            <a:pPr marL="405130" indent="-393065">
              <a:lnSpc>
                <a:spcPct val="100000"/>
              </a:lnSpc>
              <a:spcBef>
                <a:spcPts val="290"/>
              </a:spcBef>
              <a:buChar char="■"/>
              <a:tabLst>
                <a:tab pos="405130" algn="l"/>
                <a:tab pos="405765" algn="l"/>
              </a:tabLst>
            </a:pPr>
            <a:r>
              <a:rPr sz="1600" dirty="0">
                <a:solidFill>
                  <a:srgbClr val="212121"/>
                </a:solidFill>
                <a:latin typeface="+mj-lt"/>
                <a:cs typeface="Arial MT"/>
              </a:rPr>
              <a:t>Minimum_nights</a:t>
            </a:r>
            <a:endParaRPr sz="1600" dirty="0">
              <a:latin typeface="+mj-lt"/>
              <a:cs typeface="Arial MT"/>
            </a:endParaRPr>
          </a:p>
          <a:p>
            <a:pPr marL="405130" indent="-393065">
              <a:lnSpc>
                <a:spcPct val="100000"/>
              </a:lnSpc>
              <a:spcBef>
                <a:spcPts val="285"/>
              </a:spcBef>
              <a:buChar char="■"/>
              <a:tabLst>
                <a:tab pos="405130" algn="l"/>
                <a:tab pos="405765" algn="l"/>
              </a:tabLst>
            </a:pPr>
            <a:r>
              <a:rPr sz="1600" spc="-5" dirty="0">
                <a:solidFill>
                  <a:srgbClr val="212121"/>
                </a:solidFill>
                <a:latin typeface="+mj-lt"/>
                <a:cs typeface="Arial MT"/>
              </a:rPr>
              <a:t>Number_of_reviews</a:t>
            </a:r>
            <a:endParaRPr sz="1600" dirty="0">
              <a:latin typeface="+mj-lt"/>
              <a:cs typeface="Arial MT"/>
            </a:endParaRPr>
          </a:p>
          <a:p>
            <a:pPr marL="405130" indent="-393065">
              <a:lnSpc>
                <a:spcPct val="100000"/>
              </a:lnSpc>
              <a:spcBef>
                <a:spcPts val="290"/>
              </a:spcBef>
              <a:buChar char="■"/>
              <a:tabLst>
                <a:tab pos="405130" algn="l"/>
                <a:tab pos="405765" algn="l"/>
              </a:tabLst>
            </a:pPr>
            <a:r>
              <a:rPr sz="1600" spc="-5" dirty="0">
                <a:solidFill>
                  <a:srgbClr val="212121"/>
                </a:solidFill>
                <a:latin typeface="+mj-lt"/>
                <a:cs typeface="Arial MT"/>
              </a:rPr>
              <a:t>Last_review</a:t>
            </a:r>
            <a:endParaRPr sz="1600" dirty="0">
              <a:latin typeface="+mj-lt"/>
              <a:cs typeface="Arial MT"/>
            </a:endParaRPr>
          </a:p>
          <a:p>
            <a:pPr marL="405130" indent="-393065">
              <a:lnSpc>
                <a:spcPct val="100000"/>
              </a:lnSpc>
              <a:spcBef>
                <a:spcPts val="290"/>
              </a:spcBef>
              <a:buChar char="■"/>
              <a:tabLst>
                <a:tab pos="405130" algn="l"/>
                <a:tab pos="405765" algn="l"/>
              </a:tabLst>
            </a:pPr>
            <a:r>
              <a:rPr sz="1600" spc="-5" dirty="0">
                <a:solidFill>
                  <a:srgbClr val="212121"/>
                </a:solidFill>
                <a:latin typeface="+mj-lt"/>
                <a:cs typeface="Arial MT"/>
              </a:rPr>
              <a:t>Reviews_per_month</a:t>
            </a:r>
            <a:endParaRPr sz="1600" dirty="0">
              <a:latin typeface="+mj-lt"/>
              <a:cs typeface="Arial MT"/>
            </a:endParaRPr>
          </a:p>
          <a:p>
            <a:pPr marL="405130" indent="-393065">
              <a:lnSpc>
                <a:spcPct val="100000"/>
              </a:lnSpc>
              <a:spcBef>
                <a:spcPts val="285"/>
              </a:spcBef>
              <a:buChar char="■"/>
              <a:tabLst>
                <a:tab pos="405130" algn="l"/>
                <a:tab pos="405765" algn="l"/>
              </a:tabLst>
            </a:pPr>
            <a:r>
              <a:rPr sz="1600" spc="-5" dirty="0">
                <a:solidFill>
                  <a:srgbClr val="212121"/>
                </a:solidFill>
                <a:latin typeface="+mj-lt"/>
                <a:cs typeface="Arial MT"/>
              </a:rPr>
              <a:t>Calculated_host_listing_count</a:t>
            </a:r>
            <a:endParaRPr sz="1600" dirty="0">
              <a:latin typeface="+mj-lt"/>
              <a:cs typeface="Arial MT"/>
            </a:endParaRPr>
          </a:p>
          <a:p>
            <a:pPr marL="405130" indent="-393065">
              <a:lnSpc>
                <a:spcPct val="100000"/>
              </a:lnSpc>
              <a:spcBef>
                <a:spcPts val="290"/>
              </a:spcBef>
              <a:buChar char="■"/>
              <a:tabLst>
                <a:tab pos="405130" algn="l"/>
                <a:tab pos="405765" algn="l"/>
              </a:tabLst>
            </a:pPr>
            <a:r>
              <a:rPr sz="1600" spc="-5" dirty="0">
                <a:solidFill>
                  <a:srgbClr val="212121"/>
                </a:solidFill>
                <a:latin typeface="+mj-lt"/>
                <a:cs typeface="Arial MT"/>
              </a:rPr>
              <a:t>availabilty_365</a:t>
            </a:r>
            <a:endParaRPr sz="1600" dirty="0">
              <a:latin typeface="+mj-lt"/>
              <a:cs typeface="Arial MT"/>
            </a:endParaRPr>
          </a:p>
        </p:txBody>
      </p:sp>
      <p:pic>
        <p:nvPicPr>
          <p:cNvPr id="6" name="object 6"/>
          <p:cNvPicPr/>
          <p:nvPr/>
        </p:nvPicPr>
        <p:blipFill>
          <a:blip r:embed="rId2" cstate="print"/>
          <a:stretch>
            <a:fillRect/>
          </a:stretch>
        </p:blipFill>
        <p:spPr>
          <a:xfrm>
            <a:off x="7556799" y="3516024"/>
            <a:ext cx="1504999" cy="14982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024" y="389985"/>
            <a:ext cx="6907530" cy="4178067"/>
          </a:xfrm>
          <a:prstGeom prst="rect">
            <a:avLst/>
          </a:prstGeom>
        </p:spPr>
        <p:txBody>
          <a:bodyPr vert="horz" wrap="square" lIns="0" tIns="12700" rIns="0" bIns="0" rtlCol="0">
            <a:spAutoFit/>
          </a:bodyPr>
          <a:lstStyle/>
          <a:p>
            <a:pPr marL="622300" indent="-609600">
              <a:lnSpc>
                <a:spcPct val="100000"/>
              </a:lnSpc>
              <a:spcBef>
                <a:spcPts val="100"/>
              </a:spcBef>
              <a:buFont typeface="MS PGothic"/>
              <a:buChar char="❖"/>
              <a:tabLst>
                <a:tab pos="621665" algn="l"/>
                <a:tab pos="622300" algn="l"/>
              </a:tabLst>
            </a:pPr>
            <a:r>
              <a:rPr sz="3000" b="1" spc="-5" dirty="0">
                <a:solidFill>
                  <a:srgbClr val="CC0000"/>
                </a:solidFill>
                <a:latin typeface="+mj-lt"/>
                <a:cs typeface="Arial"/>
              </a:rPr>
              <a:t>Agenda</a:t>
            </a:r>
            <a:endParaRPr sz="3000" dirty="0">
              <a:latin typeface="+mj-lt"/>
              <a:cs typeface="Arial"/>
            </a:endParaRPr>
          </a:p>
          <a:p>
            <a:pPr marL="622300" indent="-457200">
              <a:lnSpc>
                <a:spcPct val="100000"/>
              </a:lnSpc>
              <a:spcBef>
                <a:spcPts val="2350"/>
              </a:spcBef>
              <a:buFont typeface="MS PGothic"/>
              <a:buChar char="➔"/>
              <a:tabLst>
                <a:tab pos="621665" algn="l"/>
                <a:tab pos="622300" algn="l"/>
              </a:tabLst>
            </a:pPr>
            <a:r>
              <a:rPr sz="1800" b="1" spc="-50" dirty="0">
                <a:solidFill>
                  <a:srgbClr val="212121"/>
                </a:solidFill>
                <a:latin typeface="+mj-lt"/>
                <a:cs typeface="Verdana"/>
              </a:rPr>
              <a:t>We</a:t>
            </a:r>
            <a:r>
              <a:rPr sz="1800" b="1" spc="-110" dirty="0">
                <a:solidFill>
                  <a:srgbClr val="212121"/>
                </a:solidFill>
                <a:latin typeface="+mj-lt"/>
                <a:cs typeface="Verdana"/>
              </a:rPr>
              <a:t> </a:t>
            </a:r>
            <a:r>
              <a:rPr sz="1800" b="1" spc="-80" dirty="0">
                <a:solidFill>
                  <a:srgbClr val="212121"/>
                </a:solidFill>
                <a:latin typeface="+mj-lt"/>
                <a:cs typeface="Verdana"/>
              </a:rPr>
              <a:t>try</a:t>
            </a:r>
            <a:r>
              <a:rPr sz="1800" b="1" spc="-105" dirty="0">
                <a:solidFill>
                  <a:srgbClr val="212121"/>
                </a:solidFill>
                <a:latin typeface="+mj-lt"/>
                <a:cs typeface="Verdana"/>
              </a:rPr>
              <a:t> </a:t>
            </a:r>
            <a:r>
              <a:rPr sz="1800" b="1" spc="-65" dirty="0">
                <a:solidFill>
                  <a:srgbClr val="212121"/>
                </a:solidFill>
                <a:latin typeface="+mj-lt"/>
                <a:cs typeface="Verdana"/>
              </a:rPr>
              <a:t>to</a:t>
            </a:r>
            <a:r>
              <a:rPr sz="1800" b="1" spc="-105" dirty="0">
                <a:solidFill>
                  <a:srgbClr val="212121"/>
                </a:solidFill>
                <a:latin typeface="+mj-lt"/>
                <a:cs typeface="Verdana"/>
              </a:rPr>
              <a:t> </a:t>
            </a:r>
            <a:r>
              <a:rPr sz="1800" b="1" spc="-95" dirty="0">
                <a:solidFill>
                  <a:srgbClr val="212121"/>
                </a:solidFill>
                <a:latin typeface="+mj-lt"/>
                <a:cs typeface="Verdana"/>
              </a:rPr>
              <a:t>answer</a:t>
            </a:r>
            <a:r>
              <a:rPr sz="1800" b="1" spc="-110" dirty="0">
                <a:solidFill>
                  <a:srgbClr val="212121"/>
                </a:solidFill>
                <a:latin typeface="+mj-lt"/>
                <a:cs typeface="Verdana"/>
              </a:rPr>
              <a:t> </a:t>
            </a:r>
            <a:r>
              <a:rPr sz="1800" b="1" spc="-65" dirty="0">
                <a:solidFill>
                  <a:srgbClr val="212121"/>
                </a:solidFill>
                <a:latin typeface="+mj-lt"/>
                <a:cs typeface="Verdana"/>
              </a:rPr>
              <a:t>following</a:t>
            </a:r>
            <a:r>
              <a:rPr sz="1800" b="1" spc="-105" dirty="0">
                <a:solidFill>
                  <a:srgbClr val="212121"/>
                </a:solidFill>
                <a:latin typeface="+mj-lt"/>
                <a:cs typeface="Verdana"/>
              </a:rPr>
              <a:t> </a:t>
            </a:r>
            <a:r>
              <a:rPr sz="1800" b="1" spc="-65" dirty="0">
                <a:solidFill>
                  <a:srgbClr val="212121"/>
                </a:solidFill>
                <a:latin typeface="+mj-lt"/>
                <a:cs typeface="Verdana"/>
              </a:rPr>
              <a:t>questions</a:t>
            </a:r>
            <a:r>
              <a:rPr sz="1800" b="1" spc="-105" dirty="0">
                <a:solidFill>
                  <a:srgbClr val="212121"/>
                </a:solidFill>
                <a:latin typeface="+mj-lt"/>
                <a:cs typeface="Verdana"/>
              </a:rPr>
              <a:t> </a:t>
            </a:r>
            <a:r>
              <a:rPr sz="1800" b="1" spc="-85" dirty="0">
                <a:solidFill>
                  <a:srgbClr val="212121"/>
                </a:solidFill>
                <a:latin typeface="+mj-lt"/>
                <a:cs typeface="Verdana"/>
              </a:rPr>
              <a:t>for</a:t>
            </a:r>
            <a:r>
              <a:rPr sz="1800" b="1" spc="-110" dirty="0">
                <a:solidFill>
                  <a:srgbClr val="212121"/>
                </a:solidFill>
                <a:latin typeface="+mj-lt"/>
                <a:cs typeface="Verdana"/>
              </a:rPr>
              <a:t> </a:t>
            </a:r>
            <a:r>
              <a:rPr sz="1800" b="1" spc="-80" dirty="0">
                <a:solidFill>
                  <a:srgbClr val="212121"/>
                </a:solidFill>
                <a:latin typeface="+mj-lt"/>
                <a:cs typeface="Verdana"/>
              </a:rPr>
              <a:t>Airbnb:</a:t>
            </a:r>
            <a:endParaRPr sz="1800" dirty="0">
              <a:latin typeface="+mj-lt"/>
              <a:cs typeface="Verdana"/>
            </a:endParaRPr>
          </a:p>
          <a:p>
            <a:pPr marL="622300" marR="332740" indent="-351790">
              <a:lnSpc>
                <a:spcPct val="150000"/>
              </a:lnSpc>
              <a:spcBef>
                <a:spcPts val="1210"/>
              </a:spcBef>
              <a:buClr>
                <a:srgbClr val="212121"/>
              </a:buClr>
              <a:buChar char="●"/>
              <a:tabLst>
                <a:tab pos="621665" algn="l"/>
                <a:tab pos="622300" algn="l"/>
              </a:tabLst>
            </a:pPr>
            <a:r>
              <a:rPr sz="1600" spc="-5" dirty="0">
                <a:latin typeface="+mj-lt"/>
                <a:cs typeface="Arial MT"/>
              </a:rPr>
              <a:t>What is the average preferred price by </a:t>
            </a:r>
            <a:r>
              <a:rPr sz="1600" dirty="0">
                <a:latin typeface="+mj-lt"/>
                <a:cs typeface="Arial MT"/>
              </a:rPr>
              <a:t>customers </a:t>
            </a:r>
            <a:r>
              <a:rPr sz="1600" spc="-5" dirty="0">
                <a:latin typeface="+mj-lt"/>
                <a:cs typeface="Arial MT"/>
              </a:rPr>
              <a:t>according to the </a:t>
            </a:r>
            <a:r>
              <a:rPr sz="1600" spc="-430" dirty="0">
                <a:latin typeface="+mj-lt"/>
                <a:cs typeface="Arial MT"/>
              </a:rPr>
              <a:t> </a:t>
            </a:r>
            <a:r>
              <a:rPr sz="1600" spc="-5" dirty="0">
                <a:latin typeface="+mj-lt"/>
                <a:cs typeface="Arial MT"/>
              </a:rPr>
              <a:t>location?</a:t>
            </a:r>
            <a:endParaRPr sz="1600" dirty="0">
              <a:latin typeface="+mj-lt"/>
              <a:cs typeface="Arial MT"/>
            </a:endParaRPr>
          </a:p>
          <a:p>
            <a:pPr marL="622300" marR="5080" indent="-351790">
              <a:lnSpc>
                <a:spcPct val="150000"/>
              </a:lnSpc>
              <a:buClr>
                <a:srgbClr val="212121"/>
              </a:buClr>
              <a:buChar char="●"/>
              <a:tabLst>
                <a:tab pos="621665" algn="l"/>
                <a:tab pos="622300" algn="l"/>
              </a:tabLst>
            </a:pPr>
            <a:r>
              <a:rPr sz="1600" spc="-5" dirty="0">
                <a:latin typeface="+mj-lt"/>
                <a:cs typeface="Arial MT"/>
              </a:rPr>
              <a:t>Number of active hosts per location </a:t>
            </a:r>
            <a:r>
              <a:rPr sz="1600" dirty="0">
                <a:latin typeface="+mj-lt"/>
                <a:cs typeface="Arial MT"/>
              </a:rPr>
              <a:t>(Where most </a:t>
            </a:r>
            <a:r>
              <a:rPr sz="1600" spc="-5" dirty="0">
                <a:latin typeface="+mj-lt"/>
                <a:cs typeface="Arial MT"/>
              </a:rPr>
              <a:t>of the hosts focused </a:t>
            </a:r>
            <a:r>
              <a:rPr sz="1600" spc="-430" dirty="0">
                <a:latin typeface="+mj-lt"/>
                <a:cs typeface="Arial MT"/>
              </a:rPr>
              <a:t> </a:t>
            </a:r>
            <a:r>
              <a:rPr sz="1600" spc="-5" dirty="0">
                <a:latin typeface="+mj-lt"/>
                <a:cs typeface="Arial MT"/>
              </a:rPr>
              <a:t>to</a:t>
            </a:r>
            <a:r>
              <a:rPr sz="1600" spc="-10" dirty="0">
                <a:latin typeface="+mj-lt"/>
                <a:cs typeface="Arial MT"/>
              </a:rPr>
              <a:t> </a:t>
            </a:r>
            <a:r>
              <a:rPr sz="1600" spc="-5" dirty="0">
                <a:latin typeface="+mj-lt"/>
                <a:cs typeface="Arial MT"/>
              </a:rPr>
              <a:t>own</a:t>
            </a:r>
            <a:r>
              <a:rPr sz="1600" spc="5" dirty="0">
                <a:latin typeface="+mj-lt"/>
                <a:cs typeface="Arial MT"/>
              </a:rPr>
              <a:t> </a:t>
            </a:r>
            <a:r>
              <a:rPr sz="1600" spc="-5" dirty="0">
                <a:latin typeface="+mj-lt"/>
                <a:cs typeface="Arial MT"/>
              </a:rPr>
              <a:t>property?)</a:t>
            </a:r>
            <a:endParaRPr sz="1600" dirty="0">
              <a:latin typeface="+mj-lt"/>
              <a:cs typeface="Arial MT"/>
            </a:endParaRPr>
          </a:p>
          <a:p>
            <a:pPr marL="622300" marR="320675" indent="-351790">
              <a:lnSpc>
                <a:spcPct val="150000"/>
              </a:lnSpc>
              <a:buClr>
                <a:srgbClr val="212121"/>
              </a:buClr>
              <a:buChar char="●"/>
              <a:tabLst>
                <a:tab pos="621665" algn="l"/>
                <a:tab pos="622300" algn="l"/>
              </a:tabLst>
            </a:pPr>
            <a:r>
              <a:rPr sz="1600" spc="-5" dirty="0">
                <a:latin typeface="+mj-lt"/>
                <a:cs typeface="Arial MT"/>
              </a:rPr>
              <a:t>Where the </a:t>
            </a:r>
            <a:r>
              <a:rPr sz="1600" dirty="0">
                <a:latin typeface="+mj-lt"/>
                <a:cs typeface="Arial MT"/>
              </a:rPr>
              <a:t>customer </a:t>
            </a:r>
            <a:r>
              <a:rPr sz="1600" spc="-5" dirty="0">
                <a:latin typeface="+mj-lt"/>
                <a:cs typeface="Arial MT"/>
              </a:rPr>
              <a:t>pays the highest and lowest </a:t>
            </a:r>
            <a:r>
              <a:rPr sz="1600" dirty="0">
                <a:latin typeface="+mj-lt"/>
                <a:cs typeface="Arial MT"/>
              </a:rPr>
              <a:t>rent </a:t>
            </a:r>
            <a:r>
              <a:rPr sz="1600" spc="-5" dirty="0">
                <a:latin typeface="+mj-lt"/>
                <a:cs typeface="Arial MT"/>
              </a:rPr>
              <a:t>according to </a:t>
            </a:r>
            <a:r>
              <a:rPr sz="1600" spc="-430" dirty="0">
                <a:latin typeface="+mj-lt"/>
                <a:cs typeface="Arial MT"/>
              </a:rPr>
              <a:t> </a:t>
            </a:r>
            <a:r>
              <a:rPr sz="1600" spc="-5" dirty="0">
                <a:latin typeface="+mj-lt"/>
                <a:cs typeface="Arial MT"/>
              </a:rPr>
              <a:t>location?</a:t>
            </a:r>
            <a:endParaRPr sz="1600" dirty="0">
              <a:latin typeface="+mj-lt"/>
              <a:cs typeface="Arial MT"/>
            </a:endParaRPr>
          </a:p>
          <a:p>
            <a:pPr marL="622300" indent="-351790">
              <a:lnSpc>
                <a:spcPct val="100000"/>
              </a:lnSpc>
              <a:spcBef>
                <a:spcPts val="960"/>
              </a:spcBef>
              <a:buClr>
                <a:srgbClr val="212121"/>
              </a:buClr>
              <a:buChar char="●"/>
              <a:tabLst>
                <a:tab pos="621665" algn="l"/>
                <a:tab pos="622300" algn="l"/>
              </a:tabLst>
            </a:pPr>
            <a:r>
              <a:rPr sz="1600" dirty="0">
                <a:latin typeface="+mj-lt"/>
                <a:cs typeface="Arial MT"/>
              </a:rPr>
              <a:t>Most</a:t>
            </a:r>
            <a:r>
              <a:rPr sz="1600" spc="-15" dirty="0">
                <a:latin typeface="+mj-lt"/>
                <a:cs typeface="Arial MT"/>
              </a:rPr>
              <a:t> </a:t>
            </a:r>
            <a:r>
              <a:rPr sz="1600" spc="-5" dirty="0">
                <a:latin typeface="+mj-lt"/>
                <a:cs typeface="Arial MT"/>
              </a:rPr>
              <a:t>popular/demanded</a:t>
            </a:r>
            <a:r>
              <a:rPr sz="1600" spc="-10" dirty="0">
                <a:latin typeface="+mj-lt"/>
                <a:cs typeface="Arial MT"/>
              </a:rPr>
              <a:t> </a:t>
            </a:r>
            <a:r>
              <a:rPr sz="1600" spc="-5" dirty="0">
                <a:latin typeface="+mj-lt"/>
                <a:cs typeface="Arial MT"/>
              </a:rPr>
              <a:t>host</a:t>
            </a:r>
            <a:r>
              <a:rPr sz="1600" spc="-15" dirty="0">
                <a:latin typeface="+mj-lt"/>
                <a:cs typeface="Arial MT"/>
              </a:rPr>
              <a:t> </a:t>
            </a:r>
            <a:r>
              <a:rPr sz="1600" spc="-5" dirty="0">
                <a:latin typeface="+mj-lt"/>
                <a:cs typeface="Arial MT"/>
              </a:rPr>
              <a:t>of</a:t>
            </a:r>
            <a:r>
              <a:rPr sz="1600" spc="-95" dirty="0">
                <a:latin typeface="+mj-lt"/>
                <a:cs typeface="Arial MT"/>
              </a:rPr>
              <a:t> </a:t>
            </a:r>
            <a:r>
              <a:rPr sz="1600" spc="-5" dirty="0">
                <a:latin typeface="+mj-lt"/>
                <a:cs typeface="Arial MT"/>
              </a:rPr>
              <a:t>Airbnb</a:t>
            </a:r>
            <a:r>
              <a:rPr sz="1600" spc="-10" dirty="0">
                <a:latin typeface="+mj-lt"/>
                <a:cs typeface="Arial MT"/>
              </a:rPr>
              <a:t> </a:t>
            </a:r>
            <a:r>
              <a:rPr sz="1600" spc="-5" dirty="0">
                <a:latin typeface="+mj-lt"/>
                <a:cs typeface="Arial MT"/>
              </a:rPr>
              <a:t>in</a:t>
            </a:r>
            <a:r>
              <a:rPr sz="1600" spc="-15" dirty="0">
                <a:latin typeface="+mj-lt"/>
                <a:cs typeface="Arial MT"/>
              </a:rPr>
              <a:t> </a:t>
            </a:r>
            <a:r>
              <a:rPr sz="1600" spc="-5" dirty="0">
                <a:latin typeface="+mj-lt"/>
                <a:cs typeface="Arial MT"/>
              </a:rPr>
              <a:t>New</a:t>
            </a:r>
            <a:r>
              <a:rPr sz="1600" spc="-40" dirty="0">
                <a:latin typeface="+mj-lt"/>
                <a:cs typeface="Arial MT"/>
              </a:rPr>
              <a:t> </a:t>
            </a:r>
            <a:r>
              <a:rPr sz="1600" spc="-45" dirty="0">
                <a:latin typeface="+mj-lt"/>
                <a:cs typeface="Arial MT"/>
              </a:rPr>
              <a:t>York</a:t>
            </a:r>
            <a:endParaRPr sz="1600" dirty="0">
              <a:latin typeface="+mj-lt"/>
              <a:cs typeface="Arial MT"/>
            </a:endParaRPr>
          </a:p>
          <a:p>
            <a:pPr marL="622300" indent="-351790">
              <a:lnSpc>
                <a:spcPct val="100000"/>
              </a:lnSpc>
              <a:spcBef>
                <a:spcPts val="960"/>
              </a:spcBef>
              <a:buClr>
                <a:srgbClr val="212121"/>
              </a:buClr>
              <a:buChar char="●"/>
              <a:tabLst>
                <a:tab pos="621665" algn="l"/>
                <a:tab pos="622300" algn="l"/>
              </a:tabLst>
            </a:pPr>
            <a:r>
              <a:rPr sz="1600" spc="-5" dirty="0">
                <a:latin typeface="+mj-lt"/>
                <a:cs typeface="Arial MT"/>
              </a:rPr>
              <a:t>Find</a:t>
            </a:r>
            <a:r>
              <a:rPr sz="1600" spc="-15" dirty="0">
                <a:latin typeface="+mj-lt"/>
                <a:cs typeface="Arial MT"/>
              </a:rPr>
              <a:t> </a:t>
            </a:r>
            <a:r>
              <a:rPr sz="1600" spc="-5" dirty="0">
                <a:latin typeface="+mj-lt"/>
                <a:cs typeface="Arial MT"/>
              </a:rPr>
              <a:t>the</a:t>
            </a:r>
            <a:r>
              <a:rPr sz="1600" spc="-15" dirty="0">
                <a:latin typeface="+mj-lt"/>
                <a:cs typeface="Arial MT"/>
              </a:rPr>
              <a:t> </a:t>
            </a:r>
            <a:r>
              <a:rPr sz="1600" spc="-5" dirty="0">
                <a:latin typeface="+mj-lt"/>
                <a:cs typeface="Arial MT"/>
              </a:rPr>
              <a:t>total</a:t>
            </a:r>
            <a:r>
              <a:rPr sz="1600" spc="-15" dirty="0">
                <a:latin typeface="+mj-lt"/>
                <a:cs typeface="Arial MT"/>
              </a:rPr>
              <a:t> </a:t>
            </a:r>
            <a:r>
              <a:rPr sz="1600" dirty="0">
                <a:latin typeface="+mj-lt"/>
                <a:cs typeface="Arial MT"/>
              </a:rPr>
              <a:t>count</a:t>
            </a:r>
            <a:r>
              <a:rPr sz="1600" spc="-15" dirty="0">
                <a:latin typeface="+mj-lt"/>
                <a:cs typeface="Arial MT"/>
              </a:rPr>
              <a:t> </a:t>
            </a:r>
            <a:r>
              <a:rPr sz="1600" spc="-5" dirty="0">
                <a:latin typeface="+mj-lt"/>
                <a:cs typeface="Arial MT"/>
              </a:rPr>
              <a:t>of</a:t>
            </a:r>
            <a:r>
              <a:rPr sz="1600" spc="-15" dirty="0">
                <a:latin typeface="+mj-lt"/>
                <a:cs typeface="Arial MT"/>
              </a:rPr>
              <a:t> </a:t>
            </a:r>
            <a:r>
              <a:rPr sz="1600" spc="-5" dirty="0">
                <a:latin typeface="+mj-lt"/>
                <a:cs typeface="Arial MT"/>
              </a:rPr>
              <a:t>each</a:t>
            </a:r>
            <a:r>
              <a:rPr sz="1600" spc="-10" dirty="0">
                <a:latin typeface="+mj-lt"/>
                <a:cs typeface="Arial MT"/>
              </a:rPr>
              <a:t> </a:t>
            </a:r>
            <a:r>
              <a:rPr sz="1600" dirty="0">
                <a:latin typeface="+mj-lt"/>
                <a:cs typeface="Arial MT"/>
              </a:rPr>
              <a:t>room</a:t>
            </a:r>
            <a:r>
              <a:rPr sz="1600" spc="-15" dirty="0">
                <a:latin typeface="+mj-lt"/>
                <a:cs typeface="Arial MT"/>
              </a:rPr>
              <a:t> </a:t>
            </a:r>
            <a:r>
              <a:rPr sz="1600" spc="-5" dirty="0">
                <a:latin typeface="+mj-lt"/>
                <a:cs typeface="Arial MT"/>
              </a:rPr>
              <a:t>type</a:t>
            </a:r>
            <a:endParaRPr sz="1600" dirty="0">
              <a:latin typeface="+mj-lt"/>
              <a:cs typeface="Arial MT"/>
            </a:endParaRPr>
          </a:p>
        </p:txBody>
      </p:sp>
      <p:pic>
        <p:nvPicPr>
          <p:cNvPr id="3" name="object 3"/>
          <p:cNvPicPr/>
          <p:nvPr/>
        </p:nvPicPr>
        <p:blipFill>
          <a:blip r:embed="rId2" cstate="print"/>
          <a:stretch>
            <a:fillRect/>
          </a:stretch>
        </p:blipFill>
        <p:spPr>
          <a:xfrm>
            <a:off x="7093875" y="2941000"/>
            <a:ext cx="1902573" cy="19025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575" y="319835"/>
            <a:ext cx="2860675"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Arial"/>
                <a:cs typeface="Arial"/>
              </a:rPr>
              <a:t>Agenda(Cont...)</a:t>
            </a:r>
            <a:endParaRPr sz="3000">
              <a:latin typeface="Arial"/>
              <a:cs typeface="Arial"/>
            </a:endParaRPr>
          </a:p>
        </p:txBody>
      </p:sp>
      <p:sp>
        <p:nvSpPr>
          <p:cNvPr id="3" name="object 3"/>
          <p:cNvSpPr txBox="1"/>
          <p:nvPr/>
        </p:nvSpPr>
        <p:spPr>
          <a:xfrm>
            <a:off x="275771" y="1102252"/>
            <a:ext cx="5436235" cy="3798476"/>
          </a:xfrm>
          <a:prstGeom prst="rect">
            <a:avLst/>
          </a:prstGeom>
        </p:spPr>
        <p:txBody>
          <a:bodyPr vert="horz" wrap="square" lIns="0" tIns="12700" rIns="0" bIns="0" rtlCol="0">
            <a:spAutoFit/>
          </a:bodyPr>
          <a:lstStyle/>
          <a:p>
            <a:pPr marL="363855" marR="5080" indent="-351790">
              <a:lnSpc>
                <a:spcPct val="150000"/>
              </a:lnSpc>
              <a:spcBef>
                <a:spcPts val="100"/>
              </a:spcBef>
              <a:buClr>
                <a:srgbClr val="212121"/>
              </a:buClr>
              <a:buChar char="●"/>
              <a:tabLst>
                <a:tab pos="363855" algn="l"/>
                <a:tab pos="364490" algn="l"/>
              </a:tabLst>
            </a:pPr>
            <a:r>
              <a:rPr sz="1600" spc="-5" dirty="0">
                <a:latin typeface="+mj-lt"/>
                <a:cs typeface="Arial MT"/>
              </a:rPr>
              <a:t>Room types and their </a:t>
            </a:r>
            <a:r>
              <a:rPr sz="1600" dirty="0">
                <a:latin typeface="+mj-lt"/>
                <a:cs typeface="Arial MT"/>
              </a:rPr>
              <a:t>relation </a:t>
            </a:r>
            <a:r>
              <a:rPr sz="1600" spc="-5" dirty="0">
                <a:latin typeface="+mj-lt"/>
                <a:cs typeface="Arial MT"/>
              </a:rPr>
              <a:t>with availability in </a:t>
            </a:r>
            <a:r>
              <a:rPr sz="1600" spc="-10" dirty="0">
                <a:latin typeface="+mj-lt"/>
                <a:cs typeface="Arial MT"/>
              </a:rPr>
              <a:t>different </a:t>
            </a:r>
            <a:r>
              <a:rPr sz="1600" spc="-430" dirty="0">
                <a:latin typeface="+mj-lt"/>
                <a:cs typeface="Arial MT"/>
              </a:rPr>
              <a:t> </a:t>
            </a:r>
            <a:r>
              <a:rPr sz="1600" spc="-5" dirty="0">
                <a:latin typeface="+mj-lt"/>
                <a:cs typeface="Arial MT"/>
              </a:rPr>
              <a:t>neighbourhood</a:t>
            </a:r>
            <a:r>
              <a:rPr sz="1600" spc="-10" dirty="0">
                <a:latin typeface="+mj-lt"/>
                <a:cs typeface="Arial MT"/>
              </a:rPr>
              <a:t> </a:t>
            </a:r>
            <a:r>
              <a:rPr sz="1600" spc="-5" dirty="0">
                <a:latin typeface="+mj-lt"/>
                <a:cs typeface="Arial MT"/>
              </a:rPr>
              <a:t>groups?</a:t>
            </a:r>
            <a:endParaRPr sz="1600" dirty="0">
              <a:latin typeface="+mj-lt"/>
              <a:cs typeface="Arial MT"/>
            </a:endParaRPr>
          </a:p>
          <a:p>
            <a:pPr>
              <a:lnSpc>
                <a:spcPct val="100000"/>
              </a:lnSpc>
              <a:spcBef>
                <a:spcPts val="5"/>
              </a:spcBef>
              <a:buClr>
                <a:srgbClr val="212121"/>
              </a:buClr>
              <a:buFont typeface="Arial MT"/>
              <a:buChar char="●"/>
            </a:pPr>
            <a:endParaRPr sz="1700" dirty="0">
              <a:latin typeface="+mj-lt"/>
              <a:cs typeface="Arial MT"/>
            </a:endParaRPr>
          </a:p>
          <a:p>
            <a:pPr marL="363855" indent="-351790">
              <a:lnSpc>
                <a:spcPct val="100000"/>
              </a:lnSpc>
              <a:buClr>
                <a:srgbClr val="212121"/>
              </a:buClr>
              <a:buChar char="●"/>
              <a:tabLst>
                <a:tab pos="363855" algn="l"/>
                <a:tab pos="364490" algn="l"/>
              </a:tabLst>
            </a:pPr>
            <a:r>
              <a:rPr sz="1600" spc="-5" dirty="0">
                <a:latin typeface="+mj-lt"/>
                <a:cs typeface="Arial MT"/>
              </a:rPr>
              <a:t>Which</a:t>
            </a:r>
            <a:r>
              <a:rPr sz="1600" spc="-10" dirty="0">
                <a:latin typeface="+mj-lt"/>
                <a:cs typeface="Arial MT"/>
              </a:rPr>
              <a:t> </a:t>
            </a:r>
            <a:r>
              <a:rPr sz="1600" spc="-5" dirty="0">
                <a:latin typeface="+mj-lt"/>
                <a:cs typeface="Arial MT"/>
              </a:rPr>
              <a:t>are</a:t>
            </a:r>
            <a:r>
              <a:rPr sz="1600" spc="-10" dirty="0">
                <a:latin typeface="+mj-lt"/>
                <a:cs typeface="Arial MT"/>
              </a:rPr>
              <a:t> </a:t>
            </a:r>
            <a:r>
              <a:rPr sz="1600" spc="-5" dirty="0">
                <a:latin typeface="+mj-lt"/>
                <a:cs typeface="Arial MT"/>
              </a:rPr>
              <a:t>the</a:t>
            </a:r>
            <a:r>
              <a:rPr sz="1600" spc="-10" dirty="0">
                <a:latin typeface="+mj-lt"/>
                <a:cs typeface="Arial MT"/>
              </a:rPr>
              <a:t> </a:t>
            </a:r>
            <a:r>
              <a:rPr sz="1600" spc="-5" dirty="0">
                <a:latin typeface="+mj-lt"/>
                <a:cs typeface="Arial MT"/>
              </a:rPr>
              <a:t>top</a:t>
            </a:r>
            <a:r>
              <a:rPr sz="1600" spc="-10" dirty="0">
                <a:latin typeface="+mj-lt"/>
                <a:cs typeface="Arial MT"/>
              </a:rPr>
              <a:t> </a:t>
            </a:r>
            <a:r>
              <a:rPr sz="1600" spc="-5" dirty="0">
                <a:latin typeface="+mj-lt"/>
                <a:cs typeface="Arial MT"/>
              </a:rPr>
              <a:t>25</a:t>
            </a:r>
            <a:r>
              <a:rPr sz="1600" spc="-10" dirty="0">
                <a:latin typeface="+mj-lt"/>
                <a:cs typeface="Arial MT"/>
              </a:rPr>
              <a:t> </a:t>
            </a:r>
            <a:r>
              <a:rPr sz="1600" dirty="0">
                <a:latin typeface="+mj-lt"/>
                <a:cs typeface="Arial MT"/>
              </a:rPr>
              <a:t>most</a:t>
            </a:r>
            <a:r>
              <a:rPr sz="1600" spc="-10" dirty="0">
                <a:latin typeface="+mj-lt"/>
                <a:cs typeface="Arial MT"/>
              </a:rPr>
              <a:t> </a:t>
            </a:r>
            <a:r>
              <a:rPr sz="1600" spc="-5" dirty="0">
                <a:latin typeface="+mj-lt"/>
                <a:cs typeface="Arial MT"/>
              </a:rPr>
              <a:t>used</a:t>
            </a:r>
            <a:r>
              <a:rPr sz="1600" spc="-10" dirty="0">
                <a:latin typeface="+mj-lt"/>
                <a:cs typeface="Arial MT"/>
              </a:rPr>
              <a:t> </a:t>
            </a:r>
            <a:r>
              <a:rPr sz="1600" spc="-5" dirty="0">
                <a:latin typeface="+mj-lt"/>
                <a:cs typeface="Arial MT"/>
              </a:rPr>
              <a:t>words</a:t>
            </a:r>
            <a:r>
              <a:rPr sz="1600" spc="-10" dirty="0">
                <a:latin typeface="+mj-lt"/>
                <a:cs typeface="Arial MT"/>
              </a:rPr>
              <a:t> </a:t>
            </a:r>
            <a:r>
              <a:rPr sz="1600" spc="-5" dirty="0">
                <a:latin typeface="+mj-lt"/>
                <a:cs typeface="Arial MT"/>
              </a:rPr>
              <a:t>in</a:t>
            </a:r>
            <a:r>
              <a:rPr sz="1600" spc="-10" dirty="0">
                <a:latin typeface="+mj-lt"/>
                <a:cs typeface="Arial MT"/>
              </a:rPr>
              <a:t> </a:t>
            </a:r>
            <a:r>
              <a:rPr sz="1600" spc="-5" dirty="0">
                <a:latin typeface="+mj-lt"/>
                <a:cs typeface="Arial MT"/>
              </a:rPr>
              <a:t>listing</a:t>
            </a:r>
            <a:r>
              <a:rPr sz="1600" spc="-10" dirty="0">
                <a:latin typeface="+mj-lt"/>
                <a:cs typeface="Arial MT"/>
              </a:rPr>
              <a:t> </a:t>
            </a:r>
            <a:r>
              <a:rPr sz="1600" spc="-5" dirty="0">
                <a:latin typeface="+mj-lt"/>
                <a:cs typeface="Arial MT"/>
              </a:rPr>
              <a:t>names?</a:t>
            </a:r>
            <a:endParaRPr sz="1600" dirty="0">
              <a:latin typeface="+mj-lt"/>
              <a:cs typeface="Arial MT"/>
            </a:endParaRPr>
          </a:p>
          <a:p>
            <a:pPr>
              <a:lnSpc>
                <a:spcPct val="100000"/>
              </a:lnSpc>
              <a:spcBef>
                <a:spcPts val="5"/>
              </a:spcBef>
              <a:buClr>
                <a:srgbClr val="212121"/>
              </a:buClr>
              <a:buFont typeface="Arial MT"/>
              <a:buChar char="●"/>
            </a:pPr>
            <a:endParaRPr sz="1700" dirty="0">
              <a:latin typeface="+mj-lt"/>
              <a:cs typeface="Arial MT"/>
            </a:endParaRPr>
          </a:p>
          <a:p>
            <a:pPr marL="363855" indent="-351790">
              <a:lnSpc>
                <a:spcPct val="100000"/>
              </a:lnSpc>
              <a:buClr>
                <a:srgbClr val="212121"/>
              </a:buClr>
              <a:buChar char="●"/>
              <a:tabLst>
                <a:tab pos="363855" algn="l"/>
                <a:tab pos="364490" algn="l"/>
              </a:tabLst>
            </a:pPr>
            <a:r>
              <a:rPr sz="1600" spc="-5" dirty="0">
                <a:latin typeface="+mj-lt"/>
                <a:cs typeface="Arial MT"/>
              </a:rPr>
              <a:t>Find</a:t>
            </a:r>
            <a:r>
              <a:rPr sz="1600" spc="-20" dirty="0">
                <a:latin typeface="+mj-lt"/>
                <a:cs typeface="Arial MT"/>
              </a:rPr>
              <a:t> </a:t>
            </a:r>
            <a:r>
              <a:rPr sz="1600" spc="-5" dirty="0">
                <a:latin typeface="+mj-lt"/>
                <a:cs typeface="Arial MT"/>
              </a:rPr>
              <a:t>top</a:t>
            </a:r>
            <a:r>
              <a:rPr sz="1600" spc="-15" dirty="0">
                <a:latin typeface="+mj-lt"/>
                <a:cs typeface="Arial MT"/>
              </a:rPr>
              <a:t> </a:t>
            </a:r>
            <a:r>
              <a:rPr sz="1600" spc="-5" dirty="0">
                <a:latin typeface="+mj-lt"/>
                <a:cs typeface="Arial MT"/>
              </a:rPr>
              <a:t>10</a:t>
            </a:r>
            <a:r>
              <a:rPr sz="1600" spc="-15" dirty="0">
                <a:latin typeface="+mj-lt"/>
                <a:cs typeface="Arial MT"/>
              </a:rPr>
              <a:t> </a:t>
            </a:r>
            <a:r>
              <a:rPr sz="1600" spc="-5" dirty="0">
                <a:latin typeface="+mj-lt"/>
                <a:cs typeface="Arial MT"/>
              </a:rPr>
              <a:t>hosts</a:t>
            </a:r>
            <a:r>
              <a:rPr sz="1600" spc="-15" dirty="0">
                <a:latin typeface="+mj-lt"/>
                <a:cs typeface="Arial MT"/>
              </a:rPr>
              <a:t> </a:t>
            </a:r>
            <a:r>
              <a:rPr sz="1600" spc="-5" dirty="0">
                <a:latin typeface="+mj-lt"/>
                <a:cs typeface="Arial MT"/>
              </a:rPr>
              <a:t>with</a:t>
            </a:r>
            <a:r>
              <a:rPr sz="1600" spc="-15" dirty="0">
                <a:latin typeface="+mj-lt"/>
                <a:cs typeface="Arial MT"/>
              </a:rPr>
              <a:t> </a:t>
            </a:r>
            <a:r>
              <a:rPr sz="1600" dirty="0">
                <a:latin typeface="+mj-lt"/>
                <a:cs typeface="Arial MT"/>
              </a:rPr>
              <a:t>most</a:t>
            </a:r>
            <a:r>
              <a:rPr sz="1600" spc="-15" dirty="0">
                <a:latin typeface="+mj-lt"/>
                <a:cs typeface="Arial MT"/>
              </a:rPr>
              <a:t> </a:t>
            </a:r>
            <a:r>
              <a:rPr sz="1600" spc="-5" dirty="0">
                <a:latin typeface="+mj-lt"/>
                <a:cs typeface="Arial MT"/>
              </a:rPr>
              <a:t>listings</a:t>
            </a:r>
            <a:endParaRPr sz="1600" dirty="0">
              <a:latin typeface="+mj-lt"/>
              <a:cs typeface="Arial MT"/>
            </a:endParaRPr>
          </a:p>
          <a:p>
            <a:pPr>
              <a:lnSpc>
                <a:spcPct val="100000"/>
              </a:lnSpc>
              <a:spcBef>
                <a:spcPts val="5"/>
              </a:spcBef>
              <a:buClr>
                <a:srgbClr val="212121"/>
              </a:buClr>
              <a:buFont typeface="Arial MT"/>
              <a:buChar char="●"/>
            </a:pPr>
            <a:endParaRPr sz="1700" dirty="0">
              <a:latin typeface="+mj-lt"/>
              <a:cs typeface="Arial MT"/>
            </a:endParaRPr>
          </a:p>
          <a:p>
            <a:pPr marL="363855" indent="-351790">
              <a:lnSpc>
                <a:spcPct val="100000"/>
              </a:lnSpc>
              <a:buClr>
                <a:srgbClr val="212121"/>
              </a:buClr>
              <a:buChar char="●"/>
              <a:tabLst>
                <a:tab pos="363855" algn="l"/>
                <a:tab pos="364490" algn="l"/>
              </a:tabLst>
            </a:pPr>
            <a:r>
              <a:rPr sz="1600" spc="-5" dirty="0">
                <a:latin typeface="+mj-lt"/>
                <a:cs typeface="Arial MT"/>
              </a:rPr>
              <a:t>Find</a:t>
            </a:r>
            <a:r>
              <a:rPr sz="1600" spc="-15" dirty="0">
                <a:latin typeface="+mj-lt"/>
                <a:cs typeface="Arial MT"/>
              </a:rPr>
              <a:t> </a:t>
            </a:r>
            <a:r>
              <a:rPr sz="1600" spc="-5" dirty="0">
                <a:latin typeface="+mj-lt"/>
                <a:cs typeface="Arial MT"/>
              </a:rPr>
              <a:t>the</a:t>
            </a:r>
            <a:r>
              <a:rPr sz="1600" spc="-10" dirty="0">
                <a:latin typeface="+mj-lt"/>
                <a:cs typeface="Arial MT"/>
              </a:rPr>
              <a:t> </a:t>
            </a:r>
            <a:r>
              <a:rPr sz="1600" spc="-5" dirty="0">
                <a:latin typeface="+mj-lt"/>
                <a:cs typeface="Arial MT"/>
              </a:rPr>
              <a:t>top</a:t>
            </a:r>
            <a:r>
              <a:rPr sz="1600" spc="-10" dirty="0">
                <a:latin typeface="+mj-lt"/>
                <a:cs typeface="Arial MT"/>
              </a:rPr>
              <a:t> </a:t>
            </a:r>
            <a:r>
              <a:rPr sz="1600" spc="-5" dirty="0">
                <a:latin typeface="+mj-lt"/>
                <a:cs typeface="Arial MT"/>
              </a:rPr>
              <a:t>three</a:t>
            </a:r>
            <a:r>
              <a:rPr sz="1600" spc="-15" dirty="0">
                <a:latin typeface="+mj-lt"/>
                <a:cs typeface="Arial MT"/>
              </a:rPr>
              <a:t> </a:t>
            </a:r>
            <a:r>
              <a:rPr sz="1600" spc="-5" dirty="0">
                <a:latin typeface="+mj-lt"/>
                <a:cs typeface="Arial MT"/>
              </a:rPr>
              <a:t>hosts</a:t>
            </a:r>
            <a:r>
              <a:rPr sz="1600" spc="-10" dirty="0">
                <a:latin typeface="+mj-lt"/>
                <a:cs typeface="Arial MT"/>
              </a:rPr>
              <a:t> </a:t>
            </a:r>
            <a:r>
              <a:rPr sz="1600" spc="-5" dirty="0">
                <a:latin typeface="+mj-lt"/>
                <a:cs typeface="Arial MT"/>
              </a:rPr>
              <a:t>based</a:t>
            </a:r>
            <a:r>
              <a:rPr sz="1600" spc="-10" dirty="0">
                <a:latin typeface="+mj-lt"/>
                <a:cs typeface="Arial MT"/>
              </a:rPr>
              <a:t> </a:t>
            </a:r>
            <a:r>
              <a:rPr sz="1600" spc="-5" dirty="0">
                <a:latin typeface="+mj-lt"/>
                <a:cs typeface="Arial MT"/>
              </a:rPr>
              <a:t>on</a:t>
            </a:r>
            <a:r>
              <a:rPr sz="1600" spc="-15" dirty="0">
                <a:latin typeface="+mj-lt"/>
                <a:cs typeface="Arial MT"/>
              </a:rPr>
              <a:t> </a:t>
            </a:r>
            <a:r>
              <a:rPr sz="1600" spc="-5" dirty="0">
                <a:latin typeface="+mj-lt"/>
                <a:cs typeface="Arial MT"/>
              </a:rPr>
              <a:t>their</a:t>
            </a:r>
            <a:r>
              <a:rPr sz="1600" spc="-10" dirty="0">
                <a:latin typeface="+mj-lt"/>
                <a:cs typeface="Arial MT"/>
              </a:rPr>
              <a:t> </a:t>
            </a:r>
            <a:r>
              <a:rPr sz="1600" spc="-5" dirty="0">
                <a:latin typeface="+mj-lt"/>
                <a:cs typeface="Arial MT"/>
              </a:rPr>
              <a:t>turnover</a:t>
            </a:r>
            <a:endParaRPr sz="1600" dirty="0">
              <a:latin typeface="+mj-lt"/>
              <a:cs typeface="Arial MT"/>
            </a:endParaRPr>
          </a:p>
          <a:p>
            <a:pPr>
              <a:lnSpc>
                <a:spcPct val="100000"/>
              </a:lnSpc>
              <a:spcBef>
                <a:spcPts val="5"/>
              </a:spcBef>
              <a:buClr>
                <a:srgbClr val="212121"/>
              </a:buClr>
              <a:buFont typeface="Arial MT"/>
              <a:buChar char="●"/>
            </a:pPr>
            <a:endParaRPr sz="1700" dirty="0">
              <a:latin typeface="+mj-lt"/>
              <a:cs typeface="Arial MT"/>
            </a:endParaRPr>
          </a:p>
          <a:p>
            <a:pPr marL="363855" indent="-351790">
              <a:lnSpc>
                <a:spcPct val="100000"/>
              </a:lnSpc>
              <a:buClr>
                <a:srgbClr val="212121"/>
              </a:buClr>
              <a:buChar char="●"/>
              <a:tabLst>
                <a:tab pos="363855" algn="l"/>
                <a:tab pos="364490" algn="l"/>
              </a:tabLst>
            </a:pPr>
            <a:r>
              <a:rPr sz="1600" spc="-5" dirty="0">
                <a:latin typeface="+mj-lt"/>
                <a:cs typeface="Arial MT"/>
              </a:rPr>
              <a:t>Find</a:t>
            </a:r>
            <a:r>
              <a:rPr sz="1600" spc="-15" dirty="0">
                <a:latin typeface="+mj-lt"/>
                <a:cs typeface="Arial MT"/>
              </a:rPr>
              <a:t> </a:t>
            </a:r>
            <a:r>
              <a:rPr sz="1600" spc="-5" dirty="0">
                <a:latin typeface="+mj-lt"/>
                <a:cs typeface="Arial MT"/>
              </a:rPr>
              <a:t>total</a:t>
            </a:r>
            <a:r>
              <a:rPr sz="1600" spc="-15" dirty="0">
                <a:latin typeface="+mj-lt"/>
                <a:cs typeface="Arial MT"/>
              </a:rPr>
              <a:t> </a:t>
            </a:r>
            <a:r>
              <a:rPr sz="1600" spc="-5" dirty="0">
                <a:latin typeface="+mj-lt"/>
                <a:cs typeface="Arial MT"/>
              </a:rPr>
              <a:t>no.</a:t>
            </a:r>
            <a:r>
              <a:rPr sz="1600" spc="-15" dirty="0">
                <a:latin typeface="+mj-lt"/>
                <a:cs typeface="Arial MT"/>
              </a:rPr>
              <a:t> </a:t>
            </a:r>
            <a:r>
              <a:rPr sz="1600" spc="-5" dirty="0">
                <a:latin typeface="+mj-lt"/>
                <a:cs typeface="Arial MT"/>
              </a:rPr>
              <a:t>of</a:t>
            </a:r>
            <a:r>
              <a:rPr sz="1600" spc="-15" dirty="0">
                <a:latin typeface="+mj-lt"/>
                <a:cs typeface="Arial MT"/>
              </a:rPr>
              <a:t> </a:t>
            </a:r>
            <a:r>
              <a:rPr sz="1600" spc="-5" dirty="0">
                <a:latin typeface="+mj-lt"/>
                <a:cs typeface="Arial MT"/>
              </a:rPr>
              <a:t>nights</a:t>
            </a:r>
            <a:r>
              <a:rPr sz="1600" spc="-15" dirty="0">
                <a:latin typeface="+mj-lt"/>
                <a:cs typeface="Arial MT"/>
              </a:rPr>
              <a:t> </a:t>
            </a:r>
            <a:r>
              <a:rPr sz="1600" dirty="0">
                <a:latin typeface="+mj-lt"/>
                <a:cs typeface="Arial MT"/>
              </a:rPr>
              <a:t>spend</a:t>
            </a:r>
            <a:r>
              <a:rPr sz="1600" spc="-15" dirty="0">
                <a:latin typeface="+mj-lt"/>
                <a:cs typeface="Arial MT"/>
              </a:rPr>
              <a:t> </a:t>
            </a:r>
            <a:r>
              <a:rPr sz="1600" spc="-5" dirty="0">
                <a:latin typeface="+mj-lt"/>
                <a:cs typeface="Arial MT"/>
              </a:rPr>
              <a:t>per</a:t>
            </a:r>
            <a:r>
              <a:rPr sz="1600" spc="-15" dirty="0">
                <a:latin typeface="+mj-lt"/>
                <a:cs typeface="Arial MT"/>
              </a:rPr>
              <a:t> </a:t>
            </a:r>
            <a:r>
              <a:rPr sz="1600" spc="-5" dirty="0">
                <a:latin typeface="+mj-lt"/>
                <a:cs typeface="Arial MT"/>
              </a:rPr>
              <a:t>location</a:t>
            </a:r>
            <a:endParaRPr sz="1600" dirty="0">
              <a:latin typeface="+mj-lt"/>
              <a:cs typeface="Arial MT"/>
            </a:endParaRPr>
          </a:p>
          <a:p>
            <a:pPr>
              <a:lnSpc>
                <a:spcPct val="100000"/>
              </a:lnSpc>
              <a:spcBef>
                <a:spcPts val="5"/>
              </a:spcBef>
              <a:buClr>
                <a:srgbClr val="212121"/>
              </a:buClr>
              <a:buFont typeface="Arial MT"/>
              <a:buChar char="●"/>
            </a:pPr>
            <a:endParaRPr sz="1700" dirty="0">
              <a:latin typeface="+mj-lt"/>
              <a:cs typeface="Arial MT"/>
            </a:endParaRPr>
          </a:p>
          <a:p>
            <a:pPr marL="363855" indent="-351790">
              <a:lnSpc>
                <a:spcPct val="100000"/>
              </a:lnSpc>
              <a:buClr>
                <a:srgbClr val="212121"/>
              </a:buClr>
              <a:buChar char="●"/>
              <a:tabLst>
                <a:tab pos="363855" algn="l"/>
                <a:tab pos="364490" algn="l"/>
              </a:tabLst>
            </a:pPr>
            <a:r>
              <a:rPr sz="1600" spc="-40" dirty="0">
                <a:latin typeface="+mj-lt"/>
                <a:cs typeface="Arial MT"/>
              </a:rPr>
              <a:t>Total</a:t>
            </a:r>
            <a:r>
              <a:rPr sz="1600" spc="-20" dirty="0">
                <a:latin typeface="+mj-lt"/>
                <a:cs typeface="Arial MT"/>
              </a:rPr>
              <a:t> </a:t>
            </a:r>
            <a:r>
              <a:rPr sz="1600" spc="-5" dirty="0">
                <a:latin typeface="+mj-lt"/>
                <a:cs typeface="Arial MT"/>
              </a:rPr>
              <a:t>no.</a:t>
            </a:r>
            <a:r>
              <a:rPr sz="1600" spc="-15" dirty="0">
                <a:latin typeface="+mj-lt"/>
                <a:cs typeface="Arial MT"/>
              </a:rPr>
              <a:t> </a:t>
            </a:r>
            <a:r>
              <a:rPr sz="1600" spc="-5" dirty="0">
                <a:latin typeface="+mj-lt"/>
                <a:cs typeface="Arial MT"/>
              </a:rPr>
              <a:t>of</a:t>
            </a:r>
            <a:r>
              <a:rPr sz="1600" spc="-15" dirty="0">
                <a:latin typeface="+mj-lt"/>
                <a:cs typeface="Arial MT"/>
              </a:rPr>
              <a:t> </a:t>
            </a:r>
            <a:r>
              <a:rPr sz="1600" spc="-5" dirty="0">
                <a:latin typeface="+mj-lt"/>
                <a:cs typeface="Arial MT"/>
              </a:rPr>
              <a:t>nights</a:t>
            </a:r>
            <a:r>
              <a:rPr sz="1600" spc="-15" dirty="0">
                <a:latin typeface="+mj-lt"/>
                <a:cs typeface="Arial MT"/>
              </a:rPr>
              <a:t> </a:t>
            </a:r>
            <a:r>
              <a:rPr sz="1600" dirty="0">
                <a:latin typeface="+mj-lt"/>
                <a:cs typeface="Arial MT"/>
              </a:rPr>
              <a:t>spends</a:t>
            </a:r>
            <a:r>
              <a:rPr sz="1600" spc="-15" dirty="0">
                <a:latin typeface="+mj-lt"/>
                <a:cs typeface="Arial MT"/>
              </a:rPr>
              <a:t> </a:t>
            </a:r>
            <a:r>
              <a:rPr sz="1600" spc="-5" dirty="0">
                <a:latin typeface="+mj-lt"/>
                <a:cs typeface="Arial MT"/>
              </a:rPr>
              <a:t>per</a:t>
            </a:r>
            <a:r>
              <a:rPr sz="1600" spc="-15" dirty="0">
                <a:latin typeface="+mj-lt"/>
                <a:cs typeface="Arial MT"/>
              </a:rPr>
              <a:t> </a:t>
            </a:r>
            <a:r>
              <a:rPr sz="1600" dirty="0">
                <a:latin typeface="+mj-lt"/>
                <a:cs typeface="Arial MT"/>
              </a:rPr>
              <a:t>room</a:t>
            </a:r>
            <a:r>
              <a:rPr sz="1600" spc="-15" dirty="0">
                <a:latin typeface="+mj-lt"/>
                <a:cs typeface="Arial MT"/>
              </a:rPr>
              <a:t> </a:t>
            </a:r>
            <a:r>
              <a:rPr sz="1600" spc="-5" dirty="0">
                <a:latin typeface="+mj-lt"/>
                <a:cs typeface="Arial MT"/>
              </a:rPr>
              <a:t>types</a:t>
            </a:r>
            <a:endParaRPr sz="1600" dirty="0">
              <a:latin typeface="+mj-lt"/>
              <a:cs typeface="Arial MT"/>
            </a:endParaRPr>
          </a:p>
          <a:p>
            <a:pPr>
              <a:lnSpc>
                <a:spcPct val="100000"/>
              </a:lnSpc>
              <a:spcBef>
                <a:spcPts val="5"/>
              </a:spcBef>
              <a:buClr>
                <a:srgbClr val="212121"/>
              </a:buClr>
              <a:buFont typeface="Arial MT"/>
              <a:buChar char="●"/>
            </a:pPr>
            <a:endParaRPr sz="1700" dirty="0">
              <a:latin typeface="+mj-lt"/>
              <a:cs typeface="Arial MT"/>
            </a:endParaRPr>
          </a:p>
          <a:p>
            <a:pPr marL="363855" indent="-351790">
              <a:lnSpc>
                <a:spcPct val="100000"/>
              </a:lnSpc>
              <a:buClr>
                <a:srgbClr val="212121"/>
              </a:buClr>
              <a:buChar char="●"/>
              <a:tabLst>
                <a:tab pos="363855" algn="l"/>
                <a:tab pos="364490" algn="l"/>
              </a:tabLst>
            </a:pPr>
            <a:r>
              <a:rPr sz="1600" spc="-65" dirty="0">
                <a:latin typeface="+mj-lt"/>
                <a:cs typeface="Arial MT"/>
              </a:rPr>
              <a:t>Top</a:t>
            </a:r>
            <a:r>
              <a:rPr sz="1600" spc="-20" dirty="0">
                <a:latin typeface="+mj-lt"/>
                <a:cs typeface="Arial MT"/>
              </a:rPr>
              <a:t> </a:t>
            </a:r>
            <a:r>
              <a:rPr sz="1600" spc="-5" dirty="0">
                <a:latin typeface="+mj-lt"/>
                <a:cs typeface="Arial MT"/>
              </a:rPr>
              <a:t>10</a:t>
            </a:r>
            <a:r>
              <a:rPr sz="1600" spc="-20" dirty="0">
                <a:latin typeface="+mj-lt"/>
                <a:cs typeface="Arial MT"/>
              </a:rPr>
              <a:t> </a:t>
            </a:r>
            <a:r>
              <a:rPr sz="1600" spc="-5" dirty="0">
                <a:latin typeface="+mj-lt"/>
                <a:cs typeface="Arial MT"/>
              </a:rPr>
              <a:t>highest</a:t>
            </a:r>
            <a:r>
              <a:rPr sz="1600" spc="-20" dirty="0">
                <a:latin typeface="+mj-lt"/>
                <a:cs typeface="Arial MT"/>
              </a:rPr>
              <a:t> </a:t>
            </a:r>
            <a:r>
              <a:rPr sz="1600" spc="-5" dirty="0">
                <a:latin typeface="+mj-lt"/>
                <a:cs typeface="Arial MT"/>
              </a:rPr>
              <a:t>listing</a:t>
            </a:r>
            <a:r>
              <a:rPr sz="1600" spc="-20" dirty="0">
                <a:latin typeface="+mj-lt"/>
                <a:cs typeface="Arial MT"/>
              </a:rPr>
              <a:t> </a:t>
            </a:r>
            <a:r>
              <a:rPr sz="1600" spc="-5" dirty="0">
                <a:latin typeface="+mj-lt"/>
                <a:cs typeface="Arial MT"/>
              </a:rPr>
              <a:t>neighborhood</a:t>
            </a:r>
            <a:endParaRPr sz="1600" dirty="0">
              <a:latin typeface="+mj-lt"/>
              <a:cs typeface="Arial MT"/>
            </a:endParaRPr>
          </a:p>
        </p:txBody>
      </p:sp>
      <p:pic>
        <p:nvPicPr>
          <p:cNvPr id="4" name="object 4"/>
          <p:cNvPicPr/>
          <p:nvPr/>
        </p:nvPicPr>
        <p:blipFill>
          <a:blip r:embed="rId2" cstate="print"/>
          <a:stretch>
            <a:fillRect/>
          </a:stretch>
        </p:blipFill>
        <p:spPr>
          <a:xfrm>
            <a:off x="6097150" y="1327620"/>
            <a:ext cx="3030225" cy="31985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375" y="411817"/>
            <a:ext cx="2365375" cy="817880"/>
          </a:xfrm>
          <a:prstGeom prst="rect">
            <a:avLst/>
          </a:prstGeom>
        </p:spPr>
        <p:txBody>
          <a:bodyPr vert="horz" wrap="square" lIns="0" tIns="12700" rIns="0" bIns="0" rtlCol="0">
            <a:spAutoFit/>
          </a:bodyPr>
          <a:lstStyle/>
          <a:p>
            <a:pPr marL="12700" marR="5080">
              <a:lnSpc>
                <a:spcPct val="100000"/>
              </a:lnSpc>
              <a:spcBef>
                <a:spcPts val="100"/>
              </a:spcBef>
            </a:pPr>
            <a:r>
              <a:rPr sz="2600" dirty="0">
                <a:latin typeface="Arial"/>
                <a:cs typeface="Arial"/>
              </a:rPr>
              <a:t>Map </a:t>
            </a:r>
            <a:r>
              <a:rPr sz="2600" spc="-5" dirty="0">
                <a:latin typeface="Arial"/>
                <a:cs typeface="Arial"/>
              </a:rPr>
              <a:t>of New </a:t>
            </a:r>
            <a:r>
              <a:rPr sz="2600" dirty="0">
                <a:latin typeface="Arial"/>
                <a:cs typeface="Arial"/>
              </a:rPr>
              <a:t> </a:t>
            </a:r>
            <a:r>
              <a:rPr sz="2600" spc="-55" dirty="0">
                <a:latin typeface="Arial"/>
                <a:cs typeface="Arial"/>
              </a:rPr>
              <a:t>York</a:t>
            </a:r>
            <a:r>
              <a:rPr sz="2600" spc="-90" dirty="0">
                <a:latin typeface="Arial"/>
                <a:cs typeface="Arial"/>
              </a:rPr>
              <a:t> </a:t>
            </a:r>
            <a:r>
              <a:rPr sz="2600" spc="-5" dirty="0">
                <a:latin typeface="Arial"/>
                <a:cs typeface="Arial"/>
              </a:rPr>
              <a:t>City(NYC)</a:t>
            </a:r>
            <a:endParaRPr sz="26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1" y="456469"/>
            <a:ext cx="8526324" cy="4391660"/>
          </a:xfrm>
          <a:prstGeom prst="rect">
            <a:avLst/>
          </a:prstGeom>
        </p:spPr>
        <p:txBody>
          <a:bodyPr vert="horz" wrap="square" lIns="0" tIns="12700" rIns="0" bIns="0" rtlCol="0">
            <a:spAutoFit/>
          </a:bodyPr>
          <a:lstStyle/>
          <a:p>
            <a:pPr marL="494665" marR="5080" indent="-482600">
              <a:lnSpc>
                <a:spcPct val="114999"/>
              </a:lnSpc>
              <a:spcBef>
                <a:spcPts val="100"/>
              </a:spcBef>
              <a:buFont typeface="MS PGothic"/>
              <a:buChar char="❖"/>
              <a:tabLst>
                <a:tab pos="494665" algn="l"/>
                <a:tab pos="495300" algn="l"/>
              </a:tabLst>
            </a:pPr>
            <a:r>
              <a:rPr sz="2000" b="1" spc="-5" dirty="0">
                <a:solidFill>
                  <a:srgbClr val="CC0000"/>
                </a:solidFill>
                <a:latin typeface="Arial"/>
                <a:cs typeface="Arial"/>
              </a:rPr>
              <a:t>What is </a:t>
            </a:r>
            <a:r>
              <a:rPr sz="2000" b="1" dirty="0">
                <a:solidFill>
                  <a:srgbClr val="CC0000"/>
                </a:solidFill>
                <a:latin typeface="Arial"/>
                <a:cs typeface="Arial"/>
              </a:rPr>
              <a:t>the </a:t>
            </a:r>
            <a:r>
              <a:rPr sz="2000" b="1" spc="-5" dirty="0">
                <a:solidFill>
                  <a:srgbClr val="CC0000"/>
                </a:solidFill>
                <a:latin typeface="Arial"/>
                <a:cs typeface="Arial"/>
              </a:rPr>
              <a:t>average preferred price by customers according </a:t>
            </a:r>
            <a:r>
              <a:rPr sz="2000" b="1" dirty="0">
                <a:solidFill>
                  <a:srgbClr val="CC0000"/>
                </a:solidFill>
                <a:latin typeface="Arial"/>
                <a:cs typeface="Arial"/>
              </a:rPr>
              <a:t>to the </a:t>
            </a:r>
            <a:r>
              <a:rPr sz="2000" b="1" spc="-545" dirty="0">
                <a:solidFill>
                  <a:srgbClr val="CC0000"/>
                </a:solidFill>
                <a:latin typeface="Arial"/>
                <a:cs typeface="Arial"/>
              </a:rPr>
              <a:t> </a:t>
            </a:r>
            <a:r>
              <a:rPr sz="2000" b="1" spc="-5" dirty="0">
                <a:solidFill>
                  <a:srgbClr val="CC0000"/>
                </a:solidFill>
                <a:latin typeface="Arial"/>
                <a:cs typeface="Arial"/>
              </a:rPr>
              <a:t>location?</a:t>
            </a:r>
            <a:endParaRPr sz="2000" dirty="0">
              <a:latin typeface="Arial"/>
              <a:cs typeface="Arial"/>
            </a:endParaRPr>
          </a:p>
          <a:p>
            <a:pPr marL="494665" marR="5023485" indent="-351790">
              <a:lnSpc>
                <a:spcPct val="150000"/>
              </a:lnSpc>
              <a:spcBef>
                <a:spcPts val="55"/>
              </a:spcBef>
              <a:buChar char="●"/>
              <a:tabLst>
                <a:tab pos="494665" algn="l"/>
                <a:tab pos="495300" algn="l"/>
              </a:tabLst>
            </a:pPr>
            <a:r>
              <a:rPr sz="1600" b="1" spc="-5" dirty="0">
                <a:latin typeface="Arial"/>
                <a:cs typeface="Arial"/>
              </a:rPr>
              <a:t>As we can see in </a:t>
            </a:r>
            <a:r>
              <a:rPr sz="1600" b="1" dirty="0">
                <a:latin typeface="Arial"/>
                <a:cs typeface="Arial"/>
              </a:rPr>
              <a:t>Manhattan </a:t>
            </a:r>
            <a:r>
              <a:rPr sz="1600" b="1" spc="5" dirty="0">
                <a:latin typeface="Arial"/>
                <a:cs typeface="Arial"/>
              </a:rPr>
              <a:t> </a:t>
            </a:r>
            <a:r>
              <a:rPr sz="1600" b="1" spc="-5" dirty="0">
                <a:latin typeface="Arial"/>
                <a:cs typeface="Arial"/>
              </a:rPr>
              <a:t>average price of Entire </a:t>
            </a:r>
            <a:r>
              <a:rPr sz="1600" b="1" dirty="0">
                <a:latin typeface="Arial"/>
                <a:cs typeface="Arial"/>
              </a:rPr>
              <a:t> </a:t>
            </a:r>
            <a:r>
              <a:rPr sz="1600" b="1" spc="-5" dirty="0">
                <a:latin typeface="Arial"/>
                <a:cs typeface="Arial"/>
              </a:rPr>
              <a:t>home/apt</a:t>
            </a:r>
            <a:r>
              <a:rPr sz="1600" b="1" spc="-35" dirty="0">
                <a:latin typeface="Arial"/>
                <a:cs typeface="Arial"/>
              </a:rPr>
              <a:t> </a:t>
            </a:r>
            <a:r>
              <a:rPr sz="1600" b="1" spc="-5" dirty="0">
                <a:latin typeface="Arial"/>
                <a:cs typeface="Arial"/>
              </a:rPr>
              <a:t>is</a:t>
            </a:r>
            <a:r>
              <a:rPr sz="1600" b="1" spc="-30" dirty="0">
                <a:latin typeface="Arial"/>
                <a:cs typeface="Arial"/>
              </a:rPr>
              <a:t> </a:t>
            </a:r>
            <a:r>
              <a:rPr sz="1600" b="1" spc="-5" dirty="0">
                <a:latin typeface="Arial"/>
                <a:cs typeface="Arial"/>
              </a:rPr>
              <a:t>highest,</a:t>
            </a:r>
            <a:r>
              <a:rPr sz="1600" b="1" spc="-30" dirty="0">
                <a:latin typeface="Arial"/>
                <a:cs typeface="Arial"/>
              </a:rPr>
              <a:t> </a:t>
            </a:r>
            <a:r>
              <a:rPr sz="1600" b="1" spc="-5" dirty="0">
                <a:latin typeface="Arial"/>
                <a:cs typeface="Arial"/>
              </a:rPr>
              <a:t>compared </a:t>
            </a:r>
            <a:r>
              <a:rPr sz="1600" b="1" spc="-430" dirty="0">
                <a:latin typeface="Arial"/>
                <a:cs typeface="Arial"/>
              </a:rPr>
              <a:t> </a:t>
            </a:r>
            <a:r>
              <a:rPr sz="1600" b="1" dirty="0">
                <a:latin typeface="Arial"/>
                <a:cs typeface="Arial"/>
              </a:rPr>
              <a:t>to</a:t>
            </a:r>
            <a:r>
              <a:rPr sz="1600" b="1" spc="-10" dirty="0">
                <a:latin typeface="Arial"/>
                <a:cs typeface="Arial"/>
              </a:rPr>
              <a:t> </a:t>
            </a:r>
            <a:r>
              <a:rPr sz="1600" b="1" spc="-5" dirty="0">
                <a:latin typeface="Arial"/>
                <a:cs typeface="Arial"/>
              </a:rPr>
              <a:t>other</a:t>
            </a:r>
            <a:r>
              <a:rPr sz="1600" b="1" spc="-10" dirty="0">
                <a:latin typeface="Arial"/>
                <a:cs typeface="Arial"/>
              </a:rPr>
              <a:t> </a:t>
            </a:r>
            <a:r>
              <a:rPr sz="1600" b="1" spc="-5" dirty="0">
                <a:latin typeface="Arial"/>
                <a:cs typeface="Arial"/>
              </a:rPr>
              <a:t>location.</a:t>
            </a:r>
            <a:endParaRPr sz="1600" dirty="0">
              <a:latin typeface="Arial"/>
              <a:cs typeface="Arial"/>
            </a:endParaRPr>
          </a:p>
          <a:p>
            <a:pPr marL="494665" marR="5140960" indent="-351790">
              <a:lnSpc>
                <a:spcPct val="150000"/>
              </a:lnSpc>
              <a:buChar char="●"/>
              <a:tabLst>
                <a:tab pos="494665" algn="l"/>
                <a:tab pos="495300" algn="l"/>
              </a:tabLst>
            </a:pPr>
            <a:r>
              <a:rPr sz="1600" b="1" spc="-15" dirty="0">
                <a:latin typeface="Arial"/>
                <a:cs typeface="Arial"/>
              </a:rPr>
              <a:t>Average </a:t>
            </a:r>
            <a:r>
              <a:rPr sz="1600" b="1" spc="-5" dirty="0">
                <a:latin typeface="Arial"/>
                <a:cs typeface="Arial"/>
              </a:rPr>
              <a:t>price of shared room </a:t>
            </a:r>
            <a:r>
              <a:rPr sz="1600" b="1" spc="-430" dirty="0">
                <a:latin typeface="Arial"/>
                <a:cs typeface="Arial"/>
              </a:rPr>
              <a:t> </a:t>
            </a:r>
            <a:r>
              <a:rPr sz="1600" b="1" spc="-5" dirty="0">
                <a:latin typeface="Arial"/>
                <a:cs typeface="Arial"/>
              </a:rPr>
              <a:t>is</a:t>
            </a:r>
            <a:r>
              <a:rPr sz="1600" b="1" spc="-10" dirty="0">
                <a:latin typeface="Arial"/>
                <a:cs typeface="Arial"/>
              </a:rPr>
              <a:t> </a:t>
            </a:r>
            <a:r>
              <a:rPr sz="1600" b="1" spc="-5" dirty="0">
                <a:latin typeface="Arial"/>
                <a:cs typeface="Arial"/>
              </a:rPr>
              <a:t>lowest</a:t>
            </a:r>
            <a:r>
              <a:rPr sz="1600" b="1" spc="-10" dirty="0">
                <a:latin typeface="Arial"/>
                <a:cs typeface="Arial"/>
              </a:rPr>
              <a:t> </a:t>
            </a:r>
            <a:r>
              <a:rPr sz="1600" b="1" spc="-5" dirty="0">
                <a:latin typeface="Arial"/>
                <a:cs typeface="Arial"/>
              </a:rPr>
              <a:t>in</a:t>
            </a:r>
            <a:r>
              <a:rPr sz="1600" b="1" spc="-10" dirty="0">
                <a:latin typeface="Arial"/>
                <a:cs typeface="Arial"/>
              </a:rPr>
              <a:t> </a:t>
            </a:r>
            <a:r>
              <a:rPr sz="1600" b="1" spc="-5" dirty="0">
                <a:latin typeface="Arial"/>
                <a:cs typeface="Arial"/>
              </a:rPr>
              <a:t>brooklyn.</a:t>
            </a:r>
            <a:endParaRPr sz="1600" dirty="0">
              <a:latin typeface="Arial"/>
              <a:cs typeface="Arial"/>
            </a:endParaRPr>
          </a:p>
          <a:p>
            <a:pPr marL="494665" marR="5175885" indent="-351790">
              <a:lnSpc>
                <a:spcPct val="150000"/>
              </a:lnSpc>
              <a:buChar char="●"/>
              <a:tabLst>
                <a:tab pos="494665" algn="l"/>
                <a:tab pos="495300" algn="l"/>
              </a:tabLst>
            </a:pPr>
            <a:r>
              <a:rPr sz="1600" b="1" spc="-5" dirty="0">
                <a:latin typeface="Arial"/>
                <a:cs typeface="Arial"/>
              </a:rPr>
              <a:t>Queens, Staten Island and </a:t>
            </a:r>
            <a:r>
              <a:rPr sz="1600" b="1" dirty="0">
                <a:latin typeface="Arial"/>
                <a:cs typeface="Arial"/>
              </a:rPr>
              <a:t> </a:t>
            </a:r>
            <a:r>
              <a:rPr sz="1600" b="1" spc="-5" dirty="0">
                <a:latin typeface="Arial"/>
                <a:cs typeface="Arial"/>
              </a:rPr>
              <a:t>Bronx share almost </a:t>
            </a:r>
            <a:r>
              <a:rPr sz="1600" b="1" dirty="0">
                <a:latin typeface="Arial"/>
                <a:cs typeface="Arial"/>
              </a:rPr>
              <a:t>the </a:t>
            </a:r>
            <a:r>
              <a:rPr sz="1600" b="1" spc="-5" dirty="0">
                <a:latin typeface="Arial"/>
                <a:cs typeface="Arial"/>
              </a:rPr>
              <a:t>same </a:t>
            </a:r>
            <a:r>
              <a:rPr sz="1600" b="1" spc="-430" dirty="0">
                <a:latin typeface="Arial"/>
                <a:cs typeface="Arial"/>
              </a:rPr>
              <a:t> </a:t>
            </a:r>
            <a:r>
              <a:rPr sz="1600" b="1" spc="-5" dirty="0">
                <a:latin typeface="Arial"/>
                <a:cs typeface="Arial"/>
              </a:rPr>
              <a:t>price i.e $50 </a:t>
            </a:r>
            <a:r>
              <a:rPr sz="1600" b="1" dirty="0">
                <a:latin typeface="Arial"/>
                <a:cs typeface="Arial"/>
              </a:rPr>
              <a:t>for </a:t>
            </a:r>
            <a:r>
              <a:rPr sz="1600" b="1" spc="-5" dirty="0">
                <a:latin typeface="Arial"/>
                <a:cs typeface="Arial"/>
              </a:rPr>
              <a:t>Shared room </a:t>
            </a:r>
            <a:r>
              <a:rPr sz="1600" b="1" spc="-430" dirty="0">
                <a:latin typeface="Arial"/>
                <a:cs typeface="Arial"/>
              </a:rPr>
              <a:t> </a:t>
            </a:r>
            <a:r>
              <a:rPr sz="1600" b="1" spc="-5" dirty="0">
                <a:latin typeface="Arial"/>
                <a:cs typeface="Arial"/>
              </a:rPr>
              <a:t>and</a:t>
            </a:r>
            <a:r>
              <a:rPr sz="1600" b="1" spc="-10" dirty="0">
                <a:latin typeface="Arial"/>
                <a:cs typeface="Arial"/>
              </a:rPr>
              <a:t> </a:t>
            </a:r>
            <a:r>
              <a:rPr sz="1600" b="1" spc="-5" dirty="0">
                <a:latin typeface="Arial"/>
                <a:cs typeface="Arial"/>
              </a:rPr>
              <a:t>Private</a:t>
            </a:r>
            <a:r>
              <a:rPr sz="1600" b="1" spc="-10" dirty="0">
                <a:latin typeface="Arial"/>
                <a:cs typeface="Arial"/>
              </a:rPr>
              <a:t> </a:t>
            </a:r>
            <a:r>
              <a:rPr sz="1600" b="1" spc="-5" dirty="0">
                <a:latin typeface="Arial"/>
                <a:cs typeface="Arial"/>
              </a:rPr>
              <a:t>room.</a:t>
            </a:r>
            <a:endParaRPr sz="1600" dirty="0">
              <a:latin typeface="Arial"/>
              <a:cs typeface="Arial"/>
            </a:endParaRPr>
          </a:p>
        </p:txBody>
      </p:sp>
      <p:pic>
        <p:nvPicPr>
          <p:cNvPr id="11266" name="Picture 2">
            <a:extLst>
              <a:ext uri="{FF2B5EF4-FFF2-40B4-BE49-F238E27FC236}">
                <a16:creationId xmlns:a16="http://schemas.microsoft.com/office/drawing/2014/main" id="{97B16D38-632B-4EE8-BB6A-7C74CB050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882650"/>
            <a:ext cx="5410200" cy="412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1" y="456469"/>
            <a:ext cx="8526324" cy="4391660"/>
          </a:xfrm>
          <a:prstGeom prst="rect">
            <a:avLst/>
          </a:prstGeom>
        </p:spPr>
        <p:txBody>
          <a:bodyPr vert="horz" wrap="square" lIns="0" tIns="12700" rIns="0" bIns="0" rtlCol="0">
            <a:spAutoFit/>
          </a:bodyPr>
          <a:lstStyle/>
          <a:p>
            <a:pPr marL="494665" marR="5080" indent="-482600">
              <a:lnSpc>
                <a:spcPct val="114999"/>
              </a:lnSpc>
              <a:spcBef>
                <a:spcPts val="100"/>
              </a:spcBef>
              <a:buFont typeface="MS PGothic"/>
              <a:buChar char="❖"/>
              <a:tabLst>
                <a:tab pos="494665" algn="l"/>
                <a:tab pos="495300" algn="l"/>
              </a:tabLst>
            </a:pPr>
            <a:r>
              <a:rPr sz="2000" b="1" spc="-5" dirty="0">
                <a:solidFill>
                  <a:srgbClr val="CC0000"/>
                </a:solidFill>
                <a:latin typeface="Arial"/>
                <a:cs typeface="Arial"/>
              </a:rPr>
              <a:t>What is </a:t>
            </a:r>
            <a:r>
              <a:rPr sz="2000" b="1" dirty="0">
                <a:solidFill>
                  <a:srgbClr val="CC0000"/>
                </a:solidFill>
                <a:latin typeface="Arial"/>
                <a:cs typeface="Arial"/>
              </a:rPr>
              <a:t>the </a:t>
            </a:r>
            <a:r>
              <a:rPr sz="2000" b="1" spc="-5" dirty="0">
                <a:solidFill>
                  <a:srgbClr val="CC0000"/>
                </a:solidFill>
                <a:latin typeface="Arial"/>
                <a:cs typeface="Arial"/>
              </a:rPr>
              <a:t>average preferred price by customers according </a:t>
            </a:r>
            <a:r>
              <a:rPr sz="2000" b="1" dirty="0">
                <a:solidFill>
                  <a:srgbClr val="CC0000"/>
                </a:solidFill>
                <a:latin typeface="Arial"/>
                <a:cs typeface="Arial"/>
              </a:rPr>
              <a:t>to the </a:t>
            </a:r>
            <a:r>
              <a:rPr sz="2000" b="1" spc="-545" dirty="0">
                <a:solidFill>
                  <a:srgbClr val="CC0000"/>
                </a:solidFill>
                <a:latin typeface="Arial"/>
                <a:cs typeface="Arial"/>
              </a:rPr>
              <a:t> </a:t>
            </a:r>
            <a:r>
              <a:rPr sz="2000" b="1" spc="-5" dirty="0">
                <a:solidFill>
                  <a:srgbClr val="CC0000"/>
                </a:solidFill>
                <a:latin typeface="Arial"/>
                <a:cs typeface="Arial"/>
              </a:rPr>
              <a:t>location?</a:t>
            </a:r>
            <a:endParaRPr sz="2000" dirty="0">
              <a:latin typeface="Arial"/>
              <a:cs typeface="Arial"/>
            </a:endParaRPr>
          </a:p>
          <a:p>
            <a:pPr marL="494665" marR="5023485" indent="-351790">
              <a:lnSpc>
                <a:spcPct val="150000"/>
              </a:lnSpc>
              <a:spcBef>
                <a:spcPts val="55"/>
              </a:spcBef>
              <a:buChar char="●"/>
              <a:tabLst>
                <a:tab pos="494665" algn="l"/>
                <a:tab pos="495300" algn="l"/>
              </a:tabLst>
            </a:pPr>
            <a:r>
              <a:rPr sz="1600" b="1" spc="-5" dirty="0">
                <a:latin typeface="Arial"/>
                <a:cs typeface="Arial"/>
              </a:rPr>
              <a:t>As we can see in </a:t>
            </a:r>
            <a:r>
              <a:rPr sz="1600" b="1" dirty="0">
                <a:latin typeface="Arial"/>
                <a:cs typeface="Arial"/>
              </a:rPr>
              <a:t>Manhattan </a:t>
            </a:r>
            <a:r>
              <a:rPr sz="1600" b="1" spc="5" dirty="0">
                <a:latin typeface="Arial"/>
                <a:cs typeface="Arial"/>
              </a:rPr>
              <a:t> </a:t>
            </a:r>
            <a:r>
              <a:rPr sz="1600" b="1" spc="-5" dirty="0">
                <a:latin typeface="Arial"/>
                <a:cs typeface="Arial"/>
              </a:rPr>
              <a:t>average price of Entire </a:t>
            </a:r>
            <a:r>
              <a:rPr sz="1600" b="1" dirty="0">
                <a:latin typeface="Arial"/>
                <a:cs typeface="Arial"/>
              </a:rPr>
              <a:t> </a:t>
            </a:r>
            <a:r>
              <a:rPr sz="1600" b="1" spc="-5" dirty="0">
                <a:latin typeface="Arial"/>
                <a:cs typeface="Arial"/>
              </a:rPr>
              <a:t>home/apt</a:t>
            </a:r>
            <a:r>
              <a:rPr sz="1600" b="1" spc="-35" dirty="0">
                <a:latin typeface="Arial"/>
                <a:cs typeface="Arial"/>
              </a:rPr>
              <a:t> </a:t>
            </a:r>
            <a:r>
              <a:rPr sz="1600" b="1" spc="-5" dirty="0">
                <a:latin typeface="Arial"/>
                <a:cs typeface="Arial"/>
              </a:rPr>
              <a:t>is</a:t>
            </a:r>
            <a:r>
              <a:rPr sz="1600" b="1" spc="-30" dirty="0">
                <a:latin typeface="Arial"/>
                <a:cs typeface="Arial"/>
              </a:rPr>
              <a:t> </a:t>
            </a:r>
            <a:r>
              <a:rPr sz="1600" b="1" spc="-5" dirty="0">
                <a:latin typeface="Arial"/>
                <a:cs typeface="Arial"/>
              </a:rPr>
              <a:t>highest,</a:t>
            </a:r>
            <a:r>
              <a:rPr sz="1600" b="1" spc="-30" dirty="0">
                <a:latin typeface="Arial"/>
                <a:cs typeface="Arial"/>
              </a:rPr>
              <a:t> </a:t>
            </a:r>
            <a:r>
              <a:rPr sz="1600" b="1" spc="-5" dirty="0">
                <a:latin typeface="Arial"/>
                <a:cs typeface="Arial"/>
              </a:rPr>
              <a:t>compared </a:t>
            </a:r>
            <a:r>
              <a:rPr sz="1600" b="1" spc="-430" dirty="0">
                <a:latin typeface="Arial"/>
                <a:cs typeface="Arial"/>
              </a:rPr>
              <a:t> </a:t>
            </a:r>
            <a:r>
              <a:rPr sz="1600" b="1" dirty="0">
                <a:latin typeface="Arial"/>
                <a:cs typeface="Arial"/>
              </a:rPr>
              <a:t>to</a:t>
            </a:r>
            <a:r>
              <a:rPr sz="1600" b="1" spc="-10" dirty="0">
                <a:latin typeface="Arial"/>
                <a:cs typeface="Arial"/>
              </a:rPr>
              <a:t> </a:t>
            </a:r>
            <a:r>
              <a:rPr sz="1600" b="1" spc="-5" dirty="0">
                <a:latin typeface="Arial"/>
                <a:cs typeface="Arial"/>
              </a:rPr>
              <a:t>other</a:t>
            </a:r>
            <a:r>
              <a:rPr sz="1600" b="1" spc="-10" dirty="0">
                <a:latin typeface="Arial"/>
                <a:cs typeface="Arial"/>
              </a:rPr>
              <a:t> </a:t>
            </a:r>
            <a:r>
              <a:rPr sz="1600" b="1" spc="-5" dirty="0">
                <a:latin typeface="Arial"/>
                <a:cs typeface="Arial"/>
              </a:rPr>
              <a:t>location.</a:t>
            </a:r>
            <a:endParaRPr sz="1600" dirty="0">
              <a:latin typeface="Arial"/>
              <a:cs typeface="Arial"/>
            </a:endParaRPr>
          </a:p>
          <a:p>
            <a:pPr marL="494665" marR="5140960" indent="-351790">
              <a:lnSpc>
                <a:spcPct val="150000"/>
              </a:lnSpc>
              <a:buChar char="●"/>
              <a:tabLst>
                <a:tab pos="494665" algn="l"/>
                <a:tab pos="495300" algn="l"/>
              </a:tabLst>
            </a:pPr>
            <a:r>
              <a:rPr sz="1600" b="1" spc="-15" dirty="0">
                <a:latin typeface="Arial"/>
                <a:cs typeface="Arial"/>
              </a:rPr>
              <a:t>Average </a:t>
            </a:r>
            <a:r>
              <a:rPr sz="1600" b="1" spc="-5" dirty="0">
                <a:latin typeface="Arial"/>
                <a:cs typeface="Arial"/>
              </a:rPr>
              <a:t>price of shared room </a:t>
            </a:r>
            <a:r>
              <a:rPr sz="1600" b="1" spc="-430" dirty="0">
                <a:latin typeface="Arial"/>
                <a:cs typeface="Arial"/>
              </a:rPr>
              <a:t> </a:t>
            </a:r>
            <a:r>
              <a:rPr sz="1600" b="1" spc="-5" dirty="0">
                <a:latin typeface="Arial"/>
                <a:cs typeface="Arial"/>
              </a:rPr>
              <a:t>is</a:t>
            </a:r>
            <a:r>
              <a:rPr sz="1600" b="1" spc="-10" dirty="0">
                <a:latin typeface="Arial"/>
                <a:cs typeface="Arial"/>
              </a:rPr>
              <a:t> </a:t>
            </a:r>
            <a:r>
              <a:rPr sz="1600" b="1" spc="-5" dirty="0">
                <a:latin typeface="Arial"/>
                <a:cs typeface="Arial"/>
              </a:rPr>
              <a:t>lowest</a:t>
            </a:r>
            <a:r>
              <a:rPr sz="1600" b="1" spc="-10" dirty="0">
                <a:latin typeface="Arial"/>
                <a:cs typeface="Arial"/>
              </a:rPr>
              <a:t> </a:t>
            </a:r>
            <a:r>
              <a:rPr sz="1600" b="1" spc="-5" dirty="0">
                <a:latin typeface="Arial"/>
                <a:cs typeface="Arial"/>
              </a:rPr>
              <a:t>in</a:t>
            </a:r>
            <a:r>
              <a:rPr sz="1600" b="1" spc="-10" dirty="0">
                <a:latin typeface="Arial"/>
                <a:cs typeface="Arial"/>
              </a:rPr>
              <a:t> </a:t>
            </a:r>
            <a:r>
              <a:rPr sz="1600" b="1" spc="-5" dirty="0">
                <a:latin typeface="Arial"/>
                <a:cs typeface="Arial"/>
              </a:rPr>
              <a:t>brooklyn.</a:t>
            </a:r>
            <a:endParaRPr sz="1600" dirty="0">
              <a:latin typeface="Arial"/>
              <a:cs typeface="Arial"/>
            </a:endParaRPr>
          </a:p>
          <a:p>
            <a:pPr marL="494665" marR="5175885" indent="-351790">
              <a:lnSpc>
                <a:spcPct val="150000"/>
              </a:lnSpc>
              <a:buChar char="●"/>
              <a:tabLst>
                <a:tab pos="494665" algn="l"/>
                <a:tab pos="495300" algn="l"/>
              </a:tabLst>
            </a:pPr>
            <a:r>
              <a:rPr sz="1600" b="1" spc="-5" dirty="0">
                <a:latin typeface="Arial"/>
                <a:cs typeface="Arial"/>
              </a:rPr>
              <a:t>Queens, Staten Island and </a:t>
            </a:r>
            <a:r>
              <a:rPr sz="1600" b="1" dirty="0">
                <a:latin typeface="Arial"/>
                <a:cs typeface="Arial"/>
              </a:rPr>
              <a:t> </a:t>
            </a:r>
            <a:r>
              <a:rPr sz="1600" b="1" spc="-5" dirty="0">
                <a:latin typeface="Arial"/>
                <a:cs typeface="Arial"/>
              </a:rPr>
              <a:t>Bronx share almost </a:t>
            </a:r>
            <a:r>
              <a:rPr sz="1600" b="1" dirty="0">
                <a:latin typeface="Arial"/>
                <a:cs typeface="Arial"/>
              </a:rPr>
              <a:t>the </a:t>
            </a:r>
            <a:r>
              <a:rPr sz="1600" b="1" spc="-5" dirty="0">
                <a:latin typeface="Arial"/>
                <a:cs typeface="Arial"/>
              </a:rPr>
              <a:t>same </a:t>
            </a:r>
            <a:r>
              <a:rPr sz="1600" b="1" spc="-430" dirty="0">
                <a:latin typeface="Arial"/>
                <a:cs typeface="Arial"/>
              </a:rPr>
              <a:t> </a:t>
            </a:r>
            <a:r>
              <a:rPr sz="1600" b="1" spc="-5" dirty="0">
                <a:latin typeface="Arial"/>
                <a:cs typeface="Arial"/>
              </a:rPr>
              <a:t>price i.e $50 </a:t>
            </a:r>
            <a:r>
              <a:rPr sz="1600" b="1" dirty="0">
                <a:latin typeface="Arial"/>
                <a:cs typeface="Arial"/>
              </a:rPr>
              <a:t>for </a:t>
            </a:r>
            <a:r>
              <a:rPr sz="1600" b="1" spc="-5" dirty="0">
                <a:latin typeface="Arial"/>
                <a:cs typeface="Arial"/>
              </a:rPr>
              <a:t>Shared room </a:t>
            </a:r>
            <a:r>
              <a:rPr sz="1600" b="1" spc="-430" dirty="0">
                <a:latin typeface="Arial"/>
                <a:cs typeface="Arial"/>
              </a:rPr>
              <a:t> </a:t>
            </a:r>
            <a:r>
              <a:rPr sz="1600" b="1" spc="-5" dirty="0">
                <a:latin typeface="Arial"/>
                <a:cs typeface="Arial"/>
              </a:rPr>
              <a:t>and</a:t>
            </a:r>
            <a:r>
              <a:rPr sz="1600" b="1" spc="-10" dirty="0">
                <a:latin typeface="Arial"/>
                <a:cs typeface="Arial"/>
              </a:rPr>
              <a:t> </a:t>
            </a:r>
            <a:r>
              <a:rPr sz="1600" b="1" spc="-5" dirty="0">
                <a:latin typeface="Arial"/>
                <a:cs typeface="Arial"/>
              </a:rPr>
              <a:t>Private</a:t>
            </a:r>
            <a:r>
              <a:rPr sz="1600" b="1" spc="-10" dirty="0">
                <a:latin typeface="Arial"/>
                <a:cs typeface="Arial"/>
              </a:rPr>
              <a:t> </a:t>
            </a:r>
            <a:r>
              <a:rPr sz="1600" b="1" spc="-5" dirty="0">
                <a:latin typeface="Arial"/>
                <a:cs typeface="Arial"/>
              </a:rPr>
              <a:t>room.</a:t>
            </a:r>
            <a:endParaRPr sz="1600" dirty="0">
              <a:latin typeface="Arial"/>
              <a:cs typeface="Arial"/>
            </a:endParaRPr>
          </a:p>
        </p:txBody>
      </p:sp>
      <p:pic>
        <p:nvPicPr>
          <p:cNvPr id="7170" name="Picture 2">
            <a:extLst>
              <a:ext uri="{FF2B5EF4-FFF2-40B4-BE49-F238E27FC236}">
                <a16:creationId xmlns:a16="http://schemas.microsoft.com/office/drawing/2014/main" id="{52D5A840-C5C8-4714-9811-B7AE8681A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047750"/>
            <a:ext cx="49911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00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7146" y="438150"/>
            <a:ext cx="8526324" cy="320601"/>
          </a:xfrm>
          <a:prstGeom prst="rect">
            <a:avLst/>
          </a:prstGeom>
        </p:spPr>
        <p:txBody>
          <a:bodyPr vert="horz" wrap="square" lIns="0" tIns="12700" rIns="0" bIns="0" rtlCol="0">
            <a:spAutoFit/>
          </a:bodyPr>
          <a:lstStyle/>
          <a:p>
            <a:pPr marL="342900" indent="-342900">
              <a:buFont typeface="Wingdings" panose="05000000000000000000" pitchFamily="2" charset="2"/>
              <a:buChar char="v"/>
            </a:pPr>
            <a:r>
              <a:rPr lang="en-US" sz="2000" b="1" dirty="0">
                <a:solidFill>
                  <a:srgbClr val="C00000"/>
                </a:solidFill>
                <a:effectLst/>
                <a:latin typeface="Arial" panose="020B0604020202020204" pitchFamily="34" charset="0"/>
                <a:cs typeface="Arial" panose="020B0604020202020204" pitchFamily="34" charset="0"/>
              </a:rPr>
              <a:t>Which Location have most Availability ?</a:t>
            </a:r>
          </a:p>
        </p:txBody>
      </p:sp>
      <p:pic>
        <p:nvPicPr>
          <p:cNvPr id="6146" name="Picture 2">
            <a:extLst>
              <a:ext uri="{FF2B5EF4-FFF2-40B4-BE49-F238E27FC236}">
                <a16:creationId xmlns:a16="http://schemas.microsoft.com/office/drawing/2014/main" id="{34D829EE-5B95-4F11-B7C6-6B292139A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495" y="895350"/>
            <a:ext cx="5229242" cy="4171950"/>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99C4E000-AA83-4729-8A93-8F2208E4E944}"/>
              </a:ext>
            </a:extLst>
          </p:cNvPr>
          <p:cNvSpPr txBox="1"/>
          <p:nvPr/>
        </p:nvSpPr>
        <p:spPr>
          <a:xfrm>
            <a:off x="18393" y="1480169"/>
            <a:ext cx="4263162" cy="2183162"/>
          </a:xfrm>
          <a:prstGeom prst="rect">
            <a:avLst/>
          </a:prstGeom>
        </p:spPr>
        <p:txBody>
          <a:bodyPr vert="horz" wrap="square" lIns="0" tIns="12700" rIns="0" bIns="0" rtlCol="0">
            <a:spAutoFit/>
          </a:bodyPr>
          <a:lstStyle/>
          <a:p>
            <a:pPr marL="285750" indent="-285750">
              <a:lnSpc>
                <a:spcPct val="150000"/>
              </a:lnSpc>
              <a:buFont typeface="Arial" panose="020B0604020202020204" pitchFamily="34" charset="0"/>
              <a:buChar char="•"/>
            </a:pPr>
            <a:r>
              <a:rPr lang="en-US" sz="1600" b="1" dirty="0">
                <a:solidFill>
                  <a:schemeClr val="tx1">
                    <a:lumMod val="95000"/>
                    <a:lumOff val="5000"/>
                  </a:schemeClr>
                </a:solidFill>
                <a:effectLst/>
                <a:latin typeface="Arial" panose="020B0604020202020204" pitchFamily="34" charset="0"/>
                <a:cs typeface="Arial" panose="020B0604020202020204" pitchFamily="34" charset="0"/>
              </a:rPr>
              <a:t>Overall, this visualization provides insights into the distribution of Airbnb listing availability across various boroughs in NYC, aiding in understanding the rental market dynamics in different areas.</a:t>
            </a:r>
          </a:p>
        </p:txBody>
      </p:sp>
    </p:spTree>
    <p:extLst>
      <p:ext uri="{BB962C8B-B14F-4D97-AF65-F5344CB8AC3E}">
        <p14:creationId xmlns:p14="http://schemas.microsoft.com/office/powerpoint/2010/main" val="4261183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TotalTime>
  <Words>1537</Words>
  <Application>Microsoft Office PowerPoint</Application>
  <PresentationFormat>On-screen Show (16:9)</PresentationFormat>
  <Paragraphs>135</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MS PGothic</vt:lpstr>
      <vt:lpstr>Arial</vt:lpstr>
      <vt:lpstr>Arial MT</vt:lpstr>
      <vt:lpstr>Calibri</vt:lpstr>
      <vt:lpstr>Roboto</vt:lpstr>
      <vt:lpstr>Söhne</vt:lpstr>
      <vt:lpstr>Times New Roman</vt:lpstr>
      <vt:lpstr>Verdana</vt:lpstr>
      <vt:lpstr>Wingdings</vt:lpstr>
      <vt:lpstr>Office Theme</vt:lpstr>
      <vt:lpstr>Module 2 Project</vt:lpstr>
      <vt:lpstr>PowerPoint Presentation</vt:lpstr>
      <vt:lpstr>PowerPoint Presentation</vt:lpstr>
      <vt:lpstr>PowerPoint Presentation</vt:lpstr>
      <vt:lpstr>Agenda(Cont...)</vt:lpstr>
      <vt:lpstr>Map of New  York City(NYC)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25 most common words used in listing names (contd.)</vt:lpstr>
      <vt:lpstr>PowerPoint Presentation</vt:lpstr>
      <vt:lpstr>PowerPoint Presentation</vt:lpstr>
      <vt:lpstr>Challenges  Faced</vt:lpstr>
      <vt:lpstr>PowerPoint Presentation</vt:lpstr>
      <vt:lpstr>Analysis Summary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EDA Capstone Project(PPT)</dc:title>
  <dc:creator>Mr Singh</dc:creator>
  <cp:lastModifiedBy>atul singh</cp:lastModifiedBy>
  <cp:revision>26</cp:revision>
  <dcterms:created xsi:type="dcterms:W3CDTF">2024-04-17T14:25:30Z</dcterms:created>
  <dcterms:modified xsi:type="dcterms:W3CDTF">2024-04-24T17:38:47Z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