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4" r:id="rId10"/>
    <p:sldId id="283" r:id="rId11"/>
    <p:sldId id="266" r:id="rId12"/>
    <p:sldId id="267" r:id="rId13"/>
    <p:sldId id="269" r:id="rId14"/>
    <p:sldId id="270" r:id="rId15"/>
    <p:sldId id="271" r:id="rId16"/>
    <p:sldId id="281" r:id="rId17"/>
    <p:sldId id="277" r:id="rId18"/>
    <p:sldId id="278" r:id="rId19"/>
    <p:sldId id="279" r:id="rId20"/>
    <p:sldId id="280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25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3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13909"/>
            <a:ext cx="2286000" cy="429895"/>
          </a:xfrm>
          <a:custGeom>
            <a:avLst/>
            <a:gdLst/>
            <a:ahLst/>
            <a:cxnLst/>
            <a:rect l="l" t="t" r="r" b="b"/>
            <a:pathLst>
              <a:path w="2286000" h="429895">
                <a:moveTo>
                  <a:pt x="762000" y="429590"/>
                </a:moveTo>
                <a:lnTo>
                  <a:pt x="0" y="0"/>
                </a:lnTo>
                <a:lnTo>
                  <a:pt x="0" y="429590"/>
                </a:lnTo>
                <a:lnTo>
                  <a:pt x="762000" y="429590"/>
                </a:lnTo>
                <a:close/>
              </a:path>
              <a:path w="2286000" h="429895">
                <a:moveTo>
                  <a:pt x="2285822" y="429590"/>
                </a:moveTo>
                <a:lnTo>
                  <a:pt x="1523822" y="0"/>
                </a:lnTo>
                <a:lnTo>
                  <a:pt x="1523822" y="429590"/>
                </a:lnTo>
                <a:lnTo>
                  <a:pt x="2285822" y="4295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650" y="0"/>
            <a:ext cx="609634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7071" y="545310"/>
            <a:ext cx="4889857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144" y="1767051"/>
            <a:ext cx="5209711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071" y="545310"/>
            <a:ext cx="488985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IN" sz="5400" spc="15" dirty="0">
                <a:latin typeface="+mj-lt"/>
              </a:rPr>
              <a:t>Module 2</a:t>
            </a:r>
            <a:r>
              <a:rPr sz="5400" spc="-225" dirty="0">
                <a:latin typeface="+mj-lt"/>
              </a:rPr>
              <a:t> </a:t>
            </a:r>
            <a:r>
              <a:rPr sz="5400" spc="-45" dirty="0">
                <a:latin typeface="+mj-lt"/>
              </a:rPr>
              <a:t>P</a:t>
            </a:r>
            <a:r>
              <a:rPr sz="5400" spc="-290" dirty="0">
                <a:latin typeface="+mj-lt"/>
              </a:rPr>
              <a:t>r</a:t>
            </a:r>
            <a:r>
              <a:rPr sz="5400" spc="-150" dirty="0">
                <a:latin typeface="+mj-lt"/>
              </a:rPr>
              <a:t>oje</a:t>
            </a:r>
            <a:r>
              <a:rPr sz="5400" spc="-125" dirty="0">
                <a:latin typeface="+mj-lt"/>
              </a:rPr>
              <a:t>c</a:t>
            </a:r>
            <a:r>
              <a:rPr sz="5400" spc="-120" dirty="0">
                <a:latin typeface="+mj-lt"/>
              </a:rPr>
              <a:t>t</a:t>
            </a:r>
            <a:endParaRPr sz="5400" spc="-1215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67144" y="1673917"/>
            <a:ext cx="5209711" cy="255018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+mn-lt"/>
              </a:rPr>
              <a:t>E</a:t>
            </a:r>
            <a:r>
              <a:rPr spc="-65" dirty="0">
                <a:latin typeface="+mn-lt"/>
              </a:rPr>
              <a:t>D</a:t>
            </a:r>
            <a:r>
              <a:rPr spc="-35" dirty="0">
                <a:latin typeface="+mn-lt"/>
              </a:rPr>
              <a:t>A</a:t>
            </a:r>
            <a:r>
              <a:rPr spc="-195" dirty="0">
                <a:latin typeface="+mn-lt"/>
              </a:rPr>
              <a:t> </a:t>
            </a:r>
            <a:r>
              <a:rPr spc="-90" dirty="0">
                <a:latin typeface="+mn-lt"/>
              </a:rPr>
              <a:t>on</a:t>
            </a:r>
            <a:r>
              <a:rPr spc="-195" dirty="0">
                <a:latin typeface="+mn-lt"/>
              </a:rPr>
              <a:t> </a:t>
            </a:r>
            <a:r>
              <a:rPr spc="-135" dirty="0">
                <a:latin typeface="+mn-lt"/>
              </a:rPr>
              <a:t>Ai</a:t>
            </a:r>
            <a:r>
              <a:rPr spc="-130" dirty="0">
                <a:latin typeface="+mn-lt"/>
              </a:rPr>
              <a:t>r</a:t>
            </a:r>
            <a:r>
              <a:rPr spc="-45" dirty="0">
                <a:latin typeface="+mn-lt"/>
              </a:rPr>
              <a:t>bnb</a:t>
            </a:r>
            <a:r>
              <a:rPr spc="-195" dirty="0">
                <a:latin typeface="+mn-lt"/>
              </a:rPr>
              <a:t> </a:t>
            </a:r>
            <a:r>
              <a:rPr spc="-70" dirty="0">
                <a:latin typeface="+mn-lt"/>
              </a:rPr>
              <a:t>boo</a:t>
            </a:r>
            <a:r>
              <a:rPr spc="-80" dirty="0">
                <a:latin typeface="+mn-lt"/>
              </a:rPr>
              <a:t>k</a:t>
            </a:r>
            <a:r>
              <a:rPr spc="-70" dirty="0">
                <a:latin typeface="+mn-lt"/>
              </a:rPr>
              <a:t>i</a:t>
            </a:r>
            <a:r>
              <a:rPr spc="-125" dirty="0">
                <a:latin typeface="+mn-lt"/>
              </a:rPr>
              <a:t>n</a:t>
            </a:r>
            <a:r>
              <a:rPr dirty="0">
                <a:latin typeface="+mn-lt"/>
              </a:rPr>
              <a:t>g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</a:pPr>
            <a:endParaRPr sz="4850" dirty="0">
              <a:latin typeface="+mn-lt"/>
            </a:endParaRPr>
          </a:p>
          <a:p>
            <a:pPr marL="635" marR="193040" algn="ctr">
              <a:lnSpc>
                <a:spcPct val="150000"/>
              </a:lnSpc>
            </a:pPr>
            <a:r>
              <a:rPr sz="2600" spc="-165" dirty="0">
                <a:latin typeface="+mn-lt"/>
              </a:rPr>
              <a:t>by</a:t>
            </a:r>
            <a:endParaRPr lang="en-US" sz="2600" spc="-165" dirty="0">
              <a:latin typeface="+mn-lt"/>
            </a:endParaRPr>
          </a:p>
          <a:p>
            <a:pPr marL="1094105" marR="1085850" indent="-635" algn="ctr">
              <a:lnSpc>
                <a:spcPct val="150000"/>
              </a:lnSpc>
              <a:spcBef>
                <a:spcPts val="10"/>
              </a:spcBef>
            </a:pPr>
            <a:r>
              <a:rPr lang="en-US" spc="-135" dirty="0">
                <a:solidFill>
                  <a:srgbClr val="FF0000"/>
                </a:solidFill>
                <a:latin typeface="+mn-lt"/>
              </a:rPr>
              <a:t>ATUL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4" y="269294"/>
            <a:ext cx="8239276" cy="2883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Where does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customers pay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lowest 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location?</a:t>
            </a:r>
            <a:endParaRPr sz="2000" dirty="0">
              <a:latin typeface="Arial"/>
              <a:cs typeface="Arial"/>
            </a:endParaRPr>
          </a:p>
          <a:p>
            <a:pPr marL="559435" marR="4175760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lang="en-IN" b="1" dirty="0">
                <a:solidFill>
                  <a:srgbClr val="222222"/>
                </a:solidFill>
                <a:latin typeface="+mj-lt"/>
                <a:cs typeface="Arial"/>
              </a:rPr>
              <a:t>Minimum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price of rent in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Brooklyn,</a:t>
            </a:r>
            <a:r>
              <a:rPr b="1" spc="-5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Queens,</a:t>
            </a:r>
            <a:r>
              <a:rPr b="1" spc="-45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Manhattan</a:t>
            </a:r>
            <a:r>
              <a:rPr lang="en-IN" b="1" dirty="0">
                <a:solidFill>
                  <a:srgbClr val="222222"/>
                </a:solidFill>
                <a:latin typeface="+mj-lt"/>
                <a:cs typeface="Arial"/>
              </a:rPr>
              <a:t>, Bronx </a:t>
            </a:r>
            <a:r>
              <a:rPr b="1" spc="-43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is</a:t>
            </a:r>
            <a:r>
              <a:rPr b="1" spc="-1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almost</a:t>
            </a:r>
            <a:r>
              <a:rPr b="1" spc="-10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same.</a:t>
            </a:r>
            <a:endParaRPr dirty="0">
              <a:latin typeface="+mj-lt"/>
              <a:cs typeface="Arial"/>
            </a:endParaRPr>
          </a:p>
          <a:p>
            <a:pPr marL="559435" marR="4131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Here we used log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transformation to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display </a:t>
            </a:r>
            <a:r>
              <a:rPr b="1" dirty="0">
                <a:solidFill>
                  <a:srgbClr val="222222"/>
                </a:solidFill>
                <a:latin typeface="+mj-lt"/>
                <a:cs typeface="Arial"/>
              </a:rPr>
              <a:t> </a:t>
            </a:r>
            <a:r>
              <a:rPr b="1" spc="-5" dirty="0">
                <a:solidFill>
                  <a:srgbClr val="222222"/>
                </a:solidFill>
                <a:latin typeface="+mj-lt"/>
                <a:cs typeface="Arial"/>
              </a:rPr>
              <a:t>minimum price </a:t>
            </a:r>
            <a:endParaRPr lang="en-IN" b="1" spc="-5" dirty="0">
              <a:solidFill>
                <a:srgbClr val="222222"/>
              </a:solidFill>
              <a:latin typeface="+mj-lt"/>
              <a:cs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156C73-F26E-49AA-B369-1A638E18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0" t="-1316" r="215" b="1316"/>
          <a:stretch/>
        </p:blipFill>
        <p:spPr bwMode="auto">
          <a:xfrm>
            <a:off x="4419600" y="742950"/>
            <a:ext cx="472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437" y="480090"/>
            <a:ext cx="5887720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67055" algn="l"/>
                <a:tab pos="567690" algn="l"/>
              </a:tabLst>
            </a:pP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each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Arial"/>
              <a:cs typeface="Arial"/>
            </a:endParaRPr>
          </a:p>
          <a:p>
            <a:pPr marL="469900" marR="261366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8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800" b="1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we </a:t>
            </a:r>
            <a:r>
              <a:rPr sz="1800" b="1" spc="-48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found</a:t>
            </a:r>
            <a:r>
              <a:rPr sz="18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that: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MS PGothic"/>
              <a:buChar char="➢"/>
            </a:pPr>
            <a:endParaRPr sz="2200" dirty="0">
              <a:latin typeface="Arial"/>
              <a:cs typeface="Arial"/>
            </a:endParaRPr>
          </a:p>
          <a:p>
            <a:pPr marL="462280" marR="2275205" lvl="1" indent="-318770">
              <a:lnSpc>
                <a:spcPct val="101200"/>
              </a:lnSpc>
              <a:buClr>
                <a:srgbClr val="CC0000"/>
              </a:buClr>
              <a:buSzPct val="112500"/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Entire home/apt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 of listing of 52% among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174240" lvl="1" indent="-297815">
              <a:lnSpc>
                <a:spcPct val="100000"/>
              </a:lnSpc>
              <a:buClr>
                <a:srgbClr val="CC0000"/>
              </a:buClr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Private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45.7% of listing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among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399665" lvl="1" indent="-297815">
              <a:lnSpc>
                <a:spcPct val="1000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Shared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2.4%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35FB47-A487-47CB-867B-5EC548A57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10" b="4868"/>
          <a:stretch/>
        </p:blipFill>
        <p:spPr bwMode="auto">
          <a:xfrm>
            <a:off x="4564413" y="1276350"/>
            <a:ext cx="4264660" cy="36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9" y="62865"/>
            <a:ext cx="7413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types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relation with availability in different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neighbourhood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groups?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9324" y="3202814"/>
            <a:ext cx="2794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 indent="-271145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Pct val="87500"/>
              <a:buFont typeface="MS PGothic"/>
              <a:buChar char="❖"/>
              <a:tabLst>
                <a:tab pos="28384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every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neighbourhood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group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dominated by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private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55%.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04A1F8-0D11-4284-9003-B29163A3F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8"/>
          <a:stretch/>
        </p:blipFill>
        <p:spPr bwMode="auto">
          <a:xfrm>
            <a:off x="381000" y="697865"/>
            <a:ext cx="8622324" cy="23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4614BEF-1CC6-4D38-8E95-0FECCE2B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1" r="182"/>
          <a:stretch/>
        </p:blipFill>
        <p:spPr bwMode="auto">
          <a:xfrm>
            <a:off x="33215" y="2781491"/>
            <a:ext cx="5802924" cy="23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724" y="131864"/>
            <a:ext cx="6574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25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words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used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328C8E-289A-4B0D-A75E-FF5AC077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497489"/>
            <a:ext cx="8965324" cy="45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372440"/>
            <a:ext cx="7091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25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99" y="1045837"/>
            <a:ext cx="36645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we can see most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include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property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‘cozy’,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‘private’,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‘apartment’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450" y="1036170"/>
            <a:ext cx="38982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interesting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proximity or connection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public places such 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‘village’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‘heart’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rank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3603D-9126-4CBA-947B-DA99BC4F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9" y="2599997"/>
            <a:ext cx="7091681" cy="227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5800" y="209550"/>
            <a:ext cx="73622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10 hosts with most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of reviews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F14F70-99D2-40D0-B828-B3E77F04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2521"/>
            <a:ext cx="8610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B6E608-6EBA-4D5C-9E5D-C37D80D3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4350"/>
            <a:ext cx="4579883" cy="44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66699" y="266165"/>
            <a:ext cx="4557701" cy="46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IN" sz="2000" b="1" spc="-55" dirty="0">
                <a:solidFill>
                  <a:srgbClr val="CC0000"/>
                </a:solidFill>
                <a:latin typeface="Arial"/>
                <a:cs typeface="Arial"/>
              </a:rPr>
              <a:t>Location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based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Airbnb List count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Manhattan has the highest count of Airbnb listings, with approximately 21,643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Brooklyn follows Manhattan with around 20,089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Queens has fewer listings compared to Manhattan and Brooklyn, with approximately 5,664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The Bronx has the lowest count of Airbnb listings among the displayed locations, with around 1,089 listings.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Staten Island has the lowest count of Airbnb listings, with approximately 373 listings.</a:t>
            </a:r>
          </a:p>
        </p:txBody>
      </p:sp>
    </p:spTree>
    <p:extLst>
      <p:ext uri="{BB962C8B-B14F-4D97-AF65-F5344CB8AC3E}">
        <p14:creationId xmlns:p14="http://schemas.microsoft.com/office/powerpoint/2010/main" val="325382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99" y="97717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5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799" y="0"/>
            <a:ext cx="3866199" cy="514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49" y="120377"/>
            <a:ext cx="1786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Challenges  Faced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1" y="1190326"/>
            <a:ext cx="51219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Reading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meaning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some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855" marR="10795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For answering some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questions we had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airbnb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how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work.</a:t>
            </a:r>
            <a:endParaRPr sz="1600">
              <a:latin typeface="Arial"/>
              <a:cs typeface="Arial"/>
            </a:endParaRPr>
          </a:p>
          <a:p>
            <a:pPr marL="363855" indent="-351790" algn="just">
              <a:lnSpc>
                <a:spcPct val="100000"/>
              </a:lnSpc>
              <a:spcBef>
                <a:spcPts val="96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Handling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values,null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855" marR="5080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Designing multiple visualizations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information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 and successfully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communicate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trends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6699" y="0"/>
                  </a:lnTo>
                  <a:lnTo>
                    <a:pt x="4316699" y="5143499"/>
                  </a:lnTo>
                  <a:close/>
                </a:path>
              </a:pathLst>
            </a:custGeom>
            <a:solidFill>
              <a:srgbClr val="F1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5425" y="381000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799" y="137699"/>
                  </a:moveTo>
                  <a:lnTo>
                    <a:pt x="0" y="137699"/>
                  </a:lnTo>
                  <a:lnTo>
                    <a:pt x="0" y="0"/>
                  </a:lnTo>
                  <a:lnTo>
                    <a:pt x="142799" y="0"/>
                  </a:lnTo>
                  <a:lnTo>
                    <a:pt x="142799" y="137699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2624" y="381000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799" y="0"/>
                  </a:moveTo>
                  <a:lnTo>
                    <a:pt x="285599" y="0"/>
                  </a:lnTo>
                  <a:lnTo>
                    <a:pt x="285599" y="137699"/>
                  </a:lnTo>
                  <a:lnTo>
                    <a:pt x="142799" y="137699"/>
                  </a:lnTo>
                  <a:lnTo>
                    <a:pt x="142799" y="0"/>
                  </a:lnTo>
                  <a:close/>
                </a:path>
                <a:path w="285750" h="275590">
                  <a:moveTo>
                    <a:pt x="0" y="137699"/>
                  </a:moveTo>
                  <a:lnTo>
                    <a:pt x="142799" y="137699"/>
                  </a:lnTo>
                  <a:lnTo>
                    <a:pt x="142799" y="275399"/>
                  </a:lnTo>
                  <a:lnTo>
                    <a:pt x="0" y="275399"/>
                  </a:lnTo>
                  <a:lnTo>
                    <a:pt x="0" y="137699"/>
                  </a:lnTo>
                  <a:close/>
                </a:path>
              </a:pathLst>
            </a:custGeom>
            <a:ln w="9524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312" y="4594862"/>
          <a:ext cx="1354454" cy="13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50" y="713142"/>
            <a:ext cx="3086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225" y="0"/>
            <a:ext cx="4660900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  <a:tab pos="949960" algn="l"/>
                <a:tab pos="1901825" algn="l"/>
                <a:tab pos="2640965" algn="l"/>
                <a:tab pos="3466465" algn="l"/>
                <a:tab pos="4253865" algn="l"/>
              </a:tabLst>
            </a:pPr>
            <a:r>
              <a:rPr sz="1800" b="1" spc="-35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define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som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+mj-lt"/>
                <a:cs typeface="Arial"/>
              </a:rPr>
              <a:t>point</a:t>
            </a:r>
            <a:r>
              <a:rPr sz="1800" b="1" dirty="0">
                <a:solidFill>
                  <a:srgbClr val="CC0000"/>
                </a:solidFill>
                <a:latin typeface="+mj-lt"/>
                <a:cs typeface="Arial"/>
              </a:rPr>
              <a:t>s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whic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can  help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893" y="909192"/>
            <a:ext cx="4666615" cy="619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+mj-lt"/>
                <a:cs typeface="Arial"/>
              </a:rPr>
              <a:t>the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focused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do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business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893" y="1676273"/>
            <a:ext cx="4679950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12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Customers pay highest amount in Brooklyn,Queens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that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$10,000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lowest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amount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endParaRPr sz="1400" dirty="0"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$10.</a:t>
            </a:r>
            <a:endParaRPr sz="1400" dirty="0">
              <a:cs typeface="Arial"/>
            </a:endParaRPr>
          </a:p>
          <a:p>
            <a:pPr marL="209550" marR="5080" indent="-197485">
              <a:lnSpc>
                <a:spcPct val="150000"/>
              </a:lnSpc>
              <a:spcBef>
                <a:spcPts val="10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For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the three types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of room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type (i.e.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Entire home,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Shared room,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&amp;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Private room) average price of entire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home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$157,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for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Shared room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endParaRPr sz="1400" dirty="0"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cs typeface="Arial"/>
              </a:rPr>
              <a:t>$60,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for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private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room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$75.</a:t>
            </a:r>
            <a:endParaRPr sz="1400" dirty="0">
              <a:cs typeface="Arial"/>
            </a:endParaRPr>
          </a:p>
          <a:p>
            <a:pPr marL="209550" marR="381635" indent="-197485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210185" algn="l"/>
              </a:tabLst>
            </a:pPr>
            <a:r>
              <a:rPr sz="1400" b="1" spc="-40" dirty="0">
                <a:solidFill>
                  <a:srgbClr val="212121"/>
                </a:solidFill>
                <a:cs typeface="Arial"/>
              </a:rPr>
              <a:t>Top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three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host base on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their turnover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are </a:t>
            </a:r>
            <a:r>
              <a:rPr sz="1400" b="1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Sonder(nyc),Red awning, Henry and best host is </a:t>
            </a:r>
            <a:r>
              <a:rPr sz="1400" b="1" spc="-375" dirty="0">
                <a:solidFill>
                  <a:srgbClr val="212121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cs typeface="Arial"/>
              </a:rPr>
              <a:t>Sonder(nyc)</a:t>
            </a:r>
            <a:endParaRPr sz="1400" dirty="0"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1508524"/>
            <a:ext cx="3706502" cy="2406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18633"/>
            <a:ext cx="2748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Analysis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+mj-lt"/>
                <a:cs typeface="Arial"/>
              </a:rPr>
              <a:t>Summary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(contd.):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2321" y="473696"/>
            <a:ext cx="6189980" cy="458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9050" indent="-3028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‘Entire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home/apt’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cs typeface="Arial"/>
              </a:rPr>
              <a:t>type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of 52% and ‘Shared Room’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room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type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 only 2.4% 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total.</a:t>
            </a:r>
            <a:endParaRPr sz="1600" dirty="0">
              <a:latin typeface="Arial"/>
              <a:cs typeface="Arial"/>
            </a:endParaRPr>
          </a:p>
          <a:p>
            <a:pPr marL="314960" marR="9525" indent="-302895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People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longer duration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Private rooms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 dirty="0">
              <a:latin typeface="Arial"/>
              <a:cs typeface="Arial"/>
            </a:endParaRPr>
          </a:p>
          <a:p>
            <a:pPr marL="314960" marR="14604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‘cozy’, ‘private’, ‘apartment’ 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 are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frequently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‘village’</a:t>
            </a:r>
            <a:r>
              <a:rPr sz="1600" b="1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‘heart’.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Count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top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almost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2.5%</a:t>
            </a:r>
            <a:r>
              <a:rPr sz="1600" b="1" spc="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(1270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whole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customer preferred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63.2% customer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spend night in Entire home and 1.6% spend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Shared room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1975"/>
            <a:ext cx="2820197" cy="228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43" y="76200"/>
            <a:ext cx="2208281" cy="65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8475" y="173216"/>
            <a:ext cx="8943875" cy="476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800" b="1" spc="-30" dirty="0">
                <a:solidFill>
                  <a:srgbClr val="CC0000"/>
                </a:solidFill>
                <a:latin typeface="+mj-lt"/>
                <a:cs typeface="Verdana"/>
              </a:rPr>
              <a:t>P</a:t>
            </a:r>
            <a:r>
              <a:rPr sz="2800" b="1" spc="-200" dirty="0">
                <a:solidFill>
                  <a:srgbClr val="CC0000"/>
                </a:solidFill>
                <a:latin typeface="+mj-lt"/>
                <a:cs typeface="Verdana"/>
              </a:rPr>
              <a:t>r</a:t>
            </a:r>
            <a:r>
              <a:rPr sz="2800" b="1" spc="-65" dirty="0">
                <a:solidFill>
                  <a:srgbClr val="CC0000"/>
                </a:solidFill>
                <a:latin typeface="+mj-lt"/>
                <a:cs typeface="Verdana"/>
              </a:rPr>
              <a:t>oblem</a:t>
            </a:r>
            <a:r>
              <a:rPr sz="28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800" b="1" spc="-114" dirty="0">
                <a:solidFill>
                  <a:srgbClr val="CC0000"/>
                </a:solidFill>
                <a:latin typeface="+mj-lt"/>
                <a:cs typeface="Verdana"/>
              </a:rPr>
              <a:t>Sta</a:t>
            </a:r>
            <a:r>
              <a:rPr sz="2800" b="1" spc="-135" dirty="0">
                <a:solidFill>
                  <a:srgbClr val="CC0000"/>
                </a:solidFill>
                <a:latin typeface="+mj-lt"/>
                <a:cs typeface="Verdana"/>
              </a:rPr>
              <a:t>t</a:t>
            </a:r>
            <a:r>
              <a:rPr sz="2800" b="1" spc="-45" dirty="0">
                <a:solidFill>
                  <a:srgbClr val="CC0000"/>
                </a:solidFill>
                <a:latin typeface="+mj-lt"/>
                <a:cs typeface="Verdana"/>
              </a:rPr>
              <a:t>e</a:t>
            </a:r>
            <a:r>
              <a:rPr sz="2800" b="1" spc="-60" dirty="0">
                <a:solidFill>
                  <a:srgbClr val="CC0000"/>
                </a:solidFill>
                <a:latin typeface="+mj-lt"/>
                <a:cs typeface="Verdana"/>
              </a:rPr>
              <a:t>m</a:t>
            </a:r>
            <a:r>
              <a:rPr sz="2800" b="1" spc="-65" dirty="0">
                <a:solidFill>
                  <a:srgbClr val="CC0000"/>
                </a:solidFill>
                <a:latin typeface="+mj-lt"/>
                <a:cs typeface="Verdana"/>
              </a:rPr>
              <a:t>ent</a:t>
            </a:r>
            <a:endParaRPr sz="2800" dirty="0">
              <a:latin typeface="+mj-lt"/>
              <a:cs typeface="Verdana"/>
            </a:endParaRPr>
          </a:p>
          <a:p>
            <a:pPr marL="570865" marR="10160" indent="-428625" algn="just">
              <a:lnSpc>
                <a:spcPct val="114999"/>
              </a:lnSpc>
              <a:spcBef>
                <a:spcPts val="1764"/>
              </a:spcBef>
              <a:buFont typeface="MS PGothic"/>
              <a:buChar char="❖"/>
              <a:tabLst>
                <a:tab pos="571500" algn="l"/>
              </a:tabLst>
            </a:pP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For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this project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are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analyzing Airbnb’s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New 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York </a:t>
            </a:r>
            <a:r>
              <a:rPr b="1" spc="-110" dirty="0">
                <a:solidFill>
                  <a:srgbClr val="212121"/>
                </a:solidFill>
                <a:latin typeface="+mj-lt"/>
                <a:cs typeface="Verdana"/>
              </a:rPr>
              <a:t>City(NYC)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 of </a:t>
            </a:r>
            <a:r>
              <a:rPr b="1" spc="-215" dirty="0">
                <a:solidFill>
                  <a:srgbClr val="212121"/>
                </a:solidFill>
                <a:latin typeface="+mj-lt"/>
                <a:cs typeface="Verdana"/>
              </a:rPr>
              <a:t>2019.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NYC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not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only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most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famous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city in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world </a:t>
            </a:r>
            <a:r>
              <a:rPr b="1" spc="-30" dirty="0">
                <a:solidFill>
                  <a:srgbClr val="212121"/>
                </a:solidFill>
                <a:latin typeface="+mj-lt"/>
                <a:cs typeface="Verdana"/>
              </a:rPr>
              <a:t>but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also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top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global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destination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for </a:t>
            </a:r>
            <a:r>
              <a:rPr b="1" spc="-53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visitors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drawn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to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its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museums,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entertainment,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restaurants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commerce.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952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Our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main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objective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to </a:t>
            </a:r>
            <a:r>
              <a:rPr b="1" spc="5" dirty="0">
                <a:solidFill>
                  <a:srgbClr val="212121"/>
                </a:solidFill>
                <a:latin typeface="+mj-lt"/>
                <a:cs typeface="Verdana"/>
              </a:rPr>
              <a:t>ﬁnd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out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key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metrics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that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inﬂuence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of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properties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platform. For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this,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will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explore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visualize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dataset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30" dirty="0">
                <a:solidFill>
                  <a:srgbClr val="212121"/>
                </a:solidFill>
                <a:latin typeface="+mj-lt"/>
                <a:cs typeface="Verdana"/>
              </a:rPr>
              <a:t>from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Airbnb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in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NYC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using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basic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exploratory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analysis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135" dirty="0">
                <a:solidFill>
                  <a:srgbClr val="212121"/>
                </a:solidFill>
                <a:latin typeface="+mj-lt"/>
                <a:cs typeface="Verdana"/>
              </a:rPr>
              <a:t>(EDA)</a:t>
            </a:r>
            <a:r>
              <a:rPr b="1" spc="-9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techniques.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571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Data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analysis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thousands of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listings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provided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through Airbnb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is a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crucial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factor</a:t>
            </a:r>
            <a:r>
              <a:rPr b="1" spc="-10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for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</a:t>
            </a:r>
            <a:r>
              <a:rPr b="1" spc="-9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company.</a:t>
            </a:r>
            <a:endParaRPr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000" dirty="0">
              <a:latin typeface="+mj-lt"/>
              <a:cs typeface="Verdana"/>
            </a:endParaRPr>
          </a:p>
          <a:p>
            <a:pPr marL="563880" marR="5080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We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will </a:t>
            </a:r>
            <a:r>
              <a:rPr b="1" spc="-35" dirty="0">
                <a:solidFill>
                  <a:srgbClr val="212121"/>
                </a:solidFill>
                <a:latin typeface="+mj-lt"/>
                <a:cs typeface="Verdana"/>
              </a:rPr>
              <a:t>be </a:t>
            </a:r>
            <a:r>
              <a:rPr b="1" spc="-15" dirty="0">
                <a:solidFill>
                  <a:srgbClr val="212121"/>
                </a:solidFill>
                <a:latin typeface="+mj-lt"/>
                <a:cs typeface="Verdana"/>
              </a:rPr>
              <a:t>ﬁnding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out </a:t>
            </a:r>
            <a:r>
              <a:rPr b="1" spc="-40" dirty="0">
                <a:solidFill>
                  <a:srgbClr val="212121"/>
                </a:solidFill>
                <a:latin typeface="+mj-lt"/>
                <a:cs typeface="Verdana"/>
              </a:rPr>
              <a:t>the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distribution of </a:t>
            </a:r>
            <a:r>
              <a:rPr b="1" spc="-85" dirty="0">
                <a:solidFill>
                  <a:srgbClr val="212121"/>
                </a:solidFill>
                <a:latin typeface="+mj-lt"/>
                <a:cs typeface="Verdana"/>
              </a:rPr>
              <a:t>every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Airbnb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based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on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their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location, </a:t>
            </a:r>
            <a:r>
              <a:rPr b="1" spc="-35" dirty="0">
                <a:solidFill>
                  <a:srgbClr val="212121"/>
                </a:solidFill>
                <a:latin typeface="+mj-lt"/>
                <a:cs typeface="Verdana"/>
              </a:rPr>
              <a:t>including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their </a:t>
            </a:r>
            <a:r>
              <a:rPr b="1" spc="-50" dirty="0">
                <a:solidFill>
                  <a:srgbClr val="212121"/>
                </a:solidFill>
                <a:latin typeface="+mj-lt"/>
                <a:cs typeface="Verdana"/>
              </a:rPr>
              <a:t>price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range, </a:t>
            </a:r>
            <a:r>
              <a:rPr b="1" spc="-60" dirty="0">
                <a:solidFill>
                  <a:srgbClr val="212121"/>
                </a:solidFill>
                <a:latin typeface="+mj-lt"/>
                <a:cs typeface="Verdana"/>
              </a:rPr>
              <a:t>room </a:t>
            </a:r>
            <a:r>
              <a:rPr b="1" spc="-75" dirty="0">
                <a:solidFill>
                  <a:srgbClr val="212121"/>
                </a:solidFill>
                <a:latin typeface="+mj-lt"/>
                <a:cs typeface="Verdana"/>
              </a:rPr>
              <a:t>type,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listing </a:t>
            </a:r>
            <a:r>
              <a:rPr b="1" spc="-70" dirty="0">
                <a:solidFill>
                  <a:srgbClr val="212121"/>
                </a:solidFill>
                <a:latin typeface="+mj-lt"/>
                <a:cs typeface="Verdana"/>
              </a:rPr>
              <a:t>name, </a:t>
            </a:r>
            <a:r>
              <a:rPr b="1" spc="-45" dirty="0">
                <a:solidFill>
                  <a:srgbClr val="212121"/>
                </a:solidFill>
                <a:latin typeface="+mj-lt"/>
                <a:cs typeface="Verdana"/>
              </a:rPr>
              <a:t>and </a:t>
            </a:r>
            <a:r>
              <a:rPr b="1" spc="-55" dirty="0">
                <a:solidFill>
                  <a:srgbClr val="212121"/>
                </a:solidFill>
                <a:latin typeface="+mj-lt"/>
                <a:cs typeface="Verdana"/>
              </a:rPr>
              <a:t>other </a:t>
            </a:r>
            <a:r>
              <a:rPr b="1" spc="-65" dirty="0">
                <a:solidFill>
                  <a:srgbClr val="212121"/>
                </a:solidFill>
                <a:latin typeface="+mj-lt"/>
                <a:cs typeface="Verdana"/>
              </a:rPr>
              <a:t>related </a:t>
            </a:r>
            <a:r>
              <a:rPr b="1" spc="-53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b="1" spc="-80" dirty="0">
                <a:solidFill>
                  <a:srgbClr val="212121"/>
                </a:solidFill>
                <a:latin typeface="+mj-lt"/>
                <a:cs typeface="Verdana"/>
              </a:rPr>
              <a:t>factors.</a:t>
            </a:r>
            <a:endParaRPr dirty="0">
              <a:latin typeface="+mj-lt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76" y="1591294"/>
            <a:ext cx="313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715" dirty="0">
                <a:latin typeface="Verdana"/>
                <a:cs typeface="Verdana"/>
              </a:rPr>
              <a:t>Thank</a:t>
            </a:r>
            <a:r>
              <a:rPr sz="6000" b="0" i="1" spc="-810" dirty="0">
                <a:latin typeface="Verdana"/>
                <a:cs typeface="Verdana"/>
              </a:rPr>
              <a:t> </a:t>
            </a:r>
            <a:r>
              <a:rPr sz="6000" b="0" i="1" spc="-894" dirty="0"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8339" y="4430043"/>
            <a:ext cx="1951355" cy="335280"/>
          </a:xfrm>
          <a:custGeom>
            <a:avLst/>
            <a:gdLst/>
            <a:ahLst/>
            <a:cxnLst/>
            <a:rect l="l" t="t" r="r" b="b"/>
            <a:pathLst>
              <a:path w="1951354" h="335279">
                <a:moveTo>
                  <a:pt x="1951085" y="335279"/>
                </a:moveTo>
                <a:lnTo>
                  <a:pt x="0" y="335279"/>
                </a:lnTo>
                <a:lnTo>
                  <a:pt x="0" y="0"/>
                </a:lnTo>
                <a:lnTo>
                  <a:pt x="1951085" y="0"/>
                </a:lnTo>
                <a:lnTo>
                  <a:pt x="1951085" y="335279"/>
                </a:lnTo>
                <a:close/>
              </a:path>
            </a:pathLst>
          </a:custGeom>
          <a:solidFill>
            <a:srgbClr val="F4FC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475" y="629816"/>
            <a:ext cx="75641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65" dirty="0">
                <a:solidFill>
                  <a:srgbClr val="CC0000"/>
                </a:solidFill>
                <a:latin typeface="+mj-lt"/>
                <a:cs typeface="Verdana"/>
              </a:rPr>
              <a:t>U</a:t>
            </a:r>
            <a:r>
              <a:rPr sz="2600" b="1" spc="-50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spc="-105" dirty="0">
                <a:solidFill>
                  <a:srgbClr val="CC0000"/>
                </a:solidFill>
                <a:latin typeface="+mj-lt"/>
                <a:cs typeface="Verdana"/>
              </a:rPr>
              <a:t>de</a:t>
            </a:r>
            <a:r>
              <a:rPr sz="2600" b="1" spc="-85" dirty="0">
                <a:solidFill>
                  <a:srgbClr val="CC0000"/>
                </a:solidFill>
                <a:latin typeface="+mj-lt"/>
                <a:cs typeface="Verdana"/>
              </a:rPr>
              <a:t>r</a:t>
            </a:r>
            <a:r>
              <a:rPr sz="2600" b="1" spc="-100" dirty="0">
                <a:solidFill>
                  <a:srgbClr val="CC0000"/>
                </a:solidFill>
                <a:latin typeface="+mj-lt"/>
                <a:cs typeface="Verdana"/>
              </a:rPr>
              <a:t>sta</a:t>
            </a:r>
            <a:r>
              <a:rPr sz="2600" b="1" spc="-110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spc="-55" dirty="0">
                <a:solidFill>
                  <a:srgbClr val="CC0000"/>
                </a:solidFill>
                <a:latin typeface="+mj-lt"/>
                <a:cs typeface="Verdana"/>
              </a:rPr>
              <a:t>di</a:t>
            </a:r>
            <a:r>
              <a:rPr sz="2600" b="1" spc="-65" dirty="0">
                <a:solidFill>
                  <a:srgbClr val="CC0000"/>
                </a:solidFill>
                <a:latin typeface="+mj-lt"/>
                <a:cs typeface="Verdana"/>
              </a:rPr>
              <a:t>n</a:t>
            </a:r>
            <a:r>
              <a:rPr sz="2600" b="1" dirty="0">
                <a:solidFill>
                  <a:srgbClr val="CC0000"/>
                </a:solidFill>
                <a:latin typeface="+mj-lt"/>
                <a:cs typeface="Verdana"/>
              </a:rPr>
              <a:t>g</a:t>
            </a:r>
            <a:r>
              <a:rPr sz="26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600" b="1" spc="-45" dirty="0">
                <a:solidFill>
                  <a:srgbClr val="CC0000"/>
                </a:solidFill>
                <a:latin typeface="+mj-lt"/>
                <a:cs typeface="Verdana"/>
              </a:rPr>
              <a:t>t</a:t>
            </a:r>
            <a:r>
              <a:rPr sz="2600" b="1" spc="-60" dirty="0">
                <a:solidFill>
                  <a:srgbClr val="CC0000"/>
                </a:solidFill>
                <a:latin typeface="+mj-lt"/>
                <a:cs typeface="Verdana"/>
              </a:rPr>
              <a:t>h</a:t>
            </a:r>
            <a:r>
              <a:rPr sz="2600" b="1" spc="-90" dirty="0">
                <a:solidFill>
                  <a:srgbClr val="CC0000"/>
                </a:solidFill>
                <a:latin typeface="+mj-lt"/>
                <a:cs typeface="Verdana"/>
              </a:rPr>
              <a:t>e</a:t>
            </a:r>
            <a:r>
              <a:rPr sz="2600" b="1" spc="-155" dirty="0">
                <a:solidFill>
                  <a:srgbClr val="CC0000"/>
                </a:solidFill>
                <a:latin typeface="+mj-lt"/>
                <a:cs typeface="Verdana"/>
              </a:rPr>
              <a:t> </a:t>
            </a:r>
            <a:r>
              <a:rPr sz="2600" b="1" spc="-85" dirty="0">
                <a:solidFill>
                  <a:srgbClr val="CC0000"/>
                </a:solidFill>
                <a:latin typeface="+mj-lt"/>
                <a:cs typeface="Verdana"/>
              </a:rPr>
              <a:t>Data</a:t>
            </a:r>
            <a:endParaRPr sz="2600" dirty="0">
              <a:latin typeface="+mj-lt"/>
              <a:cs typeface="Verdana"/>
            </a:endParaRPr>
          </a:p>
          <a:p>
            <a:pPr marL="653415" lvl="1" indent="-351790">
              <a:lnSpc>
                <a:spcPct val="100000"/>
              </a:lnSpc>
              <a:spcBef>
                <a:spcPts val="2640"/>
              </a:spcBef>
              <a:buChar char="●"/>
              <a:tabLst>
                <a:tab pos="653415" algn="l"/>
                <a:tab pos="654050" algn="l"/>
              </a:tabLst>
            </a:pP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There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are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49,000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observations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with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various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types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field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in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our</a:t>
            </a:r>
            <a:r>
              <a:rPr sz="1600" b="1" spc="-10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dataset.</a:t>
            </a:r>
            <a:endParaRPr sz="1600" dirty="0">
              <a:latin typeface="+mj-lt"/>
              <a:cs typeface="Arial"/>
            </a:endParaRPr>
          </a:p>
          <a:p>
            <a:pPr marL="709295" lvl="1" indent="-407670">
              <a:lnSpc>
                <a:spcPct val="100000"/>
              </a:lnSpc>
              <a:buChar char="●"/>
              <a:tabLst>
                <a:tab pos="709295" algn="l"/>
                <a:tab pos="709930" algn="l"/>
              </a:tabLst>
            </a:pP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List</a:t>
            </a:r>
            <a:r>
              <a:rPr sz="1600" b="1" spc="-35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+mj-lt"/>
                <a:cs typeface="Arial"/>
              </a:rPr>
              <a:t>of</a:t>
            </a:r>
            <a:r>
              <a:rPr sz="1600" b="1" spc="-35" dirty="0">
                <a:solidFill>
                  <a:srgbClr val="212121"/>
                </a:solidFill>
                <a:latin typeface="+mj-lt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+mj-lt"/>
                <a:cs typeface="Arial"/>
              </a:rPr>
              <a:t>field: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132665"/>
            <a:ext cx="2964951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Id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Name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Host_id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Host_name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Neighbourhood_group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Neighbourhood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Latitude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Longitude</a:t>
            </a:r>
            <a:endParaRPr sz="16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Room_type</a:t>
            </a:r>
            <a:endParaRPr sz="1600" dirty="0">
              <a:latin typeface="+mj-l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50" y="2124724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4749" y="0"/>
                </a:moveTo>
                <a:lnTo>
                  <a:pt x="4749" y="2843499"/>
                </a:lnTo>
              </a:path>
              <a:path w="7248525" h="2843529">
                <a:moveTo>
                  <a:pt x="3624249" y="0"/>
                </a:moveTo>
                <a:lnTo>
                  <a:pt x="3624249" y="2843499"/>
                </a:lnTo>
              </a:path>
              <a:path w="7248525" h="2843529">
                <a:moveTo>
                  <a:pt x="7243749" y="0"/>
                </a:moveTo>
                <a:lnTo>
                  <a:pt x="7243749" y="2843499"/>
                </a:lnTo>
              </a:path>
              <a:path w="7248525" h="2843529">
                <a:moveTo>
                  <a:pt x="0" y="4749"/>
                </a:moveTo>
                <a:lnTo>
                  <a:pt x="7248499" y="4749"/>
                </a:lnTo>
              </a:path>
              <a:path w="7248525" h="2843529">
                <a:moveTo>
                  <a:pt x="0" y="2838749"/>
                </a:moveTo>
                <a:lnTo>
                  <a:pt x="7248499" y="28387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7621" y="2157796"/>
            <a:ext cx="31172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Price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dirty="0">
                <a:solidFill>
                  <a:srgbClr val="212121"/>
                </a:solidFill>
                <a:latin typeface="+mj-lt"/>
                <a:cs typeface="Arial MT"/>
              </a:rPr>
              <a:t>Minimum_nights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Number_of_reviews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Last_review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Reviews_per_month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Calculated_host_listing_count</a:t>
            </a:r>
            <a:endParaRPr sz="1600" dirty="0">
              <a:latin typeface="+mj-l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+mj-lt"/>
                <a:cs typeface="Arial MT"/>
              </a:rPr>
              <a:t>availabilty_365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799" y="3516024"/>
            <a:ext cx="1504999" cy="14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4" y="389985"/>
            <a:ext cx="6907530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3000" b="1" spc="-5" dirty="0">
                <a:solidFill>
                  <a:srgbClr val="CC0000"/>
                </a:solidFill>
                <a:latin typeface="+mj-lt"/>
                <a:cs typeface="Arial"/>
              </a:rPr>
              <a:t>Agenda</a:t>
            </a:r>
            <a:endParaRPr sz="3000" dirty="0">
              <a:latin typeface="+mj-lt"/>
              <a:cs typeface="Arial"/>
            </a:endParaRPr>
          </a:p>
          <a:p>
            <a:pPr marL="622300" indent="-457200">
              <a:lnSpc>
                <a:spcPct val="100000"/>
              </a:lnSpc>
              <a:spcBef>
                <a:spcPts val="2350"/>
              </a:spcBef>
              <a:buFont typeface="MS PGothic"/>
              <a:buChar char="➔"/>
              <a:tabLst>
                <a:tab pos="621665" algn="l"/>
                <a:tab pos="622300" algn="l"/>
              </a:tabLst>
            </a:pPr>
            <a:r>
              <a:rPr sz="1800" b="1" spc="-50" dirty="0">
                <a:solidFill>
                  <a:srgbClr val="212121"/>
                </a:solidFill>
                <a:latin typeface="+mj-lt"/>
                <a:cs typeface="Verdana"/>
              </a:rPr>
              <a:t>We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+mj-lt"/>
                <a:cs typeface="Verdana"/>
              </a:rPr>
              <a:t>try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to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95" dirty="0">
                <a:solidFill>
                  <a:srgbClr val="212121"/>
                </a:solidFill>
                <a:latin typeface="+mj-lt"/>
                <a:cs typeface="Verdana"/>
              </a:rPr>
              <a:t>answer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following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+mj-lt"/>
                <a:cs typeface="Verdana"/>
              </a:rPr>
              <a:t>questions</a:t>
            </a:r>
            <a:r>
              <a:rPr sz="1800" b="1" spc="-105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5" dirty="0">
                <a:solidFill>
                  <a:srgbClr val="212121"/>
                </a:solidFill>
                <a:latin typeface="+mj-lt"/>
                <a:cs typeface="Verdana"/>
              </a:rPr>
              <a:t>for</a:t>
            </a:r>
            <a:r>
              <a:rPr sz="1800" b="1" spc="-110" dirty="0">
                <a:solidFill>
                  <a:srgbClr val="212121"/>
                </a:solidFill>
                <a:latin typeface="+mj-lt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+mj-lt"/>
                <a:cs typeface="Verdana"/>
              </a:rPr>
              <a:t>Airbnb:</a:t>
            </a:r>
            <a:endParaRPr sz="1800" dirty="0">
              <a:latin typeface="+mj-lt"/>
              <a:cs typeface="Verdana"/>
            </a:endParaRPr>
          </a:p>
          <a:p>
            <a:pPr marL="622300" marR="332740" indent="-351790">
              <a:lnSpc>
                <a:spcPct val="150000"/>
              </a:lnSpc>
              <a:spcBef>
                <a:spcPts val="121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What is the average preferred price by </a:t>
            </a:r>
            <a:r>
              <a:rPr sz="1600" dirty="0">
                <a:latin typeface="+mj-lt"/>
                <a:cs typeface="Arial MT"/>
              </a:rPr>
              <a:t>customers </a:t>
            </a:r>
            <a:r>
              <a:rPr sz="1600" spc="-5" dirty="0">
                <a:latin typeface="+mj-lt"/>
                <a:cs typeface="Arial MT"/>
              </a:rPr>
              <a:t>according to the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location?</a:t>
            </a:r>
            <a:endParaRPr sz="1600" dirty="0">
              <a:latin typeface="+mj-lt"/>
              <a:cs typeface="Arial MT"/>
            </a:endParaRP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Number of active hosts per location </a:t>
            </a:r>
            <a:r>
              <a:rPr sz="1600" dirty="0">
                <a:latin typeface="+mj-lt"/>
                <a:cs typeface="Arial MT"/>
              </a:rPr>
              <a:t>(Where most </a:t>
            </a:r>
            <a:r>
              <a:rPr sz="1600" spc="-5" dirty="0">
                <a:latin typeface="+mj-lt"/>
                <a:cs typeface="Arial MT"/>
              </a:rPr>
              <a:t>of the hosts focused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own</a:t>
            </a:r>
            <a:r>
              <a:rPr sz="1600" spc="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property?)</a:t>
            </a:r>
            <a:endParaRPr sz="1600" dirty="0">
              <a:latin typeface="+mj-lt"/>
              <a:cs typeface="Arial MT"/>
            </a:endParaRPr>
          </a:p>
          <a:p>
            <a:pPr marL="622300" marR="320675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Where the </a:t>
            </a:r>
            <a:r>
              <a:rPr sz="1600" dirty="0">
                <a:latin typeface="+mj-lt"/>
                <a:cs typeface="Arial MT"/>
              </a:rPr>
              <a:t>customer </a:t>
            </a:r>
            <a:r>
              <a:rPr sz="1600" spc="-5" dirty="0">
                <a:latin typeface="+mj-lt"/>
                <a:cs typeface="Arial MT"/>
              </a:rPr>
              <a:t>pays the highest and lowest </a:t>
            </a:r>
            <a:r>
              <a:rPr sz="1600" dirty="0">
                <a:latin typeface="+mj-lt"/>
                <a:cs typeface="Arial MT"/>
              </a:rPr>
              <a:t>rent </a:t>
            </a:r>
            <a:r>
              <a:rPr sz="1600" spc="-5" dirty="0">
                <a:latin typeface="+mj-lt"/>
                <a:cs typeface="Arial MT"/>
              </a:rPr>
              <a:t>according to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location?</a:t>
            </a:r>
            <a:endParaRPr sz="1600" dirty="0">
              <a:latin typeface="+mj-l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popular/demanded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9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Airbnb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in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New</a:t>
            </a:r>
            <a:r>
              <a:rPr sz="1600" spc="-40" dirty="0">
                <a:latin typeface="+mj-lt"/>
                <a:cs typeface="Arial MT"/>
              </a:rPr>
              <a:t> </a:t>
            </a:r>
            <a:r>
              <a:rPr sz="1600" spc="-45" dirty="0">
                <a:latin typeface="+mj-lt"/>
                <a:cs typeface="Arial MT"/>
              </a:rPr>
              <a:t>York</a:t>
            </a:r>
            <a:endParaRPr sz="1600" dirty="0">
              <a:latin typeface="+mj-l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total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count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each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room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type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875" y="2941000"/>
            <a:ext cx="1902573" cy="190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75" y="319835"/>
            <a:ext cx="286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Agenda(Cont...)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771" y="1102252"/>
            <a:ext cx="5436235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Room types and their </a:t>
            </a:r>
            <a:r>
              <a:rPr sz="1600" dirty="0">
                <a:latin typeface="+mj-lt"/>
                <a:cs typeface="Arial MT"/>
              </a:rPr>
              <a:t>relation </a:t>
            </a:r>
            <a:r>
              <a:rPr sz="1600" spc="-5" dirty="0">
                <a:latin typeface="+mj-lt"/>
                <a:cs typeface="Arial MT"/>
              </a:rPr>
              <a:t>with availability in </a:t>
            </a:r>
            <a:r>
              <a:rPr sz="1600" spc="-10" dirty="0">
                <a:latin typeface="+mj-lt"/>
                <a:cs typeface="Arial MT"/>
              </a:rPr>
              <a:t>different </a:t>
            </a:r>
            <a:r>
              <a:rPr sz="1600" spc="-43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neighbourhood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groups?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Which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are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25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used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words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in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names?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10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with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most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listings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top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three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hosts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based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on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their</a:t>
            </a:r>
            <a:r>
              <a:rPr sz="1600" spc="-1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turnover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+mj-lt"/>
                <a:cs typeface="Arial MT"/>
              </a:rPr>
              <a:t>Find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total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no.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nights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spend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per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location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latin typeface="+mj-lt"/>
                <a:cs typeface="Arial MT"/>
              </a:rPr>
              <a:t>Total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no.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of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nights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spends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per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dirty="0">
                <a:latin typeface="+mj-lt"/>
                <a:cs typeface="Arial MT"/>
              </a:rPr>
              <a:t>room</a:t>
            </a:r>
            <a:r>
              <a:rPr sz="1600" spc="-15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types</a:t>
            </a:r>
            <a:endParaRPr sz="16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 dirty="0">
              <a:latin typeface="+mj-l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latin typeface="+mj-lt"/>
                <a:cs typeface="Arial MT"/>
              </a:rPr>
              <a:t>Top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10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highest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listing</a:t>
            </a:r>
            <a:r>
              <a:rPr sz="1600" spc="-20" dirty="0">
                <a:latin typeface="+mj-lt"/>
                <a:cs typeface="Arial MT"/>
              </a:rPr>
              <a:t> </a:t>
            </a:r>
            <a:r>
              <a:rPr sz="1600" spc="-5" dirty="0">
                <a:latin typeface="+mj-lt"/>
                <a:cs typeface="Arial MT"/>
              </a:rPr>
              <a:t>neighborhood</a:t>
            </a:r>
            <a:endParaRPr sz="1600" dirty="0">
              <a:latin typeface="+mj-l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150" y="1327620"/>
            <a:ext cx="3030225" cy="31985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75" y="411817"/>
            <a:ext cx="2365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Map </a:t>
            </a:r>
            <a:r>
              <a:rPr sz="2600" spc="-5" dirty="0">
                <a:latin typeface="Arial"/>
                <a:cs typeface="Arial"/>
              </a:rPr>
              <a:t>of New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York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City(NYC)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1" y="456469"/>
            <a:ext cx="8526324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What is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average preferred price by customers according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 the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 dirty="0"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average price of Entire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home/apt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highest,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location.</a:t>
            </a:r>
            <a:endParaRPr sz="1600" dirty="0">
              <a:latin typeface="Arial"/>
              <a:cs typeface="Arial"/>
            </a:endParaRPr>
          </a:p>
          <a:p>
            <a:pPr marL="494665" marR="5140960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15" dirty="0">
                <a:latin typeface="Arial"/>
                <a:cs typeface="Arial"/>
              </a:rPr>
              <a:t>Average </a:t>
            </a:r>
            <a:r>
              <a:rPr sz="1600" b="1" spc="-5" dirty="0">
                <a:latin typeface="Arial"/>
                <a:cs typeface="Arial"/>
              </a:rPr>
              <a:t>price of 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lowest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brooklyn.</a:t>
            </a:r>
            <a:endParaRPr sz="1600" dirty="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Queens, Staten Island and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Bronx share almost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same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 i.e $50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Private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7B16D38-632B-4EE8-BB6A-7C74CB05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82650"/>
            <a:ext cx="54102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1" y="133350"/>
            <a:ext cx="7848600" cy="2919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IN" sz="2000" b="1" spc="-5" dirty="0">
                <a:solidFill>
                  <a:srgbClr val="CC0000"/>
                </a:solidFill>
                <a:latin typeface="Arial"/>
                <a:cs typeface="Arial"/>
              </a:rPr>
              <a:t>Most Availability according location</a:t>
            </a:r>
            <a:endParaRPr sz="2000" dirty="0"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lang="en-IN" sz="1600" b="1" dirty="0">
                <a:latin typeface="Arial"/>
                <a:cs typeface="Arial"/>
              </a:rPr>
              <a:t>Staten Island is less demanding and most availability 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lang="en-IN" sz="1600" b="1" spc="-5" dirty="0">
                <a:latin typeface="Arial"/>
                <a:cs typeface="Arial"/>
              </a:rPr>
              <a:t>Brooklyn has least availability due to its high bookings.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8514F1-249D-4A16-90EC-E47379D6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98" y="628671"/>
            <a:ext cx="5405302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4" y="269294"/>
            <a:ext cx="7607934" cy="3019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Where does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customers pay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highest 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location?</a:t>
            </a:r>
            <a:endParaRPr sz="2000" dirty="0">
              <a:latin typeface="Arial"/>
              <a:cs typeface="Arial"/>
            </a:endParaRPr>
          </a:p>
          <a:p>
            <a:pPr marL="559435" marR="4175760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Maximum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 of rent in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Brooklyn,</a:t>
            </a:r>
            <a:r>
              <a:rPr sz="16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Queens,</a:t>
            </a:r>
            <a:r>
              <a:rPr sz="16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Manhattan </a:t>
            </a:r>
            <a:r>
              <a:rPr sz="1600" b="1" spc="-4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 dirty="0">
              <a:latin typeface="Arial"/>
              <a:cs typeface="Arial"/>
            </a:endParaRPr>
          </a:p>
          <a:p>
            <a:pPr marL="559435" marR="4131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Here we used log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transformation to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display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maximum </a:t>
            </a:r>
            <a:r>
              <a:rPr sz="1600" b="1" spc="-43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156C73-F26E-49AA-B369-1A638E18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3"/>
          <a:stretch/>
        </p:blipFill>
        <p:spPr bwMode="auto">
          <a:xfrm>
            <a:off x="4099090" y="742950"/>
            <a:ext cx="504491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1134</Words>
  <Application>Microsoft Office PowerPoint</Application>
  <PresentationFormat>On-screen Show (16:9)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Arial MT</vt:lpstr>
      <vt:lpstr>Calibri</vt:lpstr>
      <vt:lpstr>Söhne</vt:lpstr>
      <vt:lpstr>Times New Roman</vt:lpstr>
      <vt:lpstr>Verdana</vt:lpstr>
      <vt:lpstr>Office Theme</vt:lpstr>
      <vt:lpstr>Module 2 Project</vt:lpstr>
      <vt:lpstr>PowerPoint Presentation</vt:lpstr>
      <vt:lpstr>PowerPoint Presentation</vt:lpstr>
      <vt:lpstr>PowerPoint Presentation</vt:lpstr>
      <vt:lpstr>Agenda(Cont...)</vt:lpstr>
      <vt:lpstr>Map of New  York City(NYC)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25 most common words used in listing names (contd.)</vt:lpstr>
      <vt:lpstr>PowerPoint Presentation</vt:lpstr>
      <vt:lpstr>PowerPoint Presentation</vt:lpstr>
      <vt:lpstr>Challenges  Faced</vt:lpstr>
      <vt:lpstr>PowerPoint Presentation</vt:lpstr>
      <vt:lpstr>Analysis Summary  (contd.):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Mr Singh</dc:creator>
  <cp:lastModifiedBy>atul singh</cp:lastModifiedBy>
  <cp:revision>19</cp:revision>
  <dcterms:created xsi:type="dcterms:W3CDTF">2024-04-17T14:25:30Z</dcterms:created>
  <dcterms:modified xsi:type="dcterms:W3CDTF">2024-04-17T18:50:19Z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