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61" r:id="rId7"/>
    <p:sldId id="262" r:id="rId8"/>
    <p:sldId id="263" r:id="rId9"/>
    <p:sldId id="264" r:id="rId10"/>
    <p:sldId id="266" r:id="rId11"/>
    <p:sldId id="271" r:id="rId12"/>
    <p:sldId id="265" r:id="rId13"/>
    <p:sldId id="272" r:id="rId14"/>
    <p:sldId id="278" r:id="rId15"/>
    <p:sldId id="279" r:id="rId16"/>
    <p:sldId id="267" r:id="rId17"/>
    <p:sldId id="269" r:id="rId18"/>
    <p:sldId id="274" r:id="rId19"/>
    <p:sldId id="277" r:id="rId20"/>
    <p:sldId id="280" r:id="rId21"/>
    <p:sldId id="273" r:id="rId22"/>
    <p:sldId id="275" r:id="rId23"/>
    <p:sldId id="270" r:id="rId24"/>
    <p:sldId id="281" r:id="rId25"/>
    <p:sldId id="282"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80"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F5EC4-051D-4302-A2B4-702945F49974}"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27870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F5EC4-051D-4302-A2B4-702945F49974}"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425173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F5EC4-051D-4302-A2B4-702945F49974}"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EEF40D-5C75-47F4-9AC9-C290A0A342D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6812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F7F5EC4-051D-4302-A2B4-702945F49974}"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211948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F7F5EC4-051D-4302-A2B4-702945F49974}"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EEF40D-5C75-47F4-9AC9-C290A0A342D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4236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F7F5EC4-051D-4302-A2B4-702945F49974}"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2964197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F5EC4-051D-4302-A2B4-702945F49974}"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4079531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F5EC4-051D-4302-A2B4-702945F49974}"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313467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F5EC4-051D-4302-A2B4-702945F49974}"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328893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7F5EC4-051D-4302-A2B4-702945F49974}"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78131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F5EC4-051D-4302-A2B4-702945F49974}"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106514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F5EC4-051D-4302-A2B4-702945F49974}"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357651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F5EC4-051D-4302-A2B4-702945F49974}"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398417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F5EC4-051D-4302-A2B4-702945F49974}"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400053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7F5EC4-051D-4302-A2B4-702945F49974}"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295357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7F5EC4-051D-4302-A2B4-702945F49974}"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EEF40D-5C75-47F4-9AC9-C290A0A342DB}" type="slidenum">
              <a:rPr lang="en-IN" smtClean="0"/>
              <a:t>‹#›</a:t>
            </a:fld>
            <a:endParaRPr lang="en-IN"/>
          </a:p>
        </p:txBody>
      </p:sp>
    </p:spTree>
    <p:extLst>
      <p:ext uri="{BB962C8B-B14F-4D97-AF65-F5344CB8AC3E}">
        <p14:creationId xmlns:p14="http://schemas.microsoft.com/office/powerpoint/2010/main" val="387568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7F5EC4-051D-4302-A2B4-702945F49974}" type="datetimeFigureOut">
              <a:rPr lang="en-IN" smtClean="0"/>
              <a:t>14-06-2022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7EEF40D-5C75-47F4-9AC9-C290A0A342DB}" type="slidenum">
              <a:rPr lang="en-IN" smtClean="0"/>
              <a:t>‹#›</a:t>
            </a:fld>
            <a:endParaRPr lang="en-IN"/>
          </a:p>
        </p:txBody>
      </p:sp>
    </p:spTree>
    <p:extLst>
      <p:ext uri="{BB962C8B-B14F-4D97-AF65-F5344CB8AC3E}">
        <p14:creationId xmlns:p14="http://schemas.microsoft.com/office/powerpoint/2010/main" val="1120208932"/>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doi.org/10.1049/iet-pel.2016.0899" TargetMode="External"/><Relationship Id="rId3" Type="http://schemas.openxmlformats.org/officeDocument/2006/relationships/hyperlink" Target="https://scholar.google.com/scholar_lookup?title=A%20novel%20single-phase%20bidirectional%20electric-drive-reconstructed%20onboard%20converter%20for%20electric%20vehicles&amp;author=S.%20Liu&amp;author=D.%20Xin&amp;author=&amp;author=L.%20Yang&amp;publication_year=2020" TargetMode="External"/><Relationship Id="rId7" Type="http://schemas.openxmlformats.org/officeDocument/2006/relationships/hyperlink" Target="https://scholar.google.com/scholar_lookup?title=A%20single-phase%20current-source%20bidirectional%20converter%20for%20V2G%20application&amp;author=P.%20Yang&amp;author=T.%20Peng&amp;author=H.%20Wang%20et%20al." TargetMode="External"/><Relationship Id="rId2" Type="http://schemas.openxmlformats.org/officeDocument/2006/relationships/hyperlink" Target="https://doi.org/10.1109/access.2020.2970201"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title=A%20comprehensive%20review%20on%20hybrid%20electric%20vehicles:%20architectures%20and%20components&amp;author=K.%20V.%20Sing&amp;author=H.%20O.%20Bansal&amp;author=&amp;author=D.%20Singh&amp;publication_year=2019" TargetMode="External"/><Relationship Id="rId11" Type="http://schemas.openxmlformats.org/officeDocument/2006/relationships/hyperlink" Target="https://scholar.google.com/scholar_lookup?title=A%20PFC%20based%20EV%20battery%20charger%20using%20a%20bridgeless%20isolated%20SEPIC%20converter&amp;author=B.%20Singh%20&amp;author=R.%20Kushwaha&amp;publication_year=2020" TargetMode="External"/><Relationship Id="rId5" Type="http://schemas.openxmlformats.org/officeDocument/2006/relationships/hyperlink" Target="https://scholar.google.com/scholar_lookup?title=Topology%20and%20controller%20of%20an%20isolated%20bi-directional%20AC-DC%20converter%20for%20electric%20vehicle&amp;author=B.%20Koushki&amp;author=P.%20Jain&amp;author=&amp;author=A.%20Bakhshai" TargetMode="External"/><Relationship Id="rId10" Type="http://schemas.openxmlformats.org/officeDocument/2006/relationships/hyperlink" Target="https://doi.org/10.1109/tia.2019.2951510" TargetMode="External"/><Relationship Id="rId4" Type="http://schemas.openxmlformats.org/officeDocument/2006/relationships/hyperlink" Target="https://scholar.google.com/scholar_lookup?title=Electric%20vehicle%20charging%20network%20development%20characteristics%20and%20policy%20suggestions&amp;author=J.%20Zhang&amp;author=H.%20Yan&amp;author=N.%20Ding%20et%20al." TargetMode="External"/><Relationship Id="rId9" Type="http://schemas.openxmlformats.org/officeDocument/2006/relationships/hyperlink" Target="https://scholar.google.com/scholar_lookup?title=Single-phase%20bidirectional%20ac/dc%20converter%20for%20plug-in%20electric%20vehicles%20with%20reduced%20conduction%20losses&amp;author=A.%20K.%20Singh%20&amp;author=M.%20K.%20Pathak&amp;publication_year=2018"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doi.org/10.1109/tps.2017.2787579" TargetMode="External"/><Relationship Id="rId3" Type="http://schemas.openxmlformats.org/officeDocument/2006/relationships/hyperlink" Target="https://scholar.google.com/scholar_lookup?title=Research%20on%20a%20new%20control%20strategy%20for%20three-phase%20current-source%20PWM%20rectifier&amp;author=J.%20Zhao%20&amp;author=Q.%20Jiang" TargetMode="External"/><Relationship Id="rId7" Type="http://schemas.openxmlformats.org/officeDocument/2006/relationships/hyperlink" Target="https://scholar.google.com/scholar_lookup?title=Design%20of%20robust%20intelligent%20protection%20technique%20for%20large-scale%20grid-connected%20wind%20farm&amp;author=O.%20Noureldeen%20&amp;author=I.%20Hamdan&amp;publication_year=2018" TargetMode="External"/><Relationship Id="rId2" Type="http://schemas.openxmlformats.org/officeDocument/2006/relationships/hyperlink" Target="https://scholar.google.com/scholar_lookup?title=Adaptive%20current%20control%20for%20a%20Bi-directional%20interleaved%20EV%20charger%20with%20disturbance%20rejection&amp;author=D.%20Mishra&amp;author=B.%20Singh&amp;author=&amp;author=B.%20K.%20Panigrahi" TargetMode="External"/><Relationship Id="rId1" Type="http://schemas.openxmlformats.org/officeDocument/2006/relationships/slideLayout" Target="../slideLayouts/slideLayout2.xml"/><Relationship Id="rId6" Type="http://schemas.openxmlformats.org/officeDocument/2006/relationships/hyperlink" Target="https://doi.org/10.1186/s41601-018-0090-4" TargetMode="External"/><Relationship Id="rId11" Type="http://schemas.openxmlformats.org/officeDocument/2006/relationships/hyperlink" Target="https://scholar.google.com/scholar_lookup?title=Full-feedforward%20schemes%20of%20grid%20voltages%20for%20a%20three-phase%20$LCL$-Type%20grid-connected%20inverter&amp;author=W.%20Li&amp;author=X.%20Ruan&amp;author=D.%20Pan&amp;author=&amp;author=X.%20Wang&amp;publication_year=2013" TargetMode="External"/><Relationship Id="rId5" Type="http://schemas.openxmlformats.org/officeDocument/2006/relationships/hyperlink" Target="https://scholar.google.com/scholar_lookup?title=Design%20of%20advanced%20artificial%20intelligence%20protection%20technique%20based%20on%20low%20voltage%20ride-through%20grid%20code%20for%20large-scale%20wind%20farm%20generators:%20a%20case%20study%20in%20Egypt&amp;author=O.%20Noureldeen&amp;author=I.%20Hamdan&amp;author=&amp;author=B.%20Hassanin&amp;publication_year=2019" TargetMode="External"/><Relationship Id="rId10" Type="http://schemas.openxmlformats.org/officeDocument/2006/relationships/hyperlink" Target="https://doi.org/10.1109/tie.2012.2193864" TargetMode="External"/><Relationship Id="rId4" Type="http://schemas.openxmlformats.org/officeDocument/2006/relationships/hyperlink" Target="https://doi.org/10.1007/s42452-019-0538-9" TargetMode="External"/><Relationship Id="rId9" Type="http://schemas.openxmlformats.org/officeDocument/2006/relationships/hyperlink" Target="https://scholar.google.com/scholar_lookup?title=A%20maximum%20current%20control%20method%20for%20three-phase%20PWM%20rectifier%20for%20the%20ITER%20in-vessel%20vertical%20stability%20coil%20power%20supply&amp;author=K.%20Qian&amp;author=G.%20Gao&amp;author=&amp;author=Z.%20Sheng&amp;publication_year=2018"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B40E-8AC2-4F44-BC49-2F94BC782B99}"/>
              </a:ext>
            </a:extLst>
          </p:cNvPr>
          <p:cNvSpPr>
            <a:spLocks noGrp="1"/>
          </p:cNvSpPr>
          <p:nvPr>
            <p:ph type="ctrTitle"/>
          </p:nvPr>
        </p:nvSpPr>
        <p:spPr>
          <a:xfrm>
            <a:off x="3959257" y="638087"/>
            <a:ext cx="7070103" cy="584316"/>
          </a:xfrm>
          <a:solidFill>
            <a:schemeClr val="bg1">
              <a:lumMod val="85000"/>
            </a:schemeClr>
          </a:solidFill>
          <a:ln>
            <a:solidFill>
              <a:schemeClr val="accent1">
                <a:lumMod val="60000"/>
                <a:lumOff val="40000"/>
              </a:schemeClr>
            </a:solidFill>
          </a:ln>
          <a:effectLst>
            <a:glow rad="63500">
              <a:schemeClr val="accent2">
                <a:satMod val="175000"/>
                <a:alpha val="40000"/>
              </a:schemeClr>
            </a:glow>
          </a:effectLst>
        </p:spPr>
        <p:txBody>
          <a:bodyPr>
            <a:normAutofit/>
          </a:bodyPr>
          <a:lstStyle/>
          <a:p>
            <a:r>
              <a:rPr lang="en-IN" sz="3000" b="1" dirty="0">
                <a:latin typeface="Times New Roman" panose="02020603050405020304" pitchFamily="18" charset="0"/>
                <a:cs typeface="Times New Roman" panose="02020603050405020304" pitchFamily="18" charset="0"/>
              </a:rPr>
              <a:t>Department Of Electrical Engineering</a:t>
            </a:r>
          </a:p>
        </p:txBody>
      </p:sp>
      <p:sp>
        <p:nvSpPr>
          <p:cNvPr id="3" name="Subtitle 2">
            <a:extLst>
              <a:ext uri="{FF2B5EF4-FFF2-40B4-BE49-F238E27FC236}">
                <a16:creationId xmlns:a16="http://schemas.microsoft.com/office/drawing/2014/main" id="{6195FE4B-14FA-4DDA-94FB-3C630BEA9930}"/>
              </a:ext>
            </a:extLst>
          </p:cNvPr>
          <p:cNvSpPr>
            <a:spLocks noGrp="1"/>
          </p:cNvSpPr>
          <p:nvPr>
            <p:ph type="subTitle" idx="1"/>
          </p:nvPr>
        </p:nvSpPr>
        <p:spPr>
          <a:xfrm>
            <a:off x="2826184" y="2795560"/>
            <a:ext cx="8797952" cy="1499033"/>
          </a:xfrm>
          <a:solidFill>
            <a:schemeClr val="accent3">
              <a:lumMod val="20000"/>
              <a:lumOff val="80000"/>
            </a:schemeClr>
          </a:solidFill>
          <a:effectLst>
            <a:glow rad="139700">
              <a:schemeClr val="accent4">
                <a:satMod val="175000"/>
                <a:alpha val="40000"/>
              </a:schemeClr>
            </a:glow>
          </a:effectLst>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Project :</a:t>
            </a:r>
          </a:p>
          <a:p>
            <a:pPr algn="ctr"/>
            <a:r>
              <a:rPr lang="en-IN" sz="2000" b="1" dirty="0">
                <a:solidFill>
                  <a:schemeClr val="tx1"/>
                </a:solidFill>
                <a:latin typeface="Times New Roman" panose="02020603050405020304" pitchFamily="18" charset="0"/>
                <a:cs typeface="Times New Roman" panose="02020603050405020304" pitchFamily="18" charset="0"/>
              </a:rPr>
              <a:t>		  DESIGN OF BIDIRECTIONAL CONVERTER FOR ELECTRIC VEHICLE  CHARGING  STATION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5C7972C-A17D-44D7-AF43-125EB5C01DD1}"/>
              </a:ext>
            </a:extLst>
          </p:cNvPr>
          <p:cNvSpPr/>
          <p:nvPr/>
        </p:nvSpPr>
        <p:spPr>
          <a:xfrm>
            <a:off x="6182157" y="4868801"/>
            <a:ext cx="5264727" cy="1351112"/>
          </a:xfrm>
          <a:prstGeom prst="rect">
            <a:avLst/>
          </a:prstGeom>
          <a:solidFill>
            <a:schemeClr val="accent5">
              <a:lumMod val="20000"/>
              <a:lumOff val="80000"/>
            </a:schemeClr>
          </a:solidFill>
          <a:effectLst>
            <a:glow rad="101600">
              <a:schemeClr val="accent1">
                <a:lumMod val="50000"/>
                <a:alpha val="6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IN" dirty="0"/>
              <a:t>Group members: </a:t>
            </a:r>
          </a:p>
          <a:p>
            <a:r>
              <a:rPr lang="en-IN" dirty="0"/>
              <a:t>                                 Ashutosh Prakash (180914)</a:t>
            </a:r>
          </a:p>
          <a:p>
            <a:r>
              <a:rPr lang="en-IN" dirty="0"/>
              <a:t>				    Atul Pandey(180915) </a:t>
            </a:r>
          </a:p>
          <a:p>
            <a:r>
              <a:rPr lang="en-IN" dirty="0"/>
              <a:t>                                 Siddharth Sharma(180942)</a:t>
            </a:r>
          </a:p>
        </p:txBody>
      </p:sp>
      <p:pic>
        <p:nvPicPr>
          <p:cNvPr id="1026" name="Picture 2" descr="https://lh6.googleusercontent.com/zPiIFsV4779Bb9YR_hyNzzMjw4jr4uZqtEC_EmU5CPJdzVXhTNZDieR2QKGc5iWsaKfMBYL80K9c96Jf5pXnNBuDWjo4IPQmohoLDg_jH7sPv7jc748VVOij8rC_kJNBLddQb-v_6Fv0DGQIZg">
            <a:extLst>
              <a:ext uri="{FF2B5EF4-FFF2-40B4-BE49-F238E27FC236}">
                <a16:creationId xmlns:a16="http://schemas.microsoft.com/office/drawing/2014/main" id="{E4792C01-B179-4CE5-A4C6-C7B15ACFF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26" y="304978"/>
            <a:ext cx="2837070" cy="2277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FCC94C1-4C81-1FEF-E426-79E7B82AD383}"/>
              </a:ext>
            </a:extLst>
          </p:cNvPr>
          <p:cNvSpPr/>
          <p:nvPr/>
        </p:nvSpPr>
        <p:spPr>
          <a:xfrm>
            <a:off x="1352183" y="5138530"/>
            <a:ext cx="4045226" cy="729220"/>
          </a:xfrm>
          <a:prstGeom prst="rect">
            <a:avLst/>
          </a:prstGeom>
          <a:solidFill>
            <a:schemeClr val="accent4">
              <a:lumMod val="20000"/>
              <a:lumOff val="80000"/>
            </a:schemeClr>
          </a:solidFill>
          <a:ln>
            <a:solidFill>
              <a:schemeClr val="accent1"/>
            </a:solidFill>
          </a:ln>
          <a:effectLst>
            <a:glow rad="101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IN" dirty="0"/>
              <a:t>Project Guide:</a:t>
            </a:r>
          </a:p>
          <a:p>
            <a:r>
              <a:rPr lang="en-IN" dirty="0"/>
              <a:t>                         </a:t>
            </a:r>
            <a:r>
              <a:rPr lang="en-IN" dirty="0" err="1"/>
              <a:t>Dr.</a:t>
            </a:r>
            <a:r>
              <a:rPr lang="en-IN" dirty="0"/>
              <a:t> </a:t>
            </a:r>
            <a:r>
              <a:rPr lang="en-IN" dirty="0" err="1"/>
              <a:t>Munish</a:t>
            </a:r>
            <a:r>
              <a:rPr lang="en-IN" dirty="0"/>
              <a:t> Manas </a:t>
            </a:r>
          </a:p>
        </p:txBody>
      </p:sp>
    </p:spTree>
    <p:extLst>
      <p:ext uri="{BB962C8B-B14F-4D97-AF65-F5344CB8AC3E}">
        <p14:creationId xmlns:p14="http://schemas.microsoft.com/office/powerpoint/2010/main" val="96552595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C1C6-D2B9-426C-96CE-3C1AE3680689}"/>
              </a:ext>
            </a:extLst>
          </p:cNvPr>
          <p:cNvSpPr>
            <a:spLocks noGrp="1"/>
          </p:cNvSpPr>
          <p:nvPr>
            <p:ph type="title"/>
          </p:nvPr>
        </p:nvSpPr>
        <p:spPr/>
        <p:txBody>
          <a:bodyPr>
            <a:normAutofit/>
          </a:bodyPr>
          <a:lstStyle/>
          <a:p>
            <a:r>
              <a:rPr lang="en-US" sz="2500" b="1" i="0" u="sng" dirty="0">
                <a:solidFill>
                  <a:srgbClr val="282829"/>
                </a:solidFill>
                <a:effectLst/>
              </a:rPr>
              <a:t>Synchronous Reference Frame (SRF) Theory</a:t>
            </a:r>
            <a:endParaRPr lang="en-IN" sz="2500" b="1" u="sng" dirty="0"/>
          </a:p>
        </p:txBody>
      </p:sp>
      <p:sp>
        <p:nvSpPr>
          <p:cNvPr id="3" name="Content Placeholder 2">
            <a:extLst>
              <a:ext uri="{FF2B5EF4-FFF2-40B4-BE49-F238E27FC236}">
                <a16:creationId xmlns:a16="http://schemas.microsoft.com/office/drawing/2014/main" id="{EF2E482E-D3B8-477B-86FC-20F9AC62A288}"/>
              </a:ext>
            </a:extLst>
          </p:cNvPr>
          <p:cNvSpPr>
            <a:spLocks noGrp="1"/>
          </p:cNvSpPr>
          <p:nvPr>
            <p:ph idx="1"/>
          </p:nvPr>
        </p:nvSpPr>
        <p:spPr>
          <a:xfrm>
            <a:off x="1604930" y="1676412"/>
            <a:ext cx="2985924" cy="1429732"/>
          </a:xfrm>
        </p:spPr>
        <p:txBody>
          <a:bodyPr/>
          <a:lstStyle/>
          <a:p>
            <a:r>
              <a:rPr lang="en-US" dirty="0" err="1"/>
              <a:t>abc-alphabeta</a:t>
            </a:r>
            <a:endParaRPr lang="en-US" dirty="0"/>
          </a:p>
          <a:p>
            <a:pPr marL="0" indent="0">
              <a:buNone/>
            </a:pPr>
            <a:endParaRPr lang="en-US" dirty="0"/>
          </a:p>
          <a:p>
            <a:r>
              <a:rPr lang="en-US" dirty="0" err="1"/>
              <a:t>alphabeta</a:t>
            </a:r>
            <a:r>
              <a:rPr lang="en-US" dirty="0"/>
              <a:t>- </a:t>
            </a:r>
            <a:r>
              <a:rPr lang="en-US" dirty="0" err="1"/>
              <a:t>dq</a:t>
            </a:r>
            <a:endParaRPr lang="en-IN" dirty="0"/>
          </a:p>
        </p:txBody>
      </p:sp>
      <p:pic>
        <p:nvPicPr>
          <p:cNvPr id="5" name="Picture 4">
            <a:extLst>
              <a:ext uri="{FF2B5EF4-FFF2-40B4-BE49-F238E27FC236}">
                <a16:creationId xmlns:a16="http://schemas.microsoft.com/office/drawing/2014/main" id="{8CEC90E6-0D3F-0062-A972-E2C199C0E807}"/>
              </a:ext>
            </a:extLst>
          </p:cNvPr>
          <p:cNvPicPr>
            <a:picLocks noChangeAspect="1"/>
          </p:cNvPicPr>
          <p:nvPr/>
        </p:nvPicPr>
        <p:blipFill>
          <a:blip r:embed="rId2"/>
          <a:stretch>
            <a:fillRect/>
          </a:stretch>
        </p:blipFill>
        <p:spPr>
          <a:xfrm>
            <a:off x="6617181" y="4101402"/>
            <a:ext cx="4410038" cy="2633803"/>
          </a:xfrm>
          <a:prstGeom prst="rect">
            <a:avLst/>
          </a:prstGeom>
        </p:spPr>
      </p:pic>
      <p:pic>
        <p:nvPicPr>
          <p:cNvPr id="6" name="Picture 5">
            <a:extLst>
              <a:ext uri="{FF2B5EF4-FFF2-40B4-BE49-F238E27FC236}">
                <a16:creationId xmlns:a16="http://schemas.microsoft.com/office/drawing/2014/main" id="{8FDD0EC6-1489-14B3-CAAC-429CE3DBF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150" y="3968685"/>
            <a:ext cx="3961671" cy="2633803"/>
          </a:xfrm>
          <a:prstGeom prst="rect">
            <a:avLst/>
          </a:prstGeom>
        </p:spPr>
      </p:pic>
      <p:pic>
        <p:nvPicPr>
          <p:cNvPr id="7" name="image64.png">
            <a:extLst>
              <a:ext uri="{FF2B5EF4-FFF2-40B4-BE49-F238E27FC236}">
                <a16:creationId xmlns:a16="http://schemas.microsoft.com/office/drawing/2014/main" id="{D6EB9C83-02EC-9D9E-89F3-5722B844A28C}"/>
              </a:ext>
            </a:extLst>
          </p:cNvPr>
          <p:cNvPicPr/>
          <p:nvPr/>
        </p:nvPicPr>
        <p:blipFill>
          <a:blip r:embed="rId4"/>
          <a:srcRect/>
          <a:stretch>
            <a:fillRect/>
          </a:stretch>
        </p:blipFill>
        <p:spPr>
          <a:xfrm>
            <a:off x="7117237" y="1536176"/>
            <a:ext cx="3696058" cy="2432509"/>
          </a:xfrm>
          <a:prstGeom prst="rect">
            <a:avLst/>
          </a:prstGeom>
          <a:ln/>
        </p:spPr>
      </p:pic>
    </p:spTree>
    <p:extLst>
      <p:ext uri="{BB962C8B-B14F-4D97-AF65-F5344CB8AC3E}">
        <p14:creationId xmlns:p14="http://schemas.microsoft.com/office/powerpoint/2010/main" val="14249062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5"/>
                                        </p:tgtEl>
                                      </p:cBhvr>
                                    </p:animEffect>
                                    <p:anim calcmode="lin" valueType="num">
                                      <p:cBhvr>
                                        <p:cTn id="14" dur="1000"/>
                                        <p:tgtEl>
                                          <p:spTgt spid="5"/>
                                        </p:tgtEl>
                                        <p:attrNameLst>
                                          <p:attrName>ppt_x</p:attrName>
                                        </p:attrNameLst>
                                      </p:cBhvr>
                                      <p:tavLst>
                                        <p:tav tm="0">
                                          <p:val>
                                            <p:strVal val="ppt_x"/>
                                          </p:val>
                                        </p:tav>
                                        <p:tav tm="100000">
                                          <p:val>
                                            <p:strVal val="ppt_x"/>
                                          </p:val>
                                        </p:tav>
                                      </p:tavLst>
                                    </p:anim>
                                    <p:anim calcmode="lin" valueType="num">
                                      <p:cBhvr>
                                        <p:cTn id="15" dur="1000"/>
                                        <p:tgtEl>
                                          <p:spTgt spid="5"/>
                                        </p:tgtEl>
                                        <p:attrNameLst>
                                          <p:attrName>ppt_y</p:attrName>
                                        </p:attrNameLst>
                                      </p:cBhvr>
                                      <p:tavLst>
                                        <p:tav tm="0">
                                          <p:val>
                                            <p:strVal val="ppt_y"/>
                                          </p:val>
                                        </p:tav>
                                        <p:tav tm="100000">
                                          <p:val>
                                            <p:strVal val="ppt_y+.1"/>
                                          </p:val>
                                        </p:tav>
                                      </p:tavLst>
                                    </p:anim>
                                    <p:set>
                                      <p:cBhvr>
                                        <p:cTn id="16" dur="1" fill="hold">
                                          <p:stCondLst>
                                            <p:cond delay="9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36B3-93CB-EEEA-F1C6-8839B7BBCEDA}"/>
              </a:ext>
            </a:extLst>
          </p:cNvPr>
          <p:cNvSpPr>
            <a:spLocks noGrp="1"/>
          </p:cNvSpPr>
          <p:nvPr>
            <p:ph type="title"/>
          </p:nvPr>
        </p:nvSpPr>
        <p:spPr>
          <a:xfrm>
            <a:off x="1767141" y="595830"/>
            <a:ext cx="3389321" cy="695643"/>
          </a:xfrm>
        </p:spPr>
        <p:txBody>
          <a:bodyPr>
            <a:normAutofit/>
          </a:bodyPr>
          <a:lstStyle/>
          <a:p>
            <a:r>
              <a:rPr lang="en-IN" sz="2500" b="1" u="sng" dirty="0"/>
              <a:t>Phase Locked Loop</a:t>
            </a:r>
          </a:p>
        </p:txBody>
      </p:sp>
      <p:pic>
        <p:nvPicPr>
          <p:cNvPr id="5" name="Picture 4">
            <a:extLst>
              <a:ext uri="{FF2B5EF4-FFF2-40B4-BE49-F238E27FC236}">
                <a16:creationId xmlns:a16="http://schemas.microsoft.com/office/drawing/2014/main" id="{E50F0C35-012F-D425-BCC4-57B857587DCF}"/>
              </a:ext>
            </a:extLst>
          </p:cNvPr>
          <p:cNvPicPr>
            <a:picLocks noChangeAspect="1"/>
          </p:cNvPicPr>
          <p:nvPr/>
        </p:nvPicPr>
        <p:blipFill>
          <a:blip r:embed="rId2"/>
          <a:stretch>
            <a:fillRect/>
          </a:stretch>
        </p:blipFill>
        <p:spPr>
          <a:xfrm>
            <a:off x="2262831" y="1850795"/>
            <a:ext cx="8474300" cy="4144652"/>
          </a:xfrm>
          <a:prstGeom prst="rect">
            <a:avLst/>
          </a:prstGeom>
        </p:spPr>
      </p:pic>
    </p:spTree>
    <p:extLst>
      <p:ext uri="{BB962C8B-B14F-4D97-AF65-F5344CB8AC3E}">
        <p14:creationId xmlns:p14="http://schemas.microsoft.com/office/powerpoint/2010/main" val="66881438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E792-B505-4D85-8F39-B74C155CB807}"/>
              </a:ext>
            </a:extLst>
          </p:cNvPr>
          <p:cNvSpPr>
            <a:spLocks noGrp="1"/>
          </p:cNvSpPr>
          <p:nvPr>
            <p:ph type="title"/>
          </p:nvPr>
        </p:nvSpPr>
        <p:spPr>
          <a:xfrm>
            <a:off x="1894787" y="642963"/>
            <a:ext cx="5250730" cy="667362"/>
          </a:xfrm>
        </p:spPr>
        <p:txBody>
          <a:bodyPr>
            <a:normAutofit/>
          </a:bodyPr>
          <a:lstStyle/>
          <a:p>
            <a:r>
              <a:rPr lang="en-US" sz="2500" b="1" u="sng" dirty="0"/>
              <a:t>Control Mechanism Of Inverter</a:t>
            </a:r>
            <a:endParaRPr lang="en-IN" sz="2500" b="1" u="sng" dirty="0"/>
          </a:p>
        </p:txBody>
      </p:sp>
      <p:pic>
        <p:nvPicPr>
          <p:cNvPr id="6" name="Picture 5">
            <a:extLst>
              <a:ext uri="{FF2B5EF4-FFF2-40B4-BE49-F238E27FC236}">
                <a16:creationId xmlns:a16="http://schemas.microsoft.com/office/drawing/2014/main" id="{E6FEB071-C263-2DD9-85F5-CEB222EF6519}"/>
              </a:ext>
            </a:extLst>
          </p:cNvPr>
          <p:cNvPicPr>
            <a:picLocks noChangeAspect="1"/>
          </p:cNvPicPr>
          <p:nvPr/>
        </p:nvPicPr>
        <p:blipFill>
          <a:blip r:embed="rId2"/>
          <a:stretch>
            <a:fillRect/>
          </a:stretch>
        </p:blipFill>
        <p:spPr>
          <a:xfrm>
            <a:off x="5940965" y="1973172"/>
            <a:ext cx="6153625" cy="4217792"/>
          </a:xfrm>
          <a:prstGeom prst="rect">
            <a:avLst/>
          </a:prstGeom>
        </p:spPr>
      </p:pic>
      <p:sp>
        <p:nvSpPr>
          <p:cNvPr id="7" name="TextBox 6">
            <a:extLst>
              <a:ext uri="{FF2B5EF4-FFF2-40B4-BE49-F238E27FC236}">
                <a16:creationId xmlns:a16="http://schemas.microsoft.com/office/drawing/2014/main" id="{F9B0DF0D-62EA-9D2A-74F4-913F72AF80A2}"/>
              </a:ext>
            </a:extLst>
          </p:cNvPr>
          <p:cNvSpPr txBox="1"/>
          <p:nvPr/>
        </p:nvSpPr>
        <p:spPr>
          <a:xfrm>
            <a:off x="3047215" y="3246690"/>
            <a:ext cx="6094428" cy="369332"/>
          </a:xfrm>
          <a:prstGeom prst="rect">
            <a:avLst/>
          </a:prstGeom>
          <a:noFill/>
        </p:spPr>
        <p:txBody>
          <a:bodyPr wrap="square">
            <a:spAutoFit/>
          </a:bodyPr>
          <a:lstStyle/>
          <a:p>
            <a:r>
              <a:rPr lang="en-IN" b="0" dirty="0">
                <a:effectLst/>
              </a:rPr>
              <a:t> </a:t>
            </a:r>
            <a:endParaRPr lang="en-IN" dirty="0"/>
          </a:p>
        </p:txBody>
      </p:sp>
      <p:pic>
        <p:nvPicPr>
          <p:cNvPr id="13" name="Picture 12">
            <a:extLst>
              <a:ext uri="{FF2B5EF4-FFF2-40B4-BE49-F238E27FC236}">
                <a16:creationId xmlns:a16="http://schemas.microsoft.com/office/drawing/2014/main" id="{6C9F05FC-7942-EC9C-D74C-C5098D9D910D}"/>
              </a:ext>
            </a:extLst>
          </p:cNvPr>
          <p:cNvPicPr>
            <a:picLocks noChangeAspect="1"/>
          </p:cNvPicPr>
          <p:nvPr/>
        </p:nvPicPr>
        <p:blipFill>
          <a:blip r:embed="rId3"/>
          <a:stretch>
            <a:fillRect/>
          </a:stretch>
        </p:blipFill>
        <p:spPr>
          <a:xfrm>
            <a:off x="362653" y="1845404"/>
            <a:ext cx="5250730" cy="4473328"/>
          </a:xfrm>
          <a:prstGeom prst="rect">
            <a:avLst/>
          </a:prstGeom>
        </p:spPr>
      </p:pic>
    </p:spTree>
    <p:extLst>
      <p:ext uri="{BB962C8B-B14F-4D97-AF65-F5344CB8AC3E}">
        <p14:creationId xmlns:p14="http://schemas.microsoft.com/office/powerpoint/2010/main" val="4013658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F97F-2EE8-9186-B81B-C198D235653D}"/>
              </a:ext>
            </a:extLst>
          </p:cNvPr>
          <p:cNvSpPr>
            <a:spLocks noGrp="1"/>
          </p:cNvSpPr>
          <p:nvPr>
            <p:ph type="title"/>
          </p:nvPr>
        </p:nvSpPr>
        <p:spPr/>
        <p:txBody>
          <a:bodyPr>
            <a:normAutofit/>
          </a:bodyPr>
          <a:lstStyle/>
          <a:p>
            <a:r>
              <a:rPr lang="en-IN" sz="2500" b="1" u="sng" dirty="0"/>
              <a:t>Control Of Bidirectional Converter </a:t>
            </a:r>
          </a:p>
        </p:txBody>
      </p:sp>
      <p:pic>
        <p:nvPicPr>
          <p:cNvPr id="6" name="Picture 5">
            <a:extLst>
              <a:ext uri="{FF2B5EF4-FFF2-40B4-BE49-F238E27FC236}">
                <a16:creationId xmlns:a16="http://schemas.microsoft.com/office/drawing/2014/main" id="{3ADB2755-D3D2-4D5E-E9EB-DD4AD4732346}"/>
              </a:ext>
            </a:extLst>
          </p:cNvPr>
          <p:cNvPicPr>
            <a:picLocks noChangeAspect="1"/>
          </p:cNvPicPr>
          <p:nvPr/>
        </p:nvPicPr>
        <p:blipFill>
          <a:blip r:embed="rId2"/>
          <a:stretch>
            <a:fillRect/>
          </a:stretch>
        </p:blipFill>
        <p:spPr>
          <a:xfrm>
            <a:off x="5856419" y="1905000"/>
            <a:ext cx="5648193" cy="4174575"/>
          </a:xfrm>
          <a:prstGeom prst="rect">
            <a:avLst/>
          </a:prstGeom>
        </p:spPr>
      </p:pic>
      <p:pic>
        <p:nvPicPr>
          <p:cNvPr id="7" name="Picture 6">
            <a:extLst>
              <a:ext uri="{FF2B5EF4-FFF2-40B4-BE49-F238E27FC236}">
                <a16:creationId xmlns:a16="http://schemas.microsoft.com/office/drawing/2014/main" id="{D9672945-CF32-0310-B957-6192259F5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88" y="1495614"/>
            <a:ext cx="4514286" cy="4452699"/>
          </a:xfrm>
          <a:prstGeom prst="rect">
            <a:avLst/>
          </a:prstGeom>
        </p:spPr>
      </p:pic>
    </p:spTree>
    <p:extLst>
      <p:ext uri="{BB962C8B-B14F-4D97-AF65-F5344CB8AC3E}">
        <p14:creationId xmlns:p14="http://schemas.microsoft.com/office/powerpoint/2010/main" val="249102624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8F7E0-62B9-8D6D-C9C5-06ED02492CA3}"/>
              </a:ext>
            </a:extLst>
          </p:cNvPr>
          <p:cNvSpPr txBox="1"/>
          <p:nvPr/>
        </p:nvSpPr>
        <p:spPr>
          <a:xfrm>
            <a:off x="1898373" y="934278"/>
            <a:ext cx="3465479" cy="1031051"/>
          </a:xfrm>
          <a:prstGeom prst="rect">
            <a:avLst/>
          </a:prstGeom>
          <a:noFill/>
        </p:spPr>
        <p:txBody>
          <a:bodyPr wrap="square" rtlCol="0">
            <a:spAutoFit/>
          </a:bodyPr>
          <a:lstStyle/>
          <a:p>
            <a:r>
              <a:rPr lang="en-IN" sz="2500" b="1" dirty="0">
                <a:latin typeface="+mj-lt"/>
              </a:rPr>
              <a:t>Results:</a:t>
            </a:r>
          </a:p>
          <a:p>
            <a:endParaRPr lang="en-IN" b="1" dirty="0"/>
          </a:p>
          <a:p>
            <a:r>
              <a:rPr lang="en-IN" b="1" dirty="0"/>
              <a:t>1. </a:t>
            </a:r>
            <a:r>
              <a:rPr lang="en-IN" b="1" u="sng" dirty="0"/>
              <a:t>Battery Discharging (V2G)</a:t>
            </a:r>
          </a:p>
        </p:txBody>
      </p:sp>
      <p:pic>
        <p:nvPicPr>
          <p:cNvPr id="4" name="Picture 3">
            <a:extLst>
              <a:ext uri="{FF2B5EF4-FFF2-40B4-BE49-F238E27FC236}">
                <a16:creationId xmlns:a16="http://schemas.microsoft.com/office/drawing/2014/main" id="{3C384D3D-273A-A30B-8A93-4686A8B2ECB0}"/>
              </a:ext>
            </a:extLst>
          </p:cNvPr>
          <p:cNvPicPr>
            <a:picLocks noChangeAspect="1"/>
          </p:cNvPicPr>
          <p:nvPr/>
        </p:nvPicPr>
        <p:blipFill>
          <a:blip r:embed="rId2"/>
          <a:stretch>
            <a:fillRect/>
          </a:stretch>
        </p:blipFill>
        <p:spPr>
          <a:xfrm>
            <a:off x="2170177" y="2288495"/>
            <a:ext cx="8716102" cy="3416566"/>
          </a:xfrm>
          <a:prstGeom prst="rect">
            <a:avLst/>
          </a:prstGeom>
        </p:spPr>
      </p:pic>
      <p:sp>
        <p:nvSpPr>
          <p:cNvPr id="5" name="TextBox 4">
            <a:extLst>
              <a:ext uri="{FF2B5EF4-FFF2-40B4-BE49-F238E27FC236}">
                <a16:creationId xmlns:a16="http://schemas.microsoft.com/office/drawing/2014/main" id="{30DCC306-E389-B285-C2EA-62275914F7D2}"/>
              </a:ext>
            </a:extLst>
          </p:cNvPr>
          <p:cNvSpPr txBox="1"/>
          <p:nvPr/>
        </p:nvSpPr>
        <p:spPr>
          <a:xfrm>
            <a:off x="3906079" y="5953539"/>
            <a:ext cx="4552122" cy="369332"/>
          </a:xfrm>
          <a:prstGeom prst="rect">
            <a:avLst/>
          </a:prstGeom>
          <a:noFill/>
        </p:spPr>
        <p:txBody>
          <a:bodyPr wrap="square" rtlCol="0">
            <a:spAutoFit/>
          </a:bodyPr>
          <a:lstStyle/>
          <a:p>
            <a:r>
              <a:rPr lang="en-US"/>
              <a:t>Simulation result of battery discharging</a:t>
            </a:r>
            <a:endParaRPr lang="en-IN" dirty="0"/>
          </a:p>
        </p:txBody>
      </p:sp>
    </p:spTree>
    <p:extLst>
      <p:ext uri="{BB962C8B-B14F-4D97-AF65-F5344CB8AC3E}">
        <p14:creationId xmlns:p14="http://schemas.microsoft.com/office/powerpoint/2010/main" val="33165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745A-F6C5-0269-E691-37DBD648C44D}"/>
              </a:ext>
            </a:extLst>
          </p:cNvPr>
          <p:cNvSpPr>
            <a:spLocks noGrp="1"/>
          </p:cNvSpPr>
          <p:nvPr>
            <p:ph type="title"/>
          </p:nvPr>
        </p:nvSpPr>
        <p:spPr>
          <a:xfrm>
            <a:off x="1918252" y="844826"/>
            <a:ext cx="9586359" cy="1060174"/>
          </a:xfrm>
        </p:spPr>
        <p:txBody>
          <a:bodyPr>
            <a:normAutofit/>
          </a:bodyPr>
          <a:lstStyle/>
          <a:p>
            <a:r>
              <a:rPr lang="en-IN" sz="1800" b="1" dirty="0"/>
              <a:t>Grid Voltage and Grid Current</a:t>
            </a:r>
          </a:p>
        </p:txBody>
      </p:sp>
      <p:pic>
        <p:nvPicPr>
          <p:cNvPr id="3" name="Picture 2">
            <a:extLst>
              <a:ext uri="{FF2B5EF4-FFF2-40B4-BE49-F238E27FC236}">
                <a16:creationId xmlns:a16="http://schemas.microsoft.com/office/drawing/2014/main" id="{F6909273-421D-130C-DBBA-A92FFD797A17}"/>
              </a:ext>
            </a:extLst>
          </p:cNvPr>
          <p:cNvPicPr>
            <a:picLocks noChangeAspect="1"/>
          </p:cNvPicPr>
          <p:nvPr/>
        </p:nvPicPr>
        <p:blipFill>
          <a:blip r:embed="rId2"/>
          <a:stretch>
            <a:fillRect/>
          </a:stretch>
        </p:blipFill>
        <p:spPr>
          <a:xfrm>
            <a:off x="1700124" y="1447800"/>
            <a:ext cx="9501276" cy="2523963"/>
          </a:xfrm>
          <a:prstGeom prst="rect">
            <a:avLst/>
          </a:prstGeom>
        </p:spPr>
      </p:pic>
      <p:pic>
        <p:nvPicPr>
          <p:cNvPr id="4" name="Picture 3">
            <a:extLst>
              <a:ext uri="{FF2B5EF4-FFF2-40B4-BE49-F238E27FC236}">
                <a16:creationId xmlns:a16="http://schemas.microsoft.com/office/drawing/2014/main" id="{DECD4145-3648-4DD4-0121-C5F111CF6D41}"/>
              </a:ext>
            </a:extLst>
          </p:cNvPr>
          <p:cNvPicPr>
            <a:picLocks noChangeAspect="1"/>
          </p:cNvPicPr>
          <p:nvPr/>
        </p:nvPicPr>
        <p:blipFill>
          <a:blip r:embed="rId3"/>
          <a:stretch>
            <a:fillRect/>
          </a:stretch>
        </p:blipFill>
        <p:spPr>
          <a:xfrm>
            <a:off x="1700124" y="4472607"/>
            <a:ext cx="9570850" cy="2086595"/>
          </a:xfrm>
          <a:prstGeom prst="rect">
            <a:avLst/>
          </a:prstGeom>
        </p:spPr>
      </p:pic>
    </p:spTree>
    <p:extLst>
      <p:ext uri="{BB962C8B-B14F-4D97-AF65-F5344CB8AC3E}">
        <p14:creationId xmlns:p14="http://schemas.microsoft.com/office/powerpoint/2010/main" val="673552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058D-9722-784A-80E2-60ED4226B8E1}"/>
              </a:ext>
            </a:extLst>
          </p:cNvPr>
          <p:cNvSpPr>
            <a:spLocks noGrp="1"/>
          </p:cNvSpPr>
          <p:nvPr>
            <p:ph type="title"/>
          </p:nvPr>
        </p:nvSpPr>
        <p:spPr/>
        <p:txBody>
          <a:bodyPr>
            <a:normAutofit/>
          </a:bodyPr>
          <a:lstStyle/>
          <a:p>
            <a:r>
              <a:rPr lang="en-IN" sz="2500" b="1" u="sng" dirty="0"/>
              <a:t> </a:t>
            </a:r>
          </a:p>
        </p:txBody>
      </p:sp>
      <p:pic>
        <p:nvPicPr>
          <p:cNvPr id="4" name="image28.png">
            <a:extLst>
              <a:ext uri="{FF2B5EF4-FFF2-40B4-BE49-F238E27FC236}">
                <a16:creationId xmlns:a16="http://schemas.microsoft.com/office/drawing/2014/main" id="{9E9A25F1-F03A-265C-B39D-6ADE8930E0D6}"/>
              </a:ext>
            </a:extLst>
          </p:cNvPr>
          <p:cNvPicPr/>
          <p:nvPr/>
        </p:nvPicPr>
        <p:blipFill>
          <a:blip r:embed="rId2"/>
          <a:srcRect/>
          <a:stretch>
            <a:fillRect/>
          </a:stretch>
        </p:blipFill>
        <p:spPr>
          <a:xfrm>
            <a:off x="584290" y="1466787"/>
            <a:ext cx="5828225" cy="4415537"/>
          </a:xfrm>
          <a:prstGeom prst="rect">
            <a:avLst/>
          </a:prstGeom>
          <a:ln/>
        </p:spPr>
      </p:pic>
      <p:pic>
        <p:nvPicPr>
          <p:cNvPr id="5" name="image22.png">
            <a:extLst>
              <a:ext uri="{FF2B5EF4-FFF2-40B4-BE49-F238E27FC236}">
                <a16:creationId xmlns:a16="http://schemas.microsoft.com/office/drawing/2014/main" id="{D86A566E-05FF-625E-1713-12746F512621}"/>
              </a:ext>
            </a:extLst>
          </p:cNvPr>
          <p:cNvPicPr/>
          <p:nvPr/>
        </p:nvPicPr>
        <p:blipFill>
          <a:blip r:embed="rId3"/>
          <a:srcRect/>
          <a:stretch>
            <a:fillRect/>
          </a:stretch>
        </p:blipFill>
        <p:spPr>
          <a:xfrm>
            <a:off x="6881567" y="1466787"/>
            <a:ext cx="5033913" cy="4528659"/>
          </a:xfrm>
          <a:prstGeom prst="rect">
            <a:avLst/>
          </a:prstGeom>
          <a:ln/>
        </p:spPr>
      </p:pic>
      <p:sp>
        <p:nvSpPr>
          <p:cNvPr id="6" name="Rectangle 5">
            <a:extLst>
              <a:ext uri="{FF2B5EF4-FFF2-40B4-BE49-F238E27FC236}">
                <a16:creationId xmlns:a16="http://schemas.microsoft.com/office/drawing/2014/main" id="{C5090F48-513F-088A-7C23-35D860EBF5D3}"/>
              </a:ext>
            </a:extLst>
          </p:cNvPr>
          <p:cNvSpPr/>
          <p:nvPr/>
        </p:nvSpPr>
        <p:spPr>
          <a:xfrm>
            <a:off x="1489435" y="6070862"/>
            <a:ext cx="2026763" cy="4147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latin typeface="Arial" panose="020B0604020202020204" pitchFamily="34" charset="0"/>
                <a:cs typeface="Arial" panose="020B0604020202020204" pitchFamily="34" charset="0"/>
              </a:rPr>
              <a:t>Vrms</a:t>
            </a:r>
            <a:endParaRPr lang="en-IN"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D1DB00F-55EC-C925-BD09-AEE0D7D9676E}"/>
              </a:ext>
            </a:extLst>
          </p:cNvPr>
          <p:cNvSpPr/>
          <p:nvPr/>
        </p:nvSpPr>
        <p:spPr>
          <a:xfrm>
            <a:off x="7825818" y="6129133"/>
            <a:ext cx="2026763" cy="4147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latin typeface="Arial" panose="020B0604020202020204" pitchFamily="34" charset="0"/>
                <a:cs typeface="Arial" panose="020B0604020202020204" pitchFamily="34" charset="0"/>
              </a:rPr>
              <a:t>Irms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773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5C0B1B-7DFF-CF97-07F2-DDCB344605DE}"/>
              </a:ext>
            </a:extLst>
          </p:cNvPr>
          <p:cNvSpPr/>
          <p:nvPr/>
        </p:nvSpPr>
        <p:spPr>
          <a:xfrm>
            <a:off x="2677212" y="6026500"/>
            <a:ext cx="2026763" cy="4147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Vdc</a:t>
            </a:r>
          </a:p>
        </p:txBody>
      </p:sp>
      <p:sp>
        <p:nvSpPr>
          <p:cNvPr id="8" name="Rectangle 7">
            <a:extLst>
              <a:ext uri="{FF2B5EF4-FFF2-40B4-BE49-F238E27FC236}">
                <a16:creationId xmlns:a16="http://schemas.microsoft.com/office/drawing/2014/main" id="{31ED30D4-13E1-ECDF-4161-07FAA77B46EF}"/>
              </a:ext>
            </a:extLst>
          </p:cNvPr>
          <p:cNvSpPr/>
          <p:nvPr/>
        </p:nvSpPr>
        <p:spPr>
          <a:xfrm>
            <a:off x="7987122" y="6026500"/>
            <a:ext cx="2026763" cy="4147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Idc</a:t>
            </a:r>
            <a:endParaRPr lang="en-IN" dirty="0"/>
          </a:p>
        </p:txBody>
      </p:sp>
      <p:pic>
        <p:nvPicPr>
          <p:cNvPr id="9" name="Picture 8">
            <a:extLst>
              <a:ext uri="{FF2B5EF4-FFF2-40B4-BE49-F238E27FC236}">
                <a16:creationId xmlns:a16="http://schemas.microsoft.com/office/drawing/2014/main" id="{7E767ECF-5E5D-0BDE-DFA1-DC60DC109786}"/>
              </a:ext>
            </a:extLst>
          </p:cNvPr>
          <p:cNvPicPr>
            <a:picLocks noChangeAspect="1"/>
          </p:cNvPicPr>
          <p:nvPr/>
        </p:nvPicPr>
        <p:blipFill>
          <a:blip r:embed="rId2"/>
          <a:stretch>
            <a:fillRect/>
          </a:stretch>
        </p:blipFill>
        <p:spPr>
          <a:xfrm>
            <a:off x="1083366" y="1514707"/>
            <a:ext cx="5138530" cy="4249987"/>
          </a:xfrm>
          <a:prstGeom prst="rect">
            <a:avLst/>
          </a:prstGeom>
        </p:spPr>
      </p:pic>
      <p:pic>
        <p:nvPicPr>
          <p:cNvPr id="10" name="Picture 9">
            <a:extLst>
              <a:ext uri="{FF2B5EF4-FFF2-40B4-BE49-F238E27FC236}">
                <a16:creationId xmlns:a16="http://schemas.microsoft.com/office/drawing/2014/main" id="{7EFE4EFB-0371-3447-C8D0-71DF6D3A4BA3}"/>
              </a:ext>
            </a:extLst>
          </p:cNvPr>
          <p:cNvPicPr>
            <a:picLocks noChangeAspect="1"/>
          </p:cNvPicPr>
          <p:nvPr/>
        </p:nvPicPr>
        <p:blipFill>
          <a:blip r:embed="rId3"/>
          <a:stretch>
            <a:fillRect/>
          </a:stretch>
        </p:blipFill>
        <p:spPr>
          <a:xfrm>
            <a:off x="6431238" y="1514707"/>
            <a:ext cx="5138530" cy="3931936"/>
          </a:xfrm>
          <a:prstGeom prst="rect">
            <a:avLst/>
          </a:prstGeom>
        </p:spPr>
      </p:pic>
    </p:spTree>
    <p:extLst>
      <p:ext uri="{BB962C8B-B14F-4D97-AF65-F5344CB8AC3E}">
        <p14:creationId xmlns:p14="http://schemas.microsoft.com/office/powerpoint/2010/main" val="3240299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a:extLst>
              <a:ext uri="{FF2B5EF4-FFF2-40B4-BE49-F238E27FC236}">
                <a16:creationId xmlns:a16="http://schemas.microsoft.com/office/drawing/2014/main" id="{A9A70DF8-8C1A-B384-B314-ABEA855393E1}"/>
              </a:ext>
            </a:extLst>
          </p:cNvPr>
          <p:cNvPicPr/>
          <p:nvPr/>
        </p:nvPicPr>
        <p:blipFill>
          <a:blip r:embed="rId2"/>
          <a:srcRect/>
          <a:stretch>
            <a:fillRect/>
          </a:stretch>
        </p:blipFill>
        <p:spPr>
          <a:xfrm>
            <a:off x="2017336" y="659025"/>
            <a:ext cx="9407951" cy="4723680"/>
          </a:xfrm>
          <a:prstGeom prst="rect">
            <a:avLst/>
          </a:prstGeom>
          <a:ln/>
        </p:spPr>
      </p:pic>
      <p:sp>
        <p:nvSpPr>
          <p:cNvPr id="6" name="Rectangle 5">
            <a:extLst>
              <a:ext uri="{FF2B5EF4-FFF2-40B4-BE49-F238E27FC236}">
                <a16:creationId xmlns:a16="http://schemas.microsoft.com/office/drawing/2014/main" id="{1874CC8D-1A8F-EAC8-7332-62B09C05A96D}"/>
              </a:ext>
            </a:extLst>
          </p:cNvPr>
          <p:cNvSpPr/>
          <p:nvPr/>
        </p:nvSpPr>
        <p:spPr>
          <a:xfrm>
            <a:off x="2752627" y="5803050"/>
            <a:ext cx="2026763" cy="414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Arial" panose="020B0604020202020204" pitchFamily="34" charset="0"/>
                <a:cs typeface="Arial" panose="020B0604020202020204" pitchFamily="34" charset="0"/>
              </a:rPr>
              <a:t>THD </a:t>
            </a:r>
            <a:r>
              <a:rPr lang="en-IN" dirty="0" err="1">
                <a:latin typeface="Arial" panose="020B0604020202020204" pitchFamily="34" charset="0"/>
                <a:cs typeface="Arial" panose="020B0604020202020204" pitchFamily="34" charset="0"/>
              </a:rPr>
              <a:t>Ir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8516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FEA886-C6E1-354A-4AA1-77E6E8F4D34C}"/>
              </a:ext>
            </a:extLst>
          </p:cNvPr>
          <p:cNvSpPr txBox="1"/>
          <p:nvPr/>
        </p:nvSpPr>
        <p:spPr>
          <a:xfrm>
            <a:off x="1852137" y="604643"/>
            <a:ext cx="6097656" cy="707886"/>
          </a:xfrm>
          <a:prstGeom prst="rect">
            <a:avLst/>
          </a:prstGeom>
          <a:noFill/>
        </p:spPr>
        <p:txBody>
          <a:bodyPr wrap="square">
            <a:spAutoFit/>
          </a:bodyPr>
          <a:lstStyle/>
          <a:p>
            <a:endParaRPr lang="en-IN" sz="2000" b="1" u="sng" dirty="0">
              <a:latin typeface="+mj-lt"/>
            </a:endParaRPr>
          </a:p>
          <a:p>
            <a:r>
              <a:rPr lang="en-IN" sz="2000" b="1" dirty="0">
                <a:latin typeface="+mj-lt"/>
              </a:rPr>
              <a:t>2. </a:t>
            </a:r>
            <a:r>
              <a:rPr lang="en-IN" sz="2000" b="1" u="sng" dirty="0">
                <a:latin typeface="+mj-lt"/>
              </a:rPr>
              <a:t>Battery Charging(G2V)</a:t>
            </a:r>
          </a:p>
        </p:txBody>
      </p:sp>
      <p:pic>
        <p:nvPicPr>
          <p:cNvPr id="4" name="Picture 3">
            <a:extLst>
              <a:ext uri="{FF2B5EF4-FFF2-40B4-BE49-F238E27FC236}">
                <a16:creationId xmlns:a16="http://schemas.microsoft.com/office/drawing/2014/main" id="{036F0CE6-1F13-C563-0307-D59E3867A8CD}"/>
              </a:ext>
            </a:extLst>
          </p:cNvPr>
          <p:cNvPicPr>
            <a:picLocks noChangeAspect="1"/>
          </p:cNvPicPr>
          <p:nvPr/>
        </p:nvPicPr>
        <p:blipFill>
          <a:blip r:embed="rId2"/>
          <a:stretch>
            <a:fillRect/>
          </a:stretch>
        </p:blipFill>
        <p:spPr>
          <a:xfrm>
            <a:off x="2832651" y="1699590"/>
            <a:ext cx="6921265" cy="4043041"/>
          </a:xfrm>
          <a:prstGeom prst="rect">
            <a:avLst/>
          </a:prstGeom>
        </p:spPr>
      </p:pic>
      <p:sp>
        <p:nvSpPr>
          <p:cNvPr id="5" name="TextBox 4">
            <a:extLst>
              <a:ext uri="{FF2B5EF4-FFF2-40B4-BE49-F238E27FC236}">
                <a16:creationId xmlns:a16="http://schemas.microsoft.com/office/drawing/2014/main" id="{FAE8312C-9A3D-F051-7EE0-8E16693EBAD2}"/>
              </a:ext>
            </a:extLst>
          </p:cNvPr>
          <p:cNvSpPr txBox="1"/>
          <p:nvPr/>
        </p:nvSpPr>
        <p:spPr>
          <a:xfrm>
            <a:off x="3806687" y="5808868"/>
            <a:ext cx="5068956" cy="369332"/>
          </a:xfrm>
          <a:prstGeom prst="rect">
            <a:avLst/>
          </a:prstGeom>
          <a:noFill/>
        </p:spPr>
        <p:txBody>
          <a:bodyPr wrap="square" rtlCol="0">
            <a:spAutoFit/>
          </a:bodyPr>
          <a:lstStyle/>
          <a:p>
            <a:r>
              <a:rPr lang="en-US"/>
              <a:t>Simulation result of battery charging</a:t>
            </a:r>
            <a:endParaRPr lang="en-IN" dirty="0"/>
          </a:p>
        </p:txBody>
      </p:sp>
    </p:spTree>
    <p:extLst>
      <p:ext uri="{BB962C8B-B14F-4D97-AF65-F5344CB8AC3E}">
        <p14:creationId xmlns:p14="http://schemas.microsoft.com/office/powerpoint/2010/main" val="313432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BE34-93ED-41AD-9F9A-5DCD549EDACF}"/>
              </a:ext>
            </a:extLst>
          </p:cNvPr>
          <p:cNvSpPr>
            <a:spLocks noGrp="1"/>
          </p:cNvSpPr>
          <p:nvPr>
            <p:ph type="title"/>
          </p:nvPr>
        </p:nvSpPr>
        <p:spPr>
          <a:xfrm>
            <a:off x="2309567" y="624111"/>
            <a:ext cx="3186260" cy="573093"/>
          </a:xfrm>
          <a:solidFill>
            <a:schemeClr val="accent4">
              <a:lumMod val="20000"/>
              <a:lumOff val="80000"/>
            </a:schemeClr>
          </a:solidFill>
          <a:ln>
            <a:solidFill>
              <a:schemeClr val="accent2"/>
            </a:solidFill>
          </a:ln>
          <a:effectLst>
            <a:glow rad="63500">
              <a:schemeClr val="accent2">
                <a:satMod val="175000"/>
                <a:alpha val="40000"/>
              </a:schemeClr>
            </a:glow>
          </a:effectLst>
        </p:spPr>
        <p:txBody>
          <a:bodyPr>
            <a:normAutofit/>
          </a:bodyPr>
          <a:lstStyle/>
          <a:p>
            <a:r>
              <a:rPr lang="en-IN" sz="2500" b="1" u="sng" dirty="0"/>
              <a:t>Table Of Content</a:t>
            </a:r>
          </a:p>
        </p:txBody>
      </p:sp>
      <p:sp>
        <p:nvSpPr>
          <p:cNvPr id="3" name="Content Placeholder 2">
            <a:extLst>
              <a:ext uri="{FF2B5EF4-FFF2-40B4-BE49-F238E27FC236}">
                <a16:creationId xmlns:a16="http://schemas.microsoft.com/office/drawing/2014/main" id="{A3EA9CB1-350A-47DE-A58F-15059812CB98}"/>
              </a:ext>
            </a:extLst>
          </p:cNvPr>
          <p:cNvSpPr>
            <a:spLocks noGrp="1"/>
          </p:cNvSpPr>
          <p:nvPr>
            <p:ph idx="1"/>
          </p:nvPr>
        </p:nvSpPr>
        <p:spPr>
          <a:xfrm>
            <a:off x="2441543" y="2378696"/>
            <a:ext cx="3582186" cy="3855193"/>
          </a:xfrm>
        </p:spPr>
        <p:txBody>
          <a:bodyPr>
            <a:normAutofit fontScale="92500" lnSpcReduction="20000"/>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What is Vehicle to Grid ?</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Chargers Topology </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Levels Of Charging </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Simulation Scheme</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Transformation</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Phase locked loop</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7EE98FBD-8DD9-AABE-A5F4-432A89CDCA5D}"/>
              </a:ext>
            </a:extLst>
          </p:cNvPr>
          <p:cNvSpPr txBox="1">
            <a:spLocks/>
          </p:cNvSpPr>
          <p:nvPr/>
        </p:nvSpPr>
        <p:spPr>
          <a:xfrm>
            <a:off x="6939153" y="2114714"/>
            <a:ext cx="4737738" cy="4383156"/>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250000"/>
              </a:lnSpc>
              <a:buFont typeface="Wingdings" panose="05000000000000000000" pitchFamily="2" charset="2"/>
              <a:buChar char="Ø"/>
            </a:pPr>
            <a:r>
              <a:rPr lang="en-US" dirty="0">
                <a:latin typeface="Arial" panose="020B0604020202020204" pitchFamily="34" charset="0"/>
                <a:cs typeface="Arial" panose="020B0604020202020204" pitchFamily="34" charset="0"/>
              </a:rPr>
              <a:t>Control Mechanism Of Inverter</a:t>
            </a:r>
          </a:p>
          <a:p>
            <a:pPr>
              <a:lnSpc>
                <a:spcPct val="250000"/>
              </a:lnSpc>
              <a:buFont typeface="Wingdings" panose="05000000000000000000" pitchFamily="2" charset="2"/>
              <a:buChar char="Ø"/>
            </a:pPr>
            <a:r>
              <a:rPr lang="en-US" dirty="0">
                <a:latin typeface="Arial" panose="020B0604020202020204" pitchFamily="34" charset="0"/>
                <a:cs typeface="Arial" panose="020B0604020202020204" pitchFamily="34" charset="0"/>
              </a:rPr>
              <a:t>Control Of Bidirectional Converter</a:t>
            </a:r>
          </a:p>
          <a:p>
            <a:pPr>
              <a:lnSpc>
                <a:spcPct val="250000"/>
              </a:lnSpc>
              <a:buFont typeface="Wingdings" panose="05000000000000000000" pitchFamily="2" charset="2"/>
              <a:buChar char="Ø"/>
            </a:pPr>
            <a:r>
              <a:rPr lang="en-US" dirty="0">
                <a:latin typeface="Arial" panose="020B0604020202020204" pitchFamily="34" charset="0"/>
                <a:cs typeface="Arial" panose="020B0604020202020204" pitchFamily="34" charset="0"/>
              </a:rPr>
              <a:t>Result </a:t>
            </a:r>
          </a:p>
          <a:p>
            <a:pPr>
              <a:lnSpc>
                <a:spcPct val="250000"/>
              </a:lnSpc>
              <a:buFont typeface="Wingdings" panose="05000000000000000000" pitchFamily="2" charset="2"/>
              <a:buChar char="Ø"/>
            </a:pPr>
            <a:r>
              <a:rPr lang="en-US" dirty="0">
                <a:latin typeface="Arial" panose="020B0604020202020204" pitchFamily="34" charset="0"/>
                <a:cs typeface="Arial" panose="020B0604020202020204" pitchFamily="34" charset="0"/>
              </a:rPr>
              <a:t>Future Work</a:t>
            </a:r>
          </a:p>
          <a:p>
            <a:pPr>
              <a:lnSpc>
                <a:spcPct val="250000"/>
              </a:lnSpc>
              <a:buFont typeface="Wingdings" panose="05000000000000000000" pitchFamily="2" charset="2"/>
              <a:buChar char="Ø"/>
            </a:pPr>
            <a:r>
              <a:rPr lang="en-US" dirty="0">
                <a:latin typeface="Arial" panose="020B0604020202020204" pitchFamily="34" charset="0"/>
                <a:cs typeface="Arial" panose="020B0604020202020204" pitchFamily="34" charset="0"/>
              </a:rPr>
              <a:t>Conclusion</a:t>
            </a:r>
          </a:p>
          <a:p>
            <a:pPr>
              <a:lnSpc>
                <a:spcPct val="250000"/>
              </a:lnSpc>
              <a:buFont typeface="Wingdings" panose="05000000000000000000" pitchFamily="2" charset="2"/>
              <a:buChar char="Ø"/>
            </a:pPr>
            <a:r>
              <a:rPr lang="en-US" dirty="0">
                <a:latin typeface="Arial" panose="020B0604020202020204" pitchFamily="34" charset="0"/>
                <a:cs typeface="Arial" panose="020B0604020202020204" pitchFamily="34" charset="0"/>
              </a:rPr>
              <a:t>Reference</a:t>
            </a: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3602029"/>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4D45F-B271-9470-3F40-1F4B89BE301D}"/>
              </a:ext>
            </a:extLst>
          </p:cNvPr>
          <p:cNvSpPr txBox="1"/>
          <p:nvPr/>
        </p:nvSpPr>
        <p:spPr>
          <a:xfrm>
            <a:off x="1689652" y="1192696"/>
            <a:ext cx="4740965" cy="400110"/>
          </a:xfrm>
          <a:prstGeom prst="rect">
            <a:avLst/>
          </a:prstGeom>
          <a:noFill/>
        </p:spPr>
        <p:txBody>
          <a:bodyPr wrap="square" rtlCol="0">
            <a:spAutoFit/>
          </a:bodyPr>
          <a:lstStyle/>
          <a:p>
            <a:r>
              <a:rPr lang="en-IN" sz="2000" b="1" dirty="0"/>
              <a:t>Grid Voltage and Grid Current</a:t>
            </a:r>
          </a:p>
        </p:txBody>
      </p:sp>
      <p:pic>
        <p:nvPicPr>
          <p:cNvPr id="3" name="Picture 2">
            <a:extLst>
              <a:ext uri="{FF2B5EF4-FFF2-40B4-BE49-F238E27FC236}">
                <a16:creationId xmlns:a16="http://schemas.microsoft.com/office/drawing/2014/main" id="{E19568FA-4250-99C9-BDBD-991FE060BBC7}"/>
              </a:ext>
            </a:extLst>
          </p:cNvPr>
          <p:cNvPicPr>
            <a:picLocks noChangeAspect="1"/>
          </p:cNvPicPr>
          <p:nvPr/>
        </p:nvPicPr>
        <p:blipFill>
          <a:blip r:embed="rId2"/>
          <a:stretch>
            <a:fillRect/>
          </a:stretch>
        </p:blipFill>
        <p:spPr>
          <a:xfrm>
            <a:off x="1948070" y="2206715"/>
            <a:ext cx="9407886" cy="3220049"/>
          </a:xfrm>
          <a:prstGeom prst="rect">
            <a:avLst/>
          </a:prstGeom>
        </p:spPr>
      </p:pic>
    </p:spTree>
    <p:extLst>
      <p:ext uri="{BB962C8B-B14F-4D97-AF65-F5344CB8AC3E}">
        <p14:creationId xmlns:p14="http://schemas.microsoft.com/office/powerpoint/2010/main" val="159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D73A-4DF1-B136-8B65-EFB237560A85}"/>
              </a:ext>
            </a:extLst>
          </p:cNvPr>
          <p:cNvSpPr>
            <a:spLocks noGrp="1"/>
          </p:cNvSpPr>
          <p:nvPr>
            <p:ph type="title"/>
          </p:nvPr>
        </p:nvSpPr>
        <p:spPr/>
        <p:txBody>
          <a:bodyPr>
            <a:normAutofit/>
          </a:bodyPr>
          <a:lstStyle/>
          <a:p>
            <a:r>
              <a:rPr lang="en-IN" sz="2500" b="1" u="sng" dirty="0"/>
              <a:t>Future Work</a:t>
            </a:r>
          </a:p>
        </p:txBody>
      </p:sp>
      <p:sp>
        <p:nvSpPr>
          <p:cNvPr id="3" name="Content Placeholder 2">
            <a:extLst>
              <a:ext uri="{FF2B5EF4-FFF2-40B4-BE49-F238E27FC236}">
                <a16:creationId xmlns:a16="http://schemas.microsoft.com/office/drawing/2014/main" id="{3050F39E-1793-0F89-75BC-12BA4E92BFB3}"/>
              </a:ext>
            </a:extLst>
          </p:cNvPr>
          <p:cNvSpPr>
            <a:spLocks noGrp="1"/>
          </p:cNvSpPr>
          <p:nvPr>
            <p:ph idx="1"/>
          </p:nvPr>
        </p:nvSpPr>
        <p:spPr/>
        <p:txBody>
          <a:bodyPr/>
          <a:lstStyle/>
          <a:p>
            <a:endParaRPr lang="en-IN" dirty="0"/>
          </a:p>
          <a:p>
            <a:r>
              <a:rPr lang="en-IN" dirty="0"/>
              <a:t>MPC Controller</a:t>
            </a:r>
          </a:p>
          <a:p>
            <a:r>
              <a:rPr lang="en-IN" dirty="0"/>
              <a:t>Fuzzy Logic</a:t>
            </a:r>
          </a:p>
          <a:p>
            <a:endParaRPr lang="en-IN" dirty="0"/>
          </a:p>
        </p:txBody>
      </p:sp>
    </p:spTree>
    <p:extLst>
      <p:ext uri="{BB962C8B-B14F-4D97-AF65-F5344CB8AC3E}">
        <p14:creationId xmlns:p14="http://schemas.microsoft.com/office/powerpoint/2010/main" val="2192061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CADD-303B-9A46-5188-8DF2CDB3F4F5}"/>
              </a:ext>
            </a:extLst>
          </p:cNvPr>
          <p:cNvSpPr>
            <a:spLocks noGrp="1"/>
          </p:cNvSpPr>
          <p:nvPr>
            <p:ph type="title"/>
          </p:nvPr>
        </p:nvSpPr>
        <p:spPr/>
        <p:txBody>
          <a:bodyPr>
            <a:normAutofit/>
          </a:bodyPr>
          <a:lstStyle/>
          <a:p>
            <a:r>
              <a:rPr lang="en-US" sz="2500" b="1" u="sng" dirty="0"/>
              <a:t>Conclusion </a:t>
            </a:r>
            <a:endParaRPr lang="en-IN" sz="2500" b="1" u="sng" dirty="0"/>
          </a:p>
        </p:txBody>
      </p:sp>
      <p:sp>
        <p:nvSpPr>
          <p:cNvPr id="3" name="Content Placeholder 2">
            <a:extLst>
              <a:ext uri="{FF2B5EF4-FFF2-40B4-BE49-F238E27FC236}">
                <a16:creationId xmlns:a16="http://schemas.microsoft.com/office/drawing/2014/main" id="{882F5B89-8C4F-EA03-D106-EA43C698027E}"/>
              </a:ext>
            </a:extLst>
          </p:cNvPr>
          <p:cNvSpPr>
            <a:spLocks noGrp="1"/>
          </p:cNvSpPr>
          <p:nvPr>
            <p:ph idx="1"/>
          </p:nvPr>
        </p:nvSpPr>
        <p:spPr/>
        <p:txBody>
          <a:bodyPr>
            <a:normAutofit/>
          </a:bodyPr>
          <a:lstStyle/>
          <a:p>
            <a:pPr marL="0" indent="0">
              <a:buNone/>
            </a:pPr>
            <a:r>
              <a:rPr lang="en-IN"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In this paper the bidirectional AC/DC and DC/DC converter was designed and simulated for electric vehicle charging stations. The result for vehicle to grid and grid to vehicle was successfully achieved. In this project the PI controller of voltage and current is also designed in order to get a quick steady state. It also produces less variation in output voltage. Also, the three phase AC/DC converter’s exact model was transformed to the synchronous d-q frame. Eventually the model was completed in MATLAB/Simulink. The result of experiment and simulation show the converter performs efficiently for both vehicle to grid and grid to vehicle application having low harmonics, low voltage ripple and low current THD. The output also verifies the active and reactive power in both the operation, with active power coming too high we are getting reactive power very low which is efficient to the work.  This performance of the proposed bidirectional converter using proportional integral (PI) controller for the proposed operation that is vehicle to grid and grid to vehicle charging was then extensively investigated under the simulation study. </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387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4EE2-BA72-FC08-CEBC-F6F1787D6328}"/>
              </a:ext>
            </a:extLst>
          </p:cNvPr>
          <p:cNvSpPr>
            <a:spLocks noGrp="1"/>
          </p:cNvSpPr>
          <p:nvPr>
            <p:ph type="title"/>
          </p:nvPr>
        </p:nvSpPr>
        <p:spPr/>
        <p:txBody>
          <a:bodyPr>
            <a:normAutofit/>
          </a:bodyPr>
          <a:lstStyle/>
          <a:p>
            <a:r>
              <a:rPr lang="en-IN" sz="2500" b="1" u="sng" dirty="0"/>
              <a:t>Reference</a:t>
            </a:r>
          </a:p>
        </p:txBody>
      </p:sp>
      <p:sp>
        <p:nvSpPr>
          <p:cNvPr id="3" name="Content Placeholder 2">
            <a:extLst>
              <a:ext uri="{FF2B5EF4-FFF2-40B4-BE49-F238E27FC236}">
                <a16:creationId xmlns:a16="http://schemas.microsoft.com/office/drawing/2014/main" id="{5A831870-2255-5785-F681-E0918F691147}"/>
              </a:ext>
            </a:extLst>
          </p:cNvPr>
          <p:cNvSpPr>
            <a:spLocks noGrp="1"/>
          </p:cNvSpPr>
          <p:nvPr>
            <p:ph idx="1"/>
          </p:nvPr>
        </p:nvSpPr>
        <p:spPr>
          <a:xfrm>
            <a:off x="1331843" y="1351721"/>
            <a:ext cx="10172769" cy="4810539"/>
          </a:xfrm>
        </p:spPr>
        <p:txBody>
          <a:bodyPr>
            <a:normAutofit lnSpcReduction="10000"/>
          </a:bodyPr>
          <a:lstStyle/>
          <a:p>
            <a:r>
              <a:rPr lang="en-US" sz="1000" dirty="0"/>
              <a:t>A. K. </a:t>
            </a:r>
            <a:r>
              <a:rPr lang="en-US" sz="1000" dirty="0" err="1"/>
              <a:t>Karmaker</a:t>
            </a:r>
            <a:r>
              <a:rPr lang="en-US" sz="1000" dirty="0"/>
              <a:t>, S. Roy and M. R. Ahmed, "Analysis of the Impact of Electric Vehicle Charging Station on Power Quality Issues," 2019 International Conference on Electrical, Computer and Communication Engineering (ECCE), Cox's Bazar, Bangladesh, pp. 1-6.2019.</a:t>
            </a:r>
          </a:p>
          <a:p>
            <a:r>
              <a:rPr lang="en-IN" sz="1000" dirty="0"/>
              <a:t>A K </a:t>
            </a:r>
            <a:r>
              <a:rPr lang="en-IN" sz="1000" dirty="0" err="1"/>
              <a:t>Karmaker</a:t>
            </a:r>
            <a:r>
              <a:rPr lang="en-IN" sz="1000" dirty="0"/>
              <a:t>, MR Ahmed, MA Hossain, and MM </a:t>
            </a:r>
            <a:r>
              <a:rPr lang="en-IN" sz="1000" dirty="0" err="1"/>
              <a:t>Sikder</a:t>
            </a:r>
            <a:r>
              <a:rPr lang="en-IN" sz="1000" dirty="0"/>
              <a:t>. “Feasibility assessment &amp;design of hybrid renewable energy based electric vehicle charging station in Bangladesh.” Sustainable Cities and Society 39: 189-202. 2018.</a:t>
            </a:r>
          </a:p>
          <a:p>
            <a:r>
              <a:rPr lang="en-IN" sz="1000" dirty="0"/>
              <a:t>J. Wi, H. Kim, J. </a:t>
            </a:r>
            <a:r>
              <a:rPr lang="en-IN" sz="1000" dirty="0" err="1"/>
              <a:t>Yoo</a:t>
            </a:r>
            <a:r>
              <a:rPr lang="en-IN" sz="1000" dirty="0"/>
              <a:t>, H. Son, H. Kim and B. Kim, "Energy consumption of parallel type hybrid electric vehicle with continuously variable transmission using electric oil pump," 2018 Thirteenth International Conference on Ecological Vehicles and Renewable Energies (EVER), Monte-Carlo, pp. 1-7. 2018.</a:t>
            </a:r>
          </a:p>
          <a:p>
            <a:r>
              <a:rPr lang="en-IN" sz="1000" dirty="0"/>
              <a:t>S. Habib, M. M. Khan, F. Abbas, L. Sang, M. U. Shahid, and H. Tang, “A comprehensive study of implemented international standards, technical challenges, impacts and prospects for electric vehicles,” IEEE Access, vol. 6, pp. 13866–13890, 2018. View at: Publisher Site | Google Scholar</a:t>
            </a:r>
          </a:p>
          <a:p>
            <a:r>
              <a:rPr lang="en-IN" sz="1000" dirty="0"/>
              <a:t>] S. Esther, S. K. Singh, A. K. Goswami et al., “Recent challenges in vehicle to grid integrated renewable energy system: a review,” in Proceedings of the 2018 Second International Conference on Intelligent Computing and Control Systems (ICICCS), pp. 427–435, Madurai, India, 2018. View at: Google Scholar</a:t>
            </a:r>
          </a:p>
          <a:p>
            <a:r>
              <a:rPr lang="en-IN" sz="1000" dirty="0"/>
              <a:t>P. K. Joseph, E. Devaraj, and A. Gopal, “Overview of wireless charging and vehicle-to-grid integration of electric vehicles using renewable energy for sustainable transportation,” IET Power Electronics, vol. 12, no. 4, pp. 627–638, 2019. View at: Publisher Site | Google Scholar</a:t>
            </a:r>
          </a:p>
          <a:p>
            <a:r>
              <a:rPr lang="en-IN" sz="1000" dirty="0"/>
              <a:t>M. A. </a:t>
            </a:r>
            <a:r>
              <a:rPr lang="en-IN" sz="1000" dirty="0" err="1"/>
              <a:t>Masrur</a:t>
            </a:r>
            <a:r>
              <a:rPr lang="en-IN" sz="1000" dirty="0"/>
              <a:t>, A. G. </a:t>
            </a:r>
            <a:r>
              <a:rPr lang="en-IN" sz="1000" dirty="0" err="1"/>
              <a:t>Skowronska</a:t>
            </a:r>
            <a:r>
              <a:rPr lang="en-IN" sz="1000" dirty="0"/>
              <a:t>, J. Hancock et al., “Military-based vehicle-to-grid and vehicle-to-vehicle microgrid-system Architecture and implementation,” IEEE Transactions on Transportation Electrification, vol. 4, no. 1, pp. 157–171, 2018.View at:  Publisher Site | Google Scholar</a:t>
            </a:r>
          </a:p>
          <a:p>
            <a:endParaRPr lang="en-IN" sz="1000" dirty="0"/>
          </a:p>
          <a:p>
            <a:r>
              <a:rPr lang="en-US" sz="1000" dirty="0"/>
              <a:t>B. Sah, P. Kumar, R. Rayudu, S. K. Bose, and K. P. Inala, “Impact of sampling in the operation of vehicle to grid and its mitigation,” IEEE Transactions on Industrial Informatics, vol. 15, no. 7, pp. 3923–3933, 2019.View at: Publisher Site | Google Scholar</a:t>
            </a:r>
          </a:p>
          <a:p>
            <a:r>
              <a:rPr lang="en-US" sz="1000" dirty="0"/>
              <a:t>T. Chen, X.-P. Zhang, J. Wang et al., “A review on electric vehicle charging infrastructure development in the UK,” Journal of Modern Power Systems and Clean Energy, vol. 8, no. 2, pp. 193–205, 2020.             View at:  Publisher Site | Google Scholar</a:t>
            </a:r>
          </a:p>
          <a:p>
            <a:endParaRPr lang="en-US" sz="1000" dirty="0"/>
          </a:p>
          <a:p>
            <a:r>
              <a:rPr lang="en-IN" sz="1000" dirty="0"/>
              <a:t>S. I. </a:t>
            </a:r>
            <a:r>
              <a:rPr lang="en-IN" sz="1000" dirty="0" err="1"/>
              <a:t>Vagropoulos</a:t>
            </a:r>
            <a:r>
              <a:rPr lang="en-IN" sz="1000" dirty="0"/>
              <a:t>, G. A. Balaskas, and A. G. </a:t>
            </a:r>
            <a:r>
              <a:rPr lang="en-IN" sz="1000" dirty="0" err="1"/>
              <a:t>Bakirtzis</a:t>
            </a:r>
            <a:r>
              <a:rPr lang="en-IN" sz="1000" dirty="0"/>
              <a:t>, “An investigation of plug-in electric vehicle charging impact on power systems scheduling and energy costs,” IEEE Transactions on Power Systems, vol. 32, no. 3, pp. 1902–1912, 2017. View at: Publisher Site | Google Scholar</a:t>
            </a:r>
          </a:p>
        </p:txBody>
      </p:sp>
    </p:spTree>
    <p:extLst>
      <p:ext uri="{BB962C8B-B14F-4D97-AF65-F5344CB8AC3E}">
        <p14:creationId xmlns:p14="http://schemas.microsoft.com/office/powerpoint/2010/main" val="11136783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DB7A-5843-45F9-9512-9BEE29E541F1}"/>
              </a:ext>
            </a:extLst>
          </p:cNvPr>
          <p:cNvSpPr>
            <a:spLocks noGrp="1"/>
          </p:cNvSpPr>
          <p:nvPr>
            <p:ph type="title"/>
          </p:nvPr>
        </p:nvSpPr>
        <p:spPr>
          <a:xfrm>
            <a:off x="2589213" y="624110"/>
            <a:ext cx="8915400" cy="797186"/>
          </a:xfrm>
        </p:spPr>
        <p:txBody>
          <a:bodyPr/>
          <a:lstStyle/>
          <a:p>
            <a:r>
              <a:rPr lang="en-IN" dirty="0"/>
              <a:t>Continued…</a:t>
            </a:r>
          </a:p>
        </p:txBody>
      </p:sp>
      <p:sp>
        <p:nvSpPr>
          <p:cNvPr id="3" name="Content Placeholder 2">
            <a:extLst>
              <a:ext uri="{FF2B5EF4-FFF2-40B4-BE49-F238E27FC236}">
                <a16:creationId xmlns:a16="http://schemas.microsoft.com/office/drawing/2014/main" id="{E60548EF-B1A0-D8F6-CDE0-0FEC3402DCC8}"/>
              </a:ext>
            </a:extLst>
          </p:cNvPr>
          <p:cNvSpPr>
            <a:spLocks noGrp="1"/>
          </p:cNvSpPr>
          <p:nvPr>
            <p:ph idx="1"/>
          </p:nvPr>
        </p:nvSpPr>
        <p:spPr>
          <a:xfrm>
            <a:off x="1739348" y="1540565"/>
            <a:ext cx="9765264" cy="4370657"/>
          </a:xfrm>
        </p:spPr>
        <p:txBody>
          <a:bodyPr>
            <a:normAutofit/>
          </a:bodyPr>
          <a:lstStyle/>
          <a:p>
            <a:r>
              <a:rPr lang="en-IN" sz="1000" dirty="0"/>
              <a:t>A. Sridhar and A. R. Prabu, Bidirectional AC-DC Converter for Vehicle-To-Grid (V2G) Applications, Marquette University, Milwaukee, WI, USA, 2015.</a:t>
            </a:r>
          </a:p>
          <a:p>
            <a:r>
              <a:rPr lang="en-IN" sz="1000" dirty="0">
                <a:solidFill>
                  <a:srgbClr val="454545"/>
                </a:solidFill>
                <a:effectLst/>
                <a:latin typeface="Arial" panose="020B0604020202020204" pitchFamily="34" charset="0"/>
                <a:ea typeface="Arial" panose="020B0604020202020204" pitchFamily="34" charset="0"/>
              </a:rPr>
              <a:t>S. Liu, D. Xin, and L. Yang, “A novel single-phase bidirectional electric-drive-reconstructed onboard converter for electric vehicles,” </a:t>
            </a:r>
            <a:r>
              <a:rPr lang="en-IN" sz="1000" i="1" dirty="0">
                <a:solidFill>
                  <a:srgbClr val="454545"/>
                </a:solidFill>
                <a:effectLst/>
                <a:latin typeface="Arial" panose="020B0604020202020204" pitchFamily="34" charset="0"/>
                <a:ea typeface="Arial" panose="020B0604020202020204" pitchFamily="34" charset="0"/>
              </a:rPr>
              <a:t>IEEE Access</a:t>
            </a:r>
            <a:r>
              <a:rPr lang="en-IN" sz="1000" dirty="0">
                <a:solidFill>
                  <a:srgbClr val="454545"/>
                </a:solidFill>
                <a:effectLst/>
                <a:latin typeface="Arial" panose="020B0604020202020204" pitchFamily="34" charset="0"/>
                <a:ea typeface="Arial" panose="020B0604020202020204" pitchFamily="34" charset="0"/>
              </a:rPr>
              <a:t>, vol. 8, pp. 44739–44747, 2020. View at: </a:t>
            </a:r>
            <a:r>
              <a:rPr lang="en-IN" sz="1000" u="none" strike="noStrike" dirty="0">
                <a:solidFill>
                  <a:schemeClr val="tx1">
                    <a:lumMod val="65000"/>
                    <a:lumOff val="35000"/>
                  </a:schemeClr>
                </a:solidFill>
                <a:effectLst/>
                <a:latin typeface="Arial" panose="020B0604020202020204" pitchFamily="34" charset="0"/>
                <a:ea typeface="Arial" panose="020B0604020202020204" pitchFamily="34" charset="0"/>
                <a:hlinkClick r:id="rId2">
                  <a:extLst>
                    <a:ext uri="{A12FA001-AC4F-418D-AE19-62706E023703}">
                      <ahyp:hlinkClr xmlns:ahyp="http://schemas.microsoft.com/office/drawing/2018/hyperlinkcolor" val="tx"/>
                    </a:ext>
                  </a:extLst>
                </a:hlinkClick>
              </a:rPr>
              <a:t>Publisher Site</a:t>
            </a:r>
            <a:r>
              <a:rPr lang="en-IN" sz="1000" dirty="0">
                <a:solidFill>
                  <a:schemeClr val="tx1">
                    <a:lumMod val="65000"/>
                    <a:lumOff val="35000"/>
                  </a:schemeClr>
                </a:solidFill>
                <a:effectLst/>
                <a:latin typeface="Arial" panose="020B0604020202020204" pitchFamily="34" charset="0"/>
                <a:ea typeface="Arial" panose="020B0604020202020204" pitchFamily="34" charset="0"/>
              </a:rPr>
              <a:t> | </a:t>
            </a:r>
            <a:r>
              <a:rPr lang="en-IN" sz="1000" u="none" strike="noStrike" dirty="0">
                <a:solidFill>
                  <a:schemeClr val="tx1">
                    <a:lumMod val="65000"/>
                    <a:lumOff val="35000"/>
                  </a:schemeClr>
                </a:solidFill>
                <a:effectLst/>
                <a:latin typeface="Arial" panose="020B0604020202020204" pitchFamily="34" charset="0"/>
                <a:ea typeface="Arial" panose="020B0604020202020204" pitchFamily="34" charset="0"/>
                <a:hlinkClick r:id="rId3">
                  <a:extLst>
                    <a:ext uri="{A12FA001-AC4F-418D-AE19-62706E023703}">
                      <ahyp:hlinkClr xmlns:ahyp="http://schemas.microsoft.com/office/drawing/2018/hyperlinkcolor" val="tx"/>
                    </a:ext>
                  </a:extLst>
                </a:hlinkClick>
              </a:rPr>
              <a:t>Google Scholar</a:t>
            </a:r>
            <a:endParaRPr lang="en-IN" sz="1000" dirty="0">
              <a:solidFill>
                <a:schemeClr val="tx1">
                  <a:lumMod val="65000"/>
                  <a:lumOff val="35000"/>
                </a:schemeClr>
              </a:solidFill>
            </a:endParaRPr>
          </a:p>
          <a:p>
            <a:r>
              <a:rPr lang="en-IN" sz="1000" dirty="0">
                <a:solidFill>
                  <a:srgbClr val="454545"/>
                </a:solidFill>
                <a:effectLst/>
                <a:latin typeface="Arial" panose="020B0604020202020204" pitchFamily="34" charset="0"/>
                <a:ea typeface="Arial" panose="020B0604020202020204" pitchFamily="34" charset="0"/>
              </a:rPr>
              <a:t>J. Zhang, H. Yan, N. Ding et al., “Electric vehicle charging network development characteristics and policy suggestions,” in </a:t>
            </a:r>
            <a:r>
              <a:rPr lang="en-IN" sz="1000" i="1" dirty="0">
                <a:solidFill>
                  <a:srgbClr val="454545"/>
                </a:solidFill>
                <a:effectLst/>
                <a:latin typeface="Arial" panose="020B0604020202020204" pitchFamily="34" charset="0"/>
                <a:ea typeface="Arial" panose="020B0604020202020204" pitchFamily="34" charset="0"/>
              </a:rPr>
              <a:t>Proceedings of the 2018 International Symposium on Computer, Consumer and Control (IS3C)</a:t>
            </a:r>
            <a:r>
              <a:rPr lang="en-IN" sz="1000" dirty="0">
                <a:solidFill>
                  <a:srgbClr val="454545"/>
                </a:solidFill>
                <a:effectLst/>
                <a:latin typeface="Arial" panose="020B0604020202020204" pitchFamily="34" charset="0"/>
                <a:ea typeface="Arial" panose="020B0604020202020204" pitchFamily="34" charset="0"/>
              </a:rPr>
              <a:t>, pp. 469–472, Taichung, China, 2018. View at: </a:t>
            </a:r>
            <a:r>
              <a:rPr lang="en-IN" sz="1000" u="none" strike="noStrike" dirty="0">
                <a:solidFill>
                  <a:srgbClr val="4D8A17"/>
                </a:solidFill>
                <a:effectLst/>
                <a:latin typeface="Arial" panose="020B0604020202020204" pitchFamily="34" charset="0"/>
                <a:ea typeface="Arial" panose="020B0604020202020204" pitchFamily="34" charset="0"/>
                <a:hlinkClick r:id="rId4"/>
              </a:rPr>
              <a:t>Google Scholar</a:t>
            </a:r>
            <a:endParaRPr lang="en-IN" sz="1000" u="none" strike="noStrike" dirty="0">
              <a:solidFill>
                <a:srgbClr val="4D8A17"/>
              </a:solidFill>
              <a:effectLst/>
              <a:latin typeface="Arial" panose="020B0604020202020204" pitchFamily="34" charset="0"/>
              <a:ea typeface="Arial" panose="020B0604020202020204" pitchFamily="34" charset="0"/>
            </a:endParaRPr>
          </a:p>
          <a:p>
            <a:pPr>
              <a:lnSpc>
                <a:spcPct val="115000"/>
              </a:lnSpc>
            </a:pPr>
            <a:r>
              <a:rPr lang="en-IN" sz="1000" dirty="0">
                <a:solidFill>
                  <a:srgbClr val="454545"/>
                </a:solidFill>
                <a:effectLst/>
                <a:latin typeface="Arial" panose="020B0604020202020204" pitchFamily="34" charset="0"/>
                <a:ea typeface="Arial" panose="020B0604020202020204" pitchFamily="34" charset="0"/>
              </a:rPr>
              <a:t>B. </a:t>
            </a:r>
            <a:r>
              <a:rPr lang="en-IN" sz="1000" dirty="0" err="1">
                <a:solidFill>
                  <a:srgbClr val="454545"/>
                </a:solidFill>
                <a:effectLst/>
                <a:latin typeface="Arial" panose="020B0604020202020204" pitchFamily="34" charset="0"/>
                <a:ea typeface="Arial" panose="020B0604020202020204" pitchFamily="34" charset="0"/>
              </a:rPr>
              <a:t>Koushki</a:t>
            </a:r>
            <a:r>
              <a:rPr lang="en-IN" sz="1000" dirty="0">
                <a:solidFill>
                  <a:srgbClr val="454545"/>
                </a:solidFill>
                <a:effectLst/>
                <a:latin typeface="Arial" panose="020B0604020202020204" pitchFamily="34" charset="0"/>
                <a:ea typeface="Arial" panose="020B0604020202020204" pitchFamily="34" charset="0"/>
              </a:rPr>
              <a:t>, P. Jain, and A. </a:t>
            </a:r>
            <a:r>
              <a:rPr lang="en-IN" sz="1000" dirty="0" err="1">
                <a:solidFill>
                  <a:srgbClr val="454545"/>
                </a:solidFill>
                <a:effectLst/>
                <a:latin typeface="Arial" panose="020B0604020202020204" pitchFamily="34" charset="0"/>
                <a:ea typeface="Arial" panose="020B0604020202020204" pitchFamily="34" charset="0"/>
              </a:rPr>
              <a:t>Bakhshai</a:t>
            </a:r>
            <a:r>
              <a:rPr lang="en-IN" sz="1000" dirty="0">
                <a:solidFill>
                  <a:srgbClr val="454545"/>
                </a:solidFill>
                <a:effectLst/>
                <a:latin typeface="Arial" panose="020B0604020202020204" pitchFamily="34" charset="0"/>
                <a:ea typeface="Arial" panose="020B0604020202020204" pitchFamily="34" charset="0"/>
              </a:rPr>
              <a:t>, “Topology and controller of an isolated bi-directional AC-DC converter for electric vehicle,” in </a:t>
            </a:r>
            <a:r>
              <a:rPr lang="en-IN" sz="1000" i="1" dirty="0">
                <a:solidFill>
                  <a:srgbClr val="454545"/>
                </a:solidFill>
                <a:effectLst/>
                <a:latin typeface="Arial" panose="020B0604020202020204" pitchFamily="34" charset="0"/>
                <a:ea typeface="Arial" panose="020B0604020202020204" pitchFamily="34" charset="0"/>
              </a:rPr>
              <a:t>Proceedings of the 2016 IEEE Energy Conversion Congress and Exposition (ECCE)</a:t>
            </a:r>
            <a:r>
              <a:rPr lang="en-IN" sz="1000" dirty="0">
                <a:solidFill>
                  <a:srgbClr val="454545"/>
                </a:solidFill>
                <a:effectLst/>
                <a:latin typeface="Arial" panose="020B0604020202020204" pitchFamily="34" charset="0"/>
                <a:ea typeface="Arial" panose="020B0604020202020204" pitchFamily="34" charset="0"/>
              </a:rPr>
              <a:t>, pp. 1–8, Milwaukee, WI, USA, 2016. View at: </a:t>
            </a:r>
            <a:r>
              <a:rPr lang="en-IN" sz="1000" u="none" strike="noStrike" dirty="0">
                <a:solidFill>
                  <a:srgbClr val="4D8A17"/>
                </a:solidFill>
                <a:effectLst/>
                <a:latin typeface="Arial" panose="020B0604020202020204" pitchFamily="34" charset="0"/>
                <a:ea typeface="Arial" panose="020B0604020202020204" pitchFamily="34" charset="0"/>
                <a:hlinkClick r:id="rId5"/>
              </a:rPr>
              <a:t>Google Scholar</a:t>
            </a:r>
            <a:endParaRPr lang="en-IN" sz="1000" dirty="0">
              <a:effectLst/>
              <a:latin typeface="Arial" panose="020B0604020202020204" pitchFamily="34" charset="0"/>
              <a:ea typeface="Arial" panose="020B0604020202020204" pitchFamily="34" charset="0"/>
            </a:endParaRPr>
          </a:p>
          <a:p>
            <a:pPr>
              <a:lnSpc>
                <a:spcPct val="115000"/>
              </a:lnSpc>
            </a:pPr>
            <a:r>
              <a:rPr lang="en-IN" sz="1000" dirty="0">
                <a:solidFill>
                  <a:srgbClr val="454545"/>
                </a:solidFill>
                <a:effectLst/>
                <a:latin typeface="Arial" panose="020B0604020202020204" pitchFamily="34" charset="0"/>
                <a:ea typeface="Arial" panose="020B0604020202020204" pitchFamily="34" charset="0"/>
              </a:rPr>
              <a:t> K. V. Sing, H. O. Bansal, and D. Singh, “A comprehensive review on hybrid electric vehicles: architectures and components,” </a:t>
            </a:r>
            <a:r>
              <a:rPr lang="en-IN" sz="1000" i="1" dirty="0">
                <a:solidFill>
                  <a:srgbClr val="454545"/>
                </a:solidFill>
                <a:effectLst/>
                <a:latin typeface="Arial" panose="020B0604020202020204" pitchFamily="34" charset="0"/>
                <a:ea typeface="Arial" panose="020B0604020202020204" pitchFamily="34" charset="0"/>
              </a:rPr>
              <a:t>Journal of Modern Transportation</a:t>
            </a:r>
            <a:r>
              <a:rPr lang="en-IN" sz="1000" dirty="0">
                <a:solidFill>
                  <a:srgbClr val="454545"/>
                </a:solidFill>
                <a:effectLst/>
                <a:latin typeface="Arial" panose="020B0604020202020204" pitchFamily="34" charset="0"/>
                <a:ea typeface="Arial" panose="020B0604020202020204" pitchFamily="34" charset="0"/>
              </a:rPr>
              <a:t>, vol. 27, no. 2, pp. 77–107, 2019.View at: </a:t>
            </a:r>
            <a:r>
              <a:rPr lang="en-IN" sz="1000" u="none" strike="noStrike" dirty="0">
                <a:solidFill>
                  <a:srgbClr val="4D8A17"/>
                </a:solidFill>
                <a:effectLst/>
                <a:latin typeface="Arial" panose="020B0604020202020204" pitchFamily="34" charset="0"/>
                <a:ea typeface="Arial" panose="020B0604020202020204" pitchFamily="34" charset="0"/>
                <a:hlinkClick r:id="rId6"/>
              </a:rPr>
              <a:t>Google Scholar</a:t>
            </a:r>
            <a:endParaRPr lang="en-IN" sz="1000" dirty="0">
              <a:effectLst/>
              <a:latin typeface="Arial" panose="020B0604020202020204" pitchFamily="34" charset="0"/>
              <a:ea typeface="Arial" panose="020B0604020202020204" pitchFamily="34" charset="0"/>
            </a:endParaRPr>
          </a:p>
          <a:p>
            <a:pPr>
              <a:lnSpc>
                <a:spcPct val="115000"/>
              </a:lnSpc>
            </a:pPr>
            <a:r>
              <a:rPr lang="en-IN" sz="1000" dirty="0">
                <a:solidFill>
                  <a:srgbClr val="454545"/>
                </a:solidFill>
                <a:effectLst/>
                <a:latin typeface="Arial" panose="020B0604020202020204" pitchFamily="34" charset="0"/>
                <a:ea typeface="Arial" panose="020B0604020202020204" pitchFamily="34" charset="0"/>
              </a:rPr>
              <a:t>P. Yang, T. Peng, H. Wang et al., “A single-phase current-source bidirectional converter for V2G application,” in </a:t>
            </a:r>
            <a:r>
              <a:rPr lang="en-IN" sz="1000" i="1" dirty="0">
                <a:solidFill>
                  <a:srgbClr val="454545"/>
                </a:solidFill>
                <a:effectLst/>
                <a:latin typeface="Arial" panose="020B0604020202020204" pitchFamily="34" charset="0"/>
                <a:ea typeface="Arial" panose="020B0604020202020204" pitchFamily="34" charset="0"/>
              </a:rPr>
              <a:t>Proceedings of the 2017 IEEE 3rd International Future Energy Electronics Conference and ECCE Asia (IFEEC 2017-ECCE Asia)</a:t>
            </a:r>
            <a:r>
              <a:rPr lang="en-IN" sz="1000" dirty="0">
                <a:solidFill>
                  <a:srgbClr val="454545"/>
                </a:solidFill>
                <a:effectLst/>
                <a:latin typeface="Arial" panose="020B0604020202020204" pitchFamily="34" charset="0"/>
                <a:ea typeface="Arial" panose="020B0604020202020204" pitchFamily="34" charset="0"/>
              </a:rPr>
              <a:t>, pp. 704–709, Kaohsiung, Taiwan, 2017.View at:  </a:t>
            </a:r>
            <a:r>
              <a:rPr lang="en-IN" sz="1000" u="none" strike="noStrike" dirty="0">
                <a:solidFill>
                  <a:srgbClr val="4D8A17"/>
                </a:solidFill>
                <a:effectLst/>
                <a:latin typeface="Arial" panose="020B0604020202020204" pitchFamily="34" charset="0"/>
                <a:ea typeface="Arial" panose="020B0604020202020204" pitchFamily="34" charset="0"/>
                <a:hlinkClick r:id="rId7"/>
              </a:rPr>
              <a:t>Google Scholar</a:t>
            </a:r>
            <a:endParaRPr lang="en-IN" sz="1000" dirty="0">
              <a:effectLst/>
              <a:latin typeface="Arial" panose="020B0604020202020204" pitchFamily="34" charset="0"/>
              <a:ea typeface="Arial" panose="020B0604020202020204" pitchFamily="34" charset="0"/>
            </a:endParaRPr>
          </a:p>
          <a:p>
            <a:pPr>
              <a:lnSpc>
                <a:spcPct val="115000"/>
              </a:lnSpc>
            </a:pPr>
            <a:r>
              <a:rPr lang="en-IN" sz="1000" dirty="0">
                <a:effectLst/>
                <a:latin typeface="Arial" panose="020B0604020202020204" pitchFamily="34" charset="0"/>
                <a:ea typeface="Arial" panose="020B0604020202020204" pitchFamily="34" charset="0"/>
              </a:rPr>
              <a:t>B. Singh and R. Kushwaha, “A PFC based EV battery charger using a bridgeless isolated SEPIC converter,” IEEE Transactions on Industry Applications, vol. 56, no. 1, pp. 477–487, 2020.View at: Publisher Site | Google Scholar</a:t>
            </a:r>
          </a:p>
          <a:p>
            <a:pPr algn="just">
              <a:lnSpc>
                <a:spcPct val="150000"/>
              </a:lnSpc>
            </a:pPr>
            <a:r>
              <a:rPr lang="en-IN" sz="1000" dirty="0">
                <a:solidFill>
                  <a:srgbClr val="454545"/>
                </a:solidFill>
                <a:effectLst/>
                <a:latin typeface="Arial" panose="020B0604020202020204" pitchFamily="34" charset="0"/>
                <a:ea typeface="Arial" panose="020B0604020202020204" pitchFamily="34" charset="0"/>
              </a:rPr>
              <a:t>A. K. Singh and M. K. Pathak, “Single-phase bidirectional ac/dc converter for plug-in electric vehicles with reduced conduction losses,” </a:t>
            </a:r>
            <a:r>
              <a:rPr lang="en-IN" sz="1000" i="1" dirty="0">
                <a:solidFill>
                  <a:srgbClr val="454545"/>
                </a:solidFill>
                <a:effectLst/>
                <a:latin typeface="Arial" panose="020B0604020202020204" pitchFamily="34" charset="0"/>
                <a:ea typeface="Arial" panose="020B0604020202020204" pitchFamily="34" charset="0"/>
              </a:rPr>
              <a:t>IET Power Electronics</a:t>
            </a:r>
            <a:r>
              <a:rPr lang="en-IN" sz="1000" dirty="0">
                <a:solidFill>
                  <a:srgbClr val="454545"/>
                </a:solidFill>
                <a:effectLst/>
                <a:latin typeface="Arial" panose="020B0604020202020204" pitchFamily="34" charset="0"/>
                <a:ea typeface="Arial" panose="020B0604020202020204" pitchFamily="34" charset="0"/>
              </a:rPr>
              <a:t>, vol. 11, no. 1, pp. 140–148, 2018.View at:</a:t>
            </a:r>
            <a:r>
              <a:rPr lang="en-IN" sz="1000" u="sng" dirty="0">
                <a:solidFill>
                  <a:srgbClr val="454545"/>
                </a:solidFill>
                <a:effectLst/>
                <a:latin typeface="Arial" panose="020B0604020202020204" pitchFamily="34" charset="0"/>
                <a:ea typeface="Arial" panose="020B0604020202020204" pitchFamily="34" charset="0"/>
              </a:rPr>
              <a:t> </a:t>
            </a:r>
            <a:r>
              <a:rPr lang="en-IN" sz="1000" u="none" strike="noStrike" dirty="0">
                <a:solidFill>
                  <a:srgbClr val="4D8A17"/>
                </a:solidFill>
                <a:effectLst/>
                <a:latin typeface="Arial" panose="020B0604020202020204" pitchFamily="34" charset="0"/>
                <a:ea typeface="Arial" panose="020B0604020202020204" pitchFamily="34" charset="0"/>
                <a:hlinkClick r:id="rId8"/>
              </a:rPr>
              <a:t>Publisher Site</a:t>
            </a:r>
            <a:r>
              <a:rPr lang="en-IN" sz="1000" dirty="0">
                <a:solidFill>
                  <a:srgbClr val="454545"/>
                </a:solidFill>
                <a:effectLst/>
                <a:latin typeface="Arial" panose="020B0604020202020204" pitchFamily="34" charset="0"/>
                <a:ea typeface="Arial" panose="020B0604020202020204" pitchFamily="34" charset="0"/>
              </a:rPr>
              <a:t> | </a:t>
            </a:r>
            <a:r>
              <a:rPr lang="en-IN" sz="1000" u="none" strike="noStrike" dirty="0">
                <a:solidFill>
                  <a:srgbClr val="4D8A17"/>
                </a:solidFill>
                <a:effectLst/>
                <a:latin typeface="Arial" panose="020B0604020202020204" pitchFamily="34" charset="0"/>
                <a:ea typeface="Arial" panose="020B0604020202020204" pitchFamily="34" charset="0"/>
                <a:hlinkClick r:id="rId9"/>
              </a:rPr>
              <a:t>Google Scholar</a:t>
            </a:r>
            <a:endParaRPr lang="en-IN" sz="1000" dirty="0">
              <a:effectLst/>
              <a:latin typeface="Arial" panose="020B0604020202020204" pitchFamily="34" charset="0"/>
              <a:ea typeface="Arial" panose="020B0604020202020204" pitchFamily="34" charset="0"/>
            </a:endParaRPr>
          </a:p>
          <a:p>
            <a:pPr algn="just">
              <a:lnSpc>
                <a:spcPct val="150000"/>
              </a:lnSpc>
            </a:pPr>
            <a:r>
              <a:rPr lang="en-IN" sz="1100" dirty="0">
                <a:solidFill>
                  <a:srgbClr val="454545"/>
                </a:solidFill>
                <a:effectLst/>
                <a:latin typeface="Arial" panose="020B0604020202020204" pitchFamily="34" charset="0"/>
                <a:ea typeface="Arial" panose="020B0604020202020204" pitchFamily="34" charset="0"/>
              </a:rPr>
              <a:t>B. Singh and R. Kushwaha, “A PFC based EV battery charger using a bridgeless isolated SEPIC converter,” </a:t>
            </a:r>
            <a:r>
              <a:rPr lang="en-IN" sz="1100" i="1" dirty="0">
                <a:solidFill>
                  <a:srgbClr val="454545"/>
                </a:solidFill>
                <a:effectLst/>
                <a:latin typeface="Arial" panose="020B0604020202020204" pitchFamily="34" charset="0"/>
                <a:ea typeface="Arial" panose="020B0604020202020204" pitchFamily="34" charset="0"/>
              </a:rPr>
              <a:t>IEEE Transactions on Industry Applications</a:t>
            </a:r>
            <a:r>
              <a:rPr lang="en-IN" sz="1100" dirty="0">
                <a:solidFill>
                  <a:srgbClr val="454545"/>
                </a:solidFill>
                <a:effectLst/>
                <a:latin typeface="Arial" panose="020B0604020202020204" pitchFamily="34" charset="0"/>
                <a:ea typeface="Arial" panose="020B0604020202020204" pitchFamily="34" charset="0"/>
              </a:rPr>
              <a:t>, vol. 56, no. 1, pp. 477–487, 2020.View at: </a:t>
            </a:r>
            <a:r>
              <a:rPr lang="en-IN" sz="1100" u="none" strike="noStrike" dirty="0">
                <a:solidFill>
                  <a:srgbClr val="4D8A17"/>
                </a:solidFill>
                <a:effectLst/>
                <a:latin typeface="Arial" panose="020B0604020202020204" pitchFamily="34" charset="0"/>
                <a:ea typeface="Arial" panose="020B0604020202020204" pitchFamily="34" charset="0"/>
                <a:hlinkClick r:id="rId10"/>
              </a:rPr>
              <a:t>Publisher Site</a:t>
            </a:r>
            <a:r>
              <a:rPr lang="en-IN" sz="1100" dirty="0">
                <a:solidFill>
                  <a:srgbClr val="454545"/>
                </a:solidFill>
                <a:effectLst/>
                <a:latin typeface="Arial" panose="020B0604020202020204" pitchFamily="34" charset="0"/>
                <a:ea typeface="Arial" panose="020B0604020202020204" pitchFamily="34" charset="0"/>
              </a:rPr>
              <a:t> | </a:t>
            </a:r>
            <a:r>
              <a:rPr lang="en-IN" sz="1100" u="none" strike="noStrike" dirty="0">
                <a:solidFill>
                  <a:srgbClr val="4D8A17"/>
                </a:solidFill>
                <a:effectLst/>
                <a:latin typeface="Arial" panose="020B0604020202020204" pitchFamily="34" charset="0"/>
                <a:ea typeface="Arial" panose="020B0604020202020204" pitchFamily="34" charset="0"/>
                <a:hlinkClick r:id="rId11"/>
              </a:rPr>
              <a:t>Google Scholar</a:t>
            </a:r>
            <a:endParaRPr lang="en-IN" sz="1100" dirty="0">
              <a:effectLst/>
              <a:latin typeface="Arial" panose="020B0604020202020204" pitchFamily="34" charset="0"/>
              <a:ea typeface="Arial" panose="020B0604020202020204" pitchFamily="34" charset="0"/>
            </a:endParaRPr>
          </a:p>
          <a:p>
            <a:endParaRPr lang="en-IN" sz="1000" dirty="0">
              <a:effectLst/>
              <a:latin typeface="Arial" panose="020B0604020202020204" pitchFamily="34" charset="0"/>
              <a:ea typeface="Arial" panose="020B0604020202020204" pitchFamily="34" charset="0"/>
            </a:endParaRPr>
          </a:p>
          <a:p>
            <a:endParaRPr lang="en-IN" sz="1000" dirty="0"/>
          </a:p>
          <a:p>
            <a:endParaRPr lang="en-IN" dirty="0"/>
          </a:p>
        </p:txBody>
      </p:sp>
    </p:spTree>
    <p:extLst>
      <p:ext uri="{BB962C8B-B14F-4D97-AF65-F5344CB8AC3E}">
        <p14:creationId xmlns:p14="http://schemas.microsoft.com/office/powerpoint/2010/main" val="173479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283F-E192-3CF9-578D-113FA0A5F444}"/>
              </a:ext>
            </a:extLst>
          </p:cNvPr>
          <p:cNvSpPr>
            <a:spLocks noGrp="1"/>
          </p:cNvSpPr>
          <p:nvPr>
            <p:ph type="title"/>
          </p:nvPr>
        </p:nvSpPr>
        <p:spPr>
          <a:xfrm>
            <a:off x="2057400" y="574416"/>
            <a:ext cx="9447212" cy="737550"/>
          </a:xfrm>
        </p:spPr>
        <p:txBody>
          <a:bodyPr/>
          <a:lstStyle/>
          <a:p>
            <a:r>
              <a:rPr lang="en-IN" dirty="0"/>
              <a:t>Continued..</a:t>
            </a:r>
          </a:p>
        </p:txBody>
      </p:sp>
      <p:sp>
        <p:nvSpPr>
          <p:cNvPr id="3" name="Content Placeholder 2">
            <a:extLst>
              <a:ext uri="{FF2B5EF4-FFF2-40B4-BE49-F238E27FC236}">
                <a16:creationId xmlns:a16="http://schemas.microsoft.com/office/drawing/2014/main" id="{E5B77D81-86E6-F3B8-FEA7-E7543B6C8A6D}"/>
              </a:ext>
            </a:extLst>
          </p:cNvPr>
          <p:cNvSpPr>
            <a:spLocks noGrp="1"/>
          </p:cNvSpPr>
          <p:nvPr>
            <p:ph idx="1"/>
          </p:nvPr>
        </p:nvSpPr>
        <p:spPr>
          <a:xfrm>
            <a:off x="2057400" y="1550505"/>
            <a:ext cx="9447212" cy="4651512"/>
          </a:xfrm>
        </p:spPr>
        <p:txBody>
          <a:bodyPr>
            <a:normAutofit/>
          </a:bodyPr>
          <a:lstStyle/>
          <a:p>
            <a:r>
              <a:rPr lang="en-IN" sz="1000" dirty="0"/>
              <a:t>T.-L. Nguyen and H.-H. Lee, “An enhanced control strategy for AC-DC matrix converters under unbalanced grid voltage,” IEEE Transactions on Industrial Electronics, vol. 67, no. 3, pp. 1718–1727, 2020.View at: Publisher Site | Google Scholar</a:t>
            </a:r>
          </a:p>
          <a:p>
            <a:pPr algn="just">
              <a:lnSpc>
                <a:spcPct val="150000"/>
              </a:lnSpc>
            </a:pPr>
            <a:r>
              <a:rPr lang="en-IN" sz="1000" dirty="0">
                <a:solidFill>
                  <a:srgbClr val="454545"/>
                </a:solidFill>
                <a:effectLst/>
                <a:latin typeface="Arial" panose="020B0604020202020204" pitchFamily="34" charset="0"/>
                <a:ea typeface="Arial" panose="020B0604020202020204" pitchFamily="34" charset="0"/>
              </a:rPr>
              <a:t>D. Mishra, B. Singh, and B. K. </a:t>
            </a:r>
            <a:r>
              <a:rPr lang="en-IN" sz="1000" dirty="0" err="1">
                <a:solidFill>
                  <a:srgbClr val="454545"/>
                </a:solidFill>
                <a:effectLst/>
                <a:latin typeface="Arial" panose="020B0604020202020204" pitchFamily="34" charset="0"/>
                <a:ea typeface="Arial" panose="020B0604020202020204" pitchFamily="34" charset="0"/>
              </a:rPr>
              <a:t>Panigrahi</a:t>
            </a:r>
            <a:r>
              <a:rPr lang="en-IN" sz="1000" dirty="0">
                <a:solidFill>
                  <a:srgbClr val="454545"/>
                </a:solidFill>
                <a:effectLst/>
                <a:latin typeface="Arial" panose="020B0604020202020204" pitchFamily="34" charset="0"/>
                <a:ea typeface="Arial" panose="020B0604020202020204" pitchFamily="34" charset="0"/>
              </a:rPr>
              <a:t>, “Adaptive current control for a Bi-directional interleaved EV charger with disturbance rejection,” in </a:t>
            </a:r>
            <a:r>
              <a:rPr lang="en-IN" sz="1000" i="1" dirty="0">
                <a:solidFill>
                  <a:srgbClr val="454545"/>
                </a:solidFill>
                <a:effectLst/>
                <a:latin typeface="Arial" panose="020B0604020202020204" pitchFamily="34" charset="0"/>
                <a:ea typeface="Arial" panose="020B0604020202020204" pitchFamily="34" charset="0"/>
              </a:rPr>
              <a:t>Proceedings of the 2020 IEEE International Conference on Power Electronics</a:t>
            </a:r>
            <a:r>
              <a:rPr lang="en-IN" sz="1000" dirty="0">
                <a:solidFill>
                  <a:srgbClr val="454545"/>
                </a:solidFill>
                <a:effectLst/>
                <a:latin typeface="Arial" panose="020B0604020202020204" pitchFamily="34" charset="0"/>
                <a:ea typeface="Arial" panose="020B0604020202020204" pitchFamily="34" charset="0"/>
              </a:rPr>
              <a:t>, pp. 1–6, Smart Grid and Renewable Energy (PESGRE2020), Cochin, India, 2020.View at:</a:t>
            </a:r>
            <a:r>
              <a:rPr lang="en-IN" sz="1000" dirty="0">
                <a:solidFill>
                  <a:srgbClr val="4D8A17"/>
                </a:solidFill>
                <a:effectLst/>
                <a:latin typeface="Arial" panose="020B0604020202020204" pitchFamily="34" charset="0"/>
                <a:ea typeface="Arial" panose="020B0604020202020204" pitchFamily="34" charset="0"/>
              </a:rPr>
              <a:t> </a:t>
            </a:r>
            <a:r>
              <a:rPr lang="en-IN" sz="1000" u="none" strike="noStrike" dirty="0">
                <a:solidFill>
                  <a:srgbClr val="4D8A17"/>
                </a:solidFill>
                <a:effectLst/>
                <a:latin typeface="Arial" panose="020B0604020202020204" pitchFamily="34" charset="0"/>
                <a:ea typeface="Arial" panose="020B0604020202020204" pitchFamily="34" charset="0"/>
                <a:hlinkClick r:id="rId2"/>
              </a:rPr>
              <a:t>Google Scholar</a:t>
            </a:r>
            <a:r>
              <a:rPr lang="en-IN" sz="1000" dirty="0">
                <a:solidFill>
                  <a:srgbClr val="454545"/>
                </a:solidFill>
                <a:effectLst/>
                <a:latin typeface="Arial" panose="020B0604020202020204" pitchFamily="34" charset="0"/>
                <a:ea typeface="Arial" panose="020B0604020202020204" pitchFamily="34" charset="0"/>
              </a:rPr>
              <a:t>[22] J. Zhao and Q. Jiang, “Research on a new control strategy for three-phase current-source PWM rectifier,” in </a:t>
            </a:r>
            <a:r>
              <a:rPr lang="en-IN" sz="1000" i="1" dirty="0">
                <a:solidFill>
                  <a:srgbClr val="454545"/>
                </a:solidFill>
                <a:effectLst/>
                <a:latin typeface="Arial" panose="020B0604020202020204" pitchFamily="34" charset="0"/>
                <a:ea typeface="Arial" panose="020B0604020202020204" pitchFamily="34" charset="0"/>
              </a:rPr>
              <a:t>Proceedings of the 2017 Eighth International Conference on Intelligent Control and Information Processing (ICICIP)</a:t>
            </a:r>
            <a:r>
              <a:rPr lang="en-IN" sz="1000" dirty="0">
                <a:solidFill>
                  <a:srgbClr val="454545"/>
                </a:solidFill>
                <a:effectLst/>
                <a:latin typeface="Arial" panose="020B0604020202020204" pitchFamily="34" charset="0"/>
                <a:ea typeface="Arial" panose="020B0604020202020204" pitchFamily="34" charset="0"/>
              </a:rPr>
              <a:t>, pp. 157–161, Hangzhou, China, 2017. View at:</a:t>
            </a:r>
            <a:r>
              <a:rPr lang="en-IN" sz="1000" u="sng" dirty="0">
                <a:solidFill>
                  <a:srgbClr val="454545"/>
                </a:solidFill>
                <a:effectLst/>
                <a:latin typeface="Arial" panose="020B0604020202020204" pitchFamily="34" charset="0"/>
                <a:ea typeface="Arial" panose="020B0604020202020204" pitchFamily="34" charset="0"/>
              </a:rPr>
              <a:t> </a:t>
            </a:r>
            <a:r>
              <a:rPr lang="en-IN" sz="1000" u="none" strike="noStrike" dirty="0">
                <a:solidFill>
                  <a:srgbClr val="4D8A17"/>
                </a:solidFill>
                <a:effectLst/>
                <a:latin typeface="Arial" panose="020B0604020202020204" pitchFamily="34" charset="0"/>
                <a:ea typeface="Arial" panose="020B0604020202020204" pitchFamily="34" charset="0"/>
                <a:hlinkClick r:id="rId3"/>
              </a:rPr>
              <a:t>Google Scholar</a:t>
            </a:r>
            <a:endParaRPr lang="en-IN" sz="1000" u="none" strike="noStrike" dirty="0">
              <a:solidFill>
                <a:srgbClr val="4D8A17"/>
              </a:solidFill>
              <a:effectLst/>
              <a:latin typeface="Arial" panose="020B0604020202020204" pitchFamily="34" charset="0"/>
              <a:ea typeface="Arial" panose="020B0604020202020204" pitchFamily="34" charset="0"/>
            </a:endParaRPr>
          </a:p>
          <a:p>
            <a:pPr algn="just">
              <a:lnSpc>
                <a:spcPct val="150000"/>
              </a:lnSpc>
            </a:pPr>
            <a:r>
              <a:rPr lang="en-IN" sz="1000" dirty="0">
                <a:solidFill>
                  <a:srgbClr val="454545"/>
                </a:solidFill>
                <a:effectLst/>
                <a:latin typeface="Arial" panose="020B0604020202020204" pitchFamily="34" charset="0"/>
                <a:ea typeface="Arial" panose="020B0604020202020204" pitchFamily="34" charset="0"/>
              </a:rPr>
              <a:t>O. </a:t>
            </a:r>
            <a:r>
              <a:rPr lang="en-IN" sz="1000" dirty="0" err="1">
                <a:solidFill>
                  <a:srgbClr val="454545"/>
                </a:solidFill>
                <a:effectLst/>
                <a:latin typeface="Arial" panose="020B0604020202020204" pitchFamily="34" charset="0"/>
                <a:ea typeface="Arial" panose="020B0604020202020204" pitchFamily="34" charset="0"/>
              </a:rPr>
              <a:t>Noureldeen</a:t>
            </a:r>
            <a:r>
              <a:rPr lang="en-IN" sz="1000" dirty="0">
                <a:solidFill>
                  <a:srgbClr val="454545"/>
                </a:solidFill>
                <a:effectLst/>
                <a:latin typeface="Arial" panose="020B0604020202020204" pitchFamily="34" charset="0"/>
                <a:ea typeface="Arial" panose="020B0604020202020204" pitchFamily="34" charset="0"/>
              </a:rPr>
              <a:t>, I. Hamdan, and B. </a:t>
            </a:r>
            <a:r>
              <a:rPr lang="en-IN" sz="1000" dirty="0" err="1">
                <a:solidFill>
                  <a:srgbClr val="454545"/>
                </a:solidFill>
                <a:effectLst/>
                <a:latin typeface="Arial" panose="020B0604020202020204" pitchFamily="34" charset="0"/>
                <a:ea typeface="Arial" panose="020B0604020202020204" pitchFamily="34" charset="0"/>
              </a:rPr>
              <a:t>Hassanin</a:t>
            </a:r>
            <a:r>
              <a:rPr lang="en-IN" sz="1000" dirty="0">
                <a:solidFill>
                  <a:srgbClr val="454545"/>
                </a:solidFill>
                <a:effectLst/>
                <a:latin typeface="Arial" panose="020B0604020202020204" pitchFamily="34" charset="0"/>
                <a:ea typeface="Arial" panose="020B0604020202020204" pitchFamily="34" charset="0"/>
              </a:rPr>
              <a:t>, “Design of advanced artificial intelligence protection technique based on low voltage ride-through grid code for large-scale wind farm generators: a case study in Egypt,” </a:t>
            </a:r>
            <a:r>
              <a:rPr lang="en-IN" sz="1000" i="1" dirty="0">
                <a:solidFill>
                  <a:srgbClr val="454545"/>
                </a:solidFill>
                <a:effectLst/>
                <a:latin typeface="Arial" panose="020B0604020202020204" pitchFamily="34" charset="0"/>
                <a:ea typeface="Arial" panose="020B0604020202020204" pitchFamily="34" charset="0"/>
              </a:rPr>
              <a:t>SN Applied Sciences</a:t>
            </a:r>
            <a:r>
              <a:rPr lang="en-IN" sz="1000" dirty="0">
                <a:solidFill>
                  <a:srgbClr val="454545"/>
                </a:solidFill>
                <a:effectLst/>
                <a:latin typeface="Arial" panose="020B0604020202020204" pitchFamily="34" charset="0"/>
                <a:ea typeface="Arial" panose="020B0604020202020204" pitchFamily="34" charset="0"/>
              </a:rPr>
              <a:t>, vol. 1, no. 6, pp. 1–19, 2019.View at: </a:t>
            </a:r>
            <a:r>
              <a:rPr lang="en-IN" sz="1000" u="none" strike="noStrike" dirty="0">
                <a:solidFill>
                  <a:srgbClr val="4D8A17"/>
                </a:solidFill>
                <a:effectLst/>
                <a:latin typeface="Arial" panose="020B0604020202020204" pitchFamily="34" charset="0"/>
                <a:ea typeface="Arial" panose="020B0604020202020204" pitchFamily="34" charset="0"/>
                <a:hlinkClick r:id="rId4"/>
              </a:rPr>
              <a:t>Publisher Site</a:t>
            </a:r>
            <a:r>
              <a:rPr lang="en-IN" sz="1000" dirty="0">
                <a:solidFill>
                  <a:srgbClr val="4D8A17"/>
                </a:solidFill>
                <a:effectLst/>
                <a:latin typeface="Arial" panose="020B0604020202020204" pitchFamily="34" charset="0"/>
                <a:ea typeface="Arial" panose="020B0604020202020204" pitchFamily="34" charset="0"/>
              </a:rPr>
              <a:t> | </a:t>
            </a:r>
            <a:r>
              <a:rPr lang="en-IN" sz="1000" u="none" strike="noStrike" dirty="0">
                <a:solidFill>
                  <a:srgbClr val="4D8A17"/>
                </a:solidFill>
                <a:effectLst/>
                <a:latin typeface="Arial" panose="020B0604020202020204" pitchFamily="34" charset="0"/>
                <a:ea typeface="Arial" panose="020B0604020202020204" pitchFamily="34" charset="0"/>
                <a:hlinkClick r:id="rId5"/>
              </a:rPr>
              <a:t>Google Scholar</a:t>
            </a:r>
            <a:endParaRPr lang="en-IN" sz="1000" dirty="0">
              <a:effectLst/>
              <a:latin typeface="Arial" panose="020B0604020202020204" pitchFamily="34" charset="0"/>
              <a:ea typeface="Arial" panose="020B0604020202020204" pitchFamily="34" charset="0"/>
            </a:endParaRPr>
          </a:p>
          <a:p>
            <a:pPr algn="just">
              <a:lnSpc>
                <a:spcPct val="150000"/>
              </a:lnSpc>
            </a:pPr>
            <a:r>
              <a:rPr lang="en-IN" sz="1000" dirty="0">
                <a:solidFill>
                  <a:srgbClr val="454545"/>
                </a:solidFill>
                <a:effectLst/>
                <a:latin typeface="Arial" panose="020B0604020202020204" pitchFamily="34" charset="0"/>
                <a:ea typeface="Arial" panose="020B0604020202020204" pitchFamily="34" charset="0"/>
              </a:rPr>
              <a:t>O. </a:t>
            </a:r>
            <a:r>
              <a:rPr lang="en-IN" sz="1000" dirty="0" err="1">
                <a:solidFill>
                  <a:srgbClr val="454545"/>
                </a:solidFill>
                <a:effectLst/>
                <a:latin typeface="Arial" panose="020B0604020202020204" pitchFamily="34" charset="0"/>
                <a:ea typeface="Arial" panose="020B0604020202020204" pitchFamily="34" charset="0"/>
              </a:rPr>
              <a:t>Noureldeen</a:t>
            </a:r>
            <a:r>
              <a:rPr lang="en-IN" sz="1000" dirty="0">
                <a:solidFill>
                  <a:srgbClr val="454545"/>
                </a:solidFill>
                <a:effectLst/>
                <a:latin typeface="Arial" panose="020B0604020202020204" pitchFamily="34" charset="0"/>
                <a:ea typeface="Arial" panose="020B0604020202020204" pitchFamily="34" charset="0"/>
              </a:rPr>
              <a:t> and I. Hamdan, “Design of robust intelligent protection technique for large-scale grid-connected wind farm,” </a:t>
            </a:r>
            <a:r>
              <a:rPr lang="en-IN" sz="1000" i="1" dirty="0">
                <a:solidFill>
                  <a:srgbClr val="454545"/>
                </a:solidFill>
                <a:effectLst/>
                <a:latin typeface="Arial" panose="020B0604020202020204" pitchFamily="34" charset="0"/>
                <a:ea typeface="Arial" panose="020B0604020202020204" pitchFamily="34" charset="0"/>
              </a:rPr>
              <a:t>Protection and Control of Modern Power Systems</a:t>
            </a:r>
            <a:r>
              <a:rPr lang="en-IN" sz="1000" dirty="0">
                <a:solidFill>
                  <a:srgbClr val="454545"/>
                </a:solidFill>
                <a:effectLst/>
                <a:latin typeface="Arial" panose="020B0604020202020204" pitchFamily="34" charset="0"/>
                <a:ea typeface="Arial" panose="020B0604020202020204" pitchFamily="34" charset="0"/>
              </a:rPr>
              <a:t>, vol. 3, no. 1, pp. 1–13, 2018.View at: </a:t>
            </a:r>
            <a:r>
              <a:rPr lang="en-IN" sz="1000" u="none" strike="noStrike" dirty="0">
                <a:solidFill>
                  <a:srgbClr val="4D8A17"/>
                </a:solidFill>
                <a:effectLst/>
                <a:latin typeface="Arial" panose="020B0604020202020204" pitchFamily="34" charset="0"/>
                <a:ea typeface="Arial" panose="020B0604020202020204" pitchFamily="34" charset="0"/>
                <a:hlinkClick r:id="rId6"/>
              </a:rPr>
              <a:t>Publisher Site</a:t>
            </a:r>
            <a:r>
              <a:rPr lang="en-IN" sz="1000" dirty="0">
                <a:solidFill>
                  <a:srgbClr val="4D8A17"/>
                </a:solidFill>
                <a:effectLst/>
                <a:latin typeface="Arial" panose="020B0604020202020204" pitchFamily="34" charset="0"/>
                <a:ea typeface="Arial" panose="020B0604020202020204" pitchFamily="34" charset="0"/>
              </a:rPr>
              <a:t> | </a:t>
            </a:r>
            <a:r>
              <a:rPr lang="en-IN" sz="1000" u="none" strike="noStrike" dirty="0">
                <a:solidFill>
                  <a:srgbClr val="4D8A17"/>
                </a:solidFill>
                <a:effectLst/>
                <a:latin typeface="Arial" panose="020B0604020202020204" pitchFamily="34" charset="0"/>
                <a:ea typeface="Arial" panose="020B0604020202020204" pitchFamily="34" charset="0"/>
                <a:hlinkClick r:id="rId7"/>
              </a:rPr>
              <a:t>Google Scholar</a:t>
            </a:r>
            <a:endParaRPr lang="en-IN" sz="1000" dirty="0">
              <a:effectLst/>
              <a:latin typeface="Arial" panose="020B0604020202020204" pitchFamily="34" charset="0"/>
              <a:ea typeface="Arial" panose="020B0604020202020204" pitchFamily="34" charset="0"/>
            </a:endParaRPr>
          </a:p>
          <a:p>
            <a:pPr algn="just">
              <a:lnSpc>
                <a:spcPct val="150000"/>
              </a:lnSpc>
            </a:pPr>
            <a:r>
              <a:rPr lang="en-IN" sz="1100" dirty="0">
                <a:solidFill>
                  <a:srgbClr val="454545"/>
                </a:solidFill>
                <a:effectLst/>
                <a:latin typeface="Arial" panose="020B0604020202020204" pitchFamily="34" charset="0"/>
                <a:ea typeface="Arial" panose="020B0604020202020204" pitchFamily="34" charset="0"/>
              </a:rPr>
              <a:t>K. Qian, G. Gao, and Z. Sheng, “A maximum current control method for three-phase PWM rectifier for the ITER in-vessel vertical stability coil power supply,” </a:t>
            </a:r>
            <a:r>
              <a:rPr lang="en-IN" sz="1100" i="1" dirty="0">
                <a:solidFill>
                  <a:srgbClr val="454545"/>
                </a:solidFill>
                <a:effectLst/>
                <a:latin typeface="Arial" panose="020B0604020202020204" pitchFamily="34" charset="0"/>
                <a:ea typeface="Arial" panose="020B0604020202020204" pitchFamily="34" charset="0"/>
              </a:rPr>
              <a:t>IEEE Transactions on Plasma Science</a:t>
            </a:r>
            <a:r>
              <a:rPr lang="en-IN" sz="1100" dirty="0">
                <a:solidFill>
                  <a:srgbClr val="454545"/>
                </a:solidFill>
                <a:effectLst/>
                <a:latin typeface="Arial" panose="020B0604020202020204" pitchFamily="34" charset="0"/>
                <a:ea typeface="Arial" panose="020B0604020202020204" pitchFamily="34" charset="0"/>
              </a:rPr>
              <a:t>, vol. 46, no. 5, pp. 1689–1693, 2018. View at: </a:t>
            </a:r>
            <a:r>
              <a:rPr lang="en-IN" sz="1100" u="none" strike="noStrike" dirty="0">
                <a:solidFill>
                  <a:srgbClr val="4D8A17"/>
                </a:solidFill>
                <a:effectLst/>
                <a:latin typeface="Arial" panose="020B0604020202020204" pitchFamily="34" charset="0"/>
                <a:ea typeface="Arial" panose="020B0604020202020204" pitchFamily="34" charset="0"/>
                <a:hlinkClick r:id="rId8"/>
              </a:rPr>
              <a:t>Publisher Site</a:t>
            </a:r>
            <a:r>
              <a:rPr lang="en-IN" sz="1100" dirty="0">
                <a:solidFill>
                  <a:srgbClr val="4D8A17"/>
                </a:solidFill>
                <a:effectLst/>
                <a:latin typeface="Arial" panose="020B0604020202020204" pitchFamily="34" charset="0"/>
                <a:ea typeface="Arial" panose="020B0604020202020204" pitchFamily="34" charset="0"/>
              </a:rPr>
              <a:t> | </a:t>
            </a:r>
            <a:r>
              <a:rPr lang="en-IN" sz="1100" u="none" strike="noStrike" dirty="0">
                <a:solidFill>
                  <a:srgbClr val="4D8A17"/>
                </a:solidFill>
                <a:effectLst/>
                <a:latin typeface="Arial" panose="020B0604020202020204" pitchFamily="34" charset="0"/>
                <a:ea typeface="Arial" panose="020B0604020202020204" pitchFamily="34" charset="0"/>
                <a:hlinkClick r:id="rId9"/>
              </a:rPr>
              <a:t>Google Scholar</a:t>
            </a:r>
            <a:endParaRPr lang="en-IN" sz="1100" dirty="0">
              <a:effectLst/>
              <a:latin typeface="Arial" panose="020B0604020202020204" pitchFamily="34" charset="0"/>
              <a:ea typeface="Arial" panose="020B0604020202020204" pitchFamily="34" charset="0"/>
            </a:endParaRPr>
          </a:p>
          <a:p>
            <a:pPr algn="just">
              <a:lnSpc>
                <a:spcPct val="150000"/>
              </a:lnSpc>
            </a:pPr>
            <a:r>
              <a:rPr lang="en-IN" sz="1100" dirty="0">
                <a:solidFill>
                  <a:srgbClr val="4D8A17"/>
                </a:solidFill>
                <a:effectLst/>
                <a:latin typeface="Arial" panose="020B0604020202020204" pitchFamily="34" charset="0"/>
                <a:ea typeface="Arial" panose="020B0604020202020204" pitchFamily="34" charset="0"/>
              </a:rPr>
              <a:t> </a:t>
            </a:r>
            <a:r>
              <a:rPr lang="en-IN" sz="1100" dirty="0">
                <a:solidFill>
                  <a:srgbClr val="454545"/>
                </a:solidFill>
                <a:effectLst/>
                <a:latin typeface="Arial" panose="020B0604020202020204" pitchFamily="34" charset="0"/>
                <a:ea typeface="Arial" panose="020B0604020202020204" pitchFamily="34" charset="0"/>
              </a:rPr>
              <a:t>W. Li, X. </a:t>
            </a:r>
            <a:r>
              <a:rPr lang="en-IN" sz="1100" dirty="0" err="1">
                <a:solidFill>
                  <a:srgbClr val="454545"/>
                </a:solidFill>
                <a:effectLst/>
                <a:latin typeface="Arial" panose="020B0604020202020204" pitchFamily="34" charset="0"/>
                <a:ea typeface="Arial" panose="020B0604020202020204" pitchFamily="34" charset="0"/>
              </a:rPr>
              <a:t>Ruan</a:t>
            </a:r>
            <a:r>
              <a:rPr lang="en-IN" sz="1100" dirty="0">
                <a:solidFill>
                  <a:srgbClr val="454545"/>
                </a:solidFill>
                <a:effectLst/>
                <a:latin typeface="Arial" panose="020B0604020202020204" pitchFamily="34" charset="0"/>
                <a:ea typeface="Arial" panose="020B0604020202020204" pitchFamily="34" charset="0"/>
              </a:rPr>
              <a:t>, D. Pan, and X. Wang, “Full-feedforward schemes of grid voltages for a three-phase $LCL$-Type grid-connected inverter,” </a:t>
            </a:r>
            <a:r>
              <a:rPr lang="en-IN" sz="1100" i="1" dirty="0">
                <a:solidFill>
                  <a:srgbClr val="454545"/>
                </a:solidFill>
                <a:effectLst/>
                <a:latin typeface="Arial" panose="020B0604020202020204" pitchFamily="34" charset="0"/>
                <a:ea typeface="Arial" panose="020B0604020202020204" pitchFamily="34" charset="0"/>
              </a:rPr>
              <a:t>IEEE Transactions on Industrial Electronics</a:t>
            </a:r>
            <a:r>
              <a:rPr lang="en-IN" sz="1100" dirty="0">
                <a:solidFill>
                  <a:srgbClr val="454545"/>
                </a:solidFill>
                <a:effectLst/>
                <a:latin typeface="Arial" panose="020B0604020202020204" pitchFamily="34" charset="0"/>
                <a:ea typeface="Arial" panose="020B0604020202020204" pitchFamily="34" charset="0"/>
              </a:rPr>
              <a:t>, vol. 60, no. 6, pp. 2237–2250, 2013.View at: </a:t>
            </a:r>
            <a:r>
              <a:rPr lang="en-IN" sz="1100" u="none" strike="noStrike" dirty="0">
                <a:solidFill>
                  <a:srgbClr val="4D8A17"/>
                </a:solidFill>
                <a:effectLst/>
                <a:latin typeface="Arial" panose="020B0604020202020204" pitchFamily="34" charset="0"/>
                <a:ea typeface="Arial" panose="020B0604020202020204" pitchFamily="34" charset="0"/>
                <a:hlinkClick r:id="rId10"/>
              </a:rPr>
              <a:t>Publisher Site</a:t>
            </a:r>
            <a:r>
              <a:rPr lang="en-IN" sz="1100" dirty="0">
                <a:solidFill>
                  <a:srgbClr val="4D8A17"/>
                </a:solidFill>
                <a:effectLst/>
                <a:latin typeface="Arial" panose="020B0604020202020204" pitchFamily="34" charset="0"/>
                <a:ea typeface="Arial" panose="020B0604020202020204" pitchFamily="34" charset="0"/>
              </a:rPr>
              <a:t> | </a:t>
            </a:r>
            <a:r>
              <a:rPr lang="en-IN" sz="1100" u="none" strike="noStrike" dirty="0">
                <a:solidFill>
                  <a:srgbClr val="4D8A17"/>
                </a:solidFill>
                <a:effectLst/>
                <a:latin typeface="Arial" panose="020B0604020202020204" pitchFamily="34" charset="0"/>
                <a:ea typeface="Arial" panose="020B0604020202020204" pitchFamily="34" charset="0"/>
                <a:hlinkClick r:id="rId11"/>
              </a:rPr>
              <a:t>Google Scholar</a:t>
            </a:r>
            <a:endParaRPr lang="en-IN" sz="1100" u="none" strike="noStrike" dirty="0">
              <a:solidFill>
                <a:srgbClr val="4D8A17"/>
              </a:solidFill>
              <a:effectLst/>
              <a:latin typeface="Arial" panose="020B0604020202020204" pitchFamily="34" charset="0"/>
              <a:ea typeface="Arial" panose="020B0604020202020204" pitchFamily="34" charset="0"/>
            </a:endParaRPr>
          </a:p>
          <a:p>
            <a:pPr algn="just">
              <a:lnSpc>
                <a:spcPct val="150000"/>
              </a:lnSpc>
            </a:pPr>
            <a:r>
              <a:rPr lang="en-IN" sz="1000" dirty="0">
                <a:solidFill>
                  <a:srgbClr val="404040"/>
                </a:solidFill>
                <a:effectLst/>
                <a:latin typeface="Arial" panose="020B0604020202020204" pitchFamily="34" charset="0"/>
                <a:ea typeface="Arial" panose="020B0604020202020204" pitchFamily="34" charset="0"/>
              </a:rPr>
              <a:t>Wikimedia Foundation. (2022, June 11). Hybrid Electric Vehicle. Wikipedia. Retrieved June 15, 2022, from https://en.m.wikipedia.org/wiki/Hybrid_electric_vehicle</a:t>
            </a:r>
            <a:endParaRPr lang="en-IN" sz="1000" dirty="0">
              <a:effectLst/>
              <a:latin typeface="Arial" panose="020B0604020202020204" pitchFamily="34" charset="0"/>
              <a:ea typeface="Arial" panose="020B0604020202020204" pitchFamily="34" charset="0"/>
            </a:endParaRPr>
          </a:p>
          <a:p>
            <a:pPr algn="just">
              <a:lnSpc>
                <a:spcPct val="150000"/>
              </a:lnSpc>
            </a:pPr>
            <a:endParaRPr lang="en-IN" sz="1000" dirty="0">
              <a:effectLst/>
              <a:latin typeface="Arial" panose="020B0604020202020204" pitchFamily="34" charset="0"/>
              <a:ea typeface="Arial" panose="020B0604020202020204" pitchFamily="34" charset="0"/>
            </a:endParaRPr>
          </a:p>
          <a:p>
            <a:pPr algn="just">
              <a:lnSpc>
                <a:spcPct val="150000"/>
              </a:lnSpc>
            </a:pPr>
            <a:endParaRPr lang="en-IN" sz="1100" dirty="0">
              <a:solidFill>
                <a:srgbClr val="4D8A17"/>
              </a:solidFill>
              <a:effectLst/>
              <a:latin typeface="Arial" panose="020B0604020202020204" pitchFamily="34" charset="0"/>
              <a:ea typeface="Arial" panose="020B0604020202020204" pitchFamily="34" charset="0"/>
            </a:endParaRPr>
          </a:p>
          <a:p>
            <a:pPr algn="just">
              <a:lnSpc>
                <a:spcPct val="150000"/>
              </a:lnSpc>
            </a:pPr>
            <a:endParaRPr lang="en-IN" sz="1100" dirty="0">
              <a:effectLst/>
              <a:latin typeface="Arial" panose="020B0604020202020204" pitchFamily="34" charset="0"/>
              <a:ea typeface="Arial" panose="020B0604020202020204" pitchFamily="34" charset="0"/>
            </a:endParaRPr>
          </a:p>
          <a:p>
            <a:pPr algn="just">
              <a:lnSpc>
                <a:spcPct val="150000"/>
              </a:lnSpc>
            </a:pPr>
            <a:endParaRPr lang="en-IN" sz="1100" dirty="0">
              <a:effectLst/>
              <a:latin typeface="Arial" panose="020B0604020202020204" pitchFamily="34" charset="0"/>
              <a:ea typeface="Arial" panose="020B0604020202020204" pitchFamily="34" charset="0"/>
            </a:endParaRPr>
          </a:p>
          <a:p>
            <a:endParaRPr lang="en-IN" sz="1000" dirty="0"/>
          </a:p>
        </p:txBody>
      </p:sp>
    </p:spTree>
    <p:extLst>
      <p:ext uri="{BB962C8B-B14F-4D97-AF65-F5344CB8AC3E}">
        <p14:creationId xmlns:p14="http://schemas.microsoft.com/office/powerpoint/2010/main" val="986530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3216-E0A7-4832-2464-DED8F7324A39}"/>
              </a:ext>
            </a:extLst>
          </p:cNvPr>
          <p:cNvSpPr>
            <a:spLocks noGrp="1"/>
          </p:cNvSpPr>
          <p:nvPr>
            <p:ph type="title"/>
          </p:nvPr>
        </p:nvSpPr>
        <p:spPr>
          <a:xfrm>
            <a:off x="4911365" y="2894029"/>
            <a:ext cx="2831952" cy="679515"/>
          </a:xfrm>
        </p:spPr>
        <p:txBody>
          <a:bodyPr/>
          <a:lstStyle/>
          <a:p>
            <a:pPr algn="ctr"/>
            <a:r>
              <a:rPr lang="en-IN" dirty="0"/>
              <a:t>Thank you </a:t>
            </a:r>
          </a:p>
        </p:txBody>
      </p:sp>
    </p:spTree>
    <p:extLst>
      <p:ext uri="{BB962C8B-B14F-4D97-AF65-F5344CB8AC3E}">
        <p14:creationId xmlns:p14="http://schemas.microsoft.com/office/powerpoint/2010/main" val="272460896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BC3F-8DF4-4F55-AB4A-CB3644B6EBB9}"/>
              </a:ext>
            </a:extLst>
          </p:cNvPr>
          <p:cNvSpPr>
            <a:spLocks noGrp="1"/>
          </p:cNvSpPr>
          <p:nvPr>
            <p:ph type="title"/>
          </p:nvPr>
        </p:nvSpPr>
        <p:spPr/>
        <p:txBody>
          <a:bodyPr>
            <a:normAutofit/>
          </a:bodyPr>
          <a:lstStyle/>
          <a:p>
            <a:r>
              <a:rPr lang="en-IN" sz="2500" b="1" u="sng" dirty="0">
                <a:latin typeface="Times New Roman" panose="02020603050405020304" pitchFamily="18" charset="0"/>
                <a:cs typeface="Times New Roman" panose="02020603050405020304" pitchFamily="18" charset="0"/>
              </a:rPr>
              <a:t>What is Vehicle to Grid ?</a:t>
            </a:r>
            <a:br>
              <a:rPr lang="en-IN" sz="2500" u="sng" dirty="0">
                <a:latin typeface="Times New Roman" panose="02020603050405020304" pitchFamily="18" charset="0"/>
                <a:cs typeface="Times New Roman" panose="02020603050405020304" pitchFamily="18" charset="0"/>
              </a:rPr>
            </a:br>
            <a:br>
              <a:rPr lang="en-IN" sz="2500" u="sng" dirty="0">
                <a:latin typeface="Times New Roman" panose="02020603050405020304" pitchFamily="18" charset="0"/>
                <a:cs typeface="Times New Roman" panose="02020603050405020304" pitchFamily="18" charset="0"/>
              </a:rPr>
            </a:br>
            <a:endParaRPr lang="en-IN" sz="25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FE1FEB-9437-4352-B67B-CCD07583FEC0}"/>
              </a:ext>
            </a:extLst>
          </p:cNvPr>
          <p:cNvSpPr>
            <a:spLocks noGrp="1"/>
          </p:cNvSpPr>
          <p:nvPr>
            <p:ph idx="1"/>
          </p:nvPr>
        </p:nvSpPr>
        <p:spPr>
          <a:xfrm>
            <a:off x="2454189" y="1905000"/>
            <a:ext cx="8585921" cy="1027546"/>
          </a:xfrm>
        </p:spPr>
        <p:txBody>
          <a:bodyPr>
            <a:noAutofit/>
          </a:bodyPr>
          <a:lstStyle/>
          <a:p>
            <a:r>
              <a:rPr lang="en-IN" sz="1700" dirty="0">
                <a:latin typeface="Times New Roman" panose="02020603050405020304" pitchFamily="18" charset="0"/>
                <a:cs typeface="Times New Roman" panose="02020603050405020304" pitchFamily="18" charset="0"/>
              </a:rPr>
              <a:t>This is a technology that involves the use of a car as a kind of capacity for storing electricity.</a:t>
            </a:r>
          </a:p>
          <a:p>
            <a:r>
              <a:rPr lang="en-IN" sz="1700" dirty="0">
                <a:latin typeface="Times New Roman" panose="02020603050405020304" pitchFamily="18" charset="0"/>
                <a:cs typeface="Times New Roman" panose="02020603050405020304" pitchFamily="18" charset="0"/>
              </a:rPr>
              <a:t>Numerous studies have shown that the vast majority of personal cars are not used 95% of their time.</a:t>
            </a:r>
          </a:p>
        </p:txBody>
      </p:sp>
      <p:pic>
        <p:nvPicPr>
          <p:cNvPr id="2052" name="Picture 4" descr="https://lh5.googleusercontent.com/oq5ER5_KVZdo6SE11DYYwmL4ZctPuG8Tt8COhufGHVtfkaxxFXcV5Qv9YOc544DofaAdcf8JX5Ij1Q586emLPhXlDqr9njQAtmYZ8eNaofsC0hH5zHNf7OzgCQDbFQ952ipYptS1HlMZp5Bp8g">
            <a:extLst>
              <a:ext uri="{FF2B5EF4-FFF2-40B4-BE49-F238E27FC236}">
                <a16:creationId xmlns:a16="http://schemas.microsoft.com/office/drawing/2014/main" id="{FBCE5A10-8A25-4F0F-A32C-811927005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36" y="3765390"/>
            <a:ext cx="7290823" cy="2654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429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D50B-B484-4FC5-81E4-968BF639AE50}"/>
              </a:ext>
            </a:extLst>
          </p:cNvPr>
          <p:cNvSpPr>
            <a:spLocks noGrp="1"/>
          </p:cNvSpPr>
          <p:nvPr>
            <p:ph type="title"/>
          </p:nvPr>
        </p:nvSpPr>
        <p:spPr>
          <a:xfrm>
            <a:off x="2589212" y="598433"/>
            <a:ext cx="4541260" cy="696690"/>
          </a:xfrm>
        </p:spPr>
        <p:txBody>
          <a:bodyPr>
            <a:normAutofit/>
          </a:bodyPr>
          <a:lstStyle/>
          <a:p>
            <a:r>
              <a:rPr lang="en-IN" sz="2500" b="1" u="sng" dirty="0">
                <a:latin typeface="Times New Roman" panose="02020603050405020304" pitchFamily="18" charset="0"/>
                <a:cs typeface="Times New Roman" panose="02020603050405020304" pitchFamily="18" charset="0"/>
              </a:rPr>
              <a:t>CHARGERS TOPOLOGY</a:t>
            </a:r>
          </a:p>
        </p:txBody>
      </p:sp>
      <p:sp>
        <p:nvSpPr>
          <p:cNvPr id="3" name="Content Placeholder 2">
            <a:extLst>
              <a:ext uri="{FF2B5EF4-FFF2-40B4-BE49-F238E27FC236}">
                <a16:creationId xmlns:a16="http://schemas.microsoft.com/office/drawing/2014/main" id="{1C99DD45-EC8B-47DC-BC9B-D5BBF7AF1688}"/>
              </a:ext>
            </a:extLst>
          </p:cNvPr>
          <p:cNvSpPr>
            <a:spLocks noGrp="1"/>
          </p:cNvSpPr>
          <p:nvPr>
            <p:ph idx="1"/>
          </p:nvPr>
        </p:nvSpPr>
        <p:spPr>
          <a:xfrm>
            <a:off x="2658359" y="2004028"/>
            <a:ext cx="8638862" cy="3595493"/>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  Types Of Chargers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1) Uni-directional charger and Bi-directional charger</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2) On-board charger and off-board charger</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3) Conductive charges and Inductive charges</a:t>
            </a:r>
          </a:p>
          <a:p>
            <a:pPr marL="0" indent="0">
              <a:buNone/>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21670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BF5A-B3E4-4B8F-9CE5-41314602BC21}"/>
              </a:ext>
            </a:extLst>
          </p:cNvPr>
          <p:cNvSpPr>
            <a:spLocks noGrp="1"/>
          </p:cNvSpPr>
          <p:nvPr>
            <p:ph type="title"/>
          </p:nvPr>
        </p:nvSpPr>
        <p:spPr>
          <a:xfrm>
            <a:off x="2170546" y="688765"/>
            <a:ext cx="9753600" cy="825999"/>
          </a:xfrm>
        </p:spPr>
        <p:txBody>
          <a:bodyPr>
            <a:normAutofit/>
          </a:bodyPr>
          <a:lstStyle/>
          <a:p>
            <a:r>
              <a:rPr lang="en-IN" sz="2500" b="1" u="sng" dirty="0">
                <a:latin typeface="Times New Roman" panose="02020603050405020304" pitchFamily="18" charset="0"/>
                <a:cs typeface="Times New Roman" panose="02020603050405020304" pitchFamily="18" charset="0"/>
              </a:rPr>
              <a:t>Uni-directional charger and Bi-directional charger</a:t>
            </a:r>
          </a:p>
        </p:txBody>
      </p:sp>
      <p:pic>
        <p:nvPicPr>
          <p:cNvPr id="3074" name="Picture 2" descr="https://lh4.googleusercontent.com/2PO3nUGGIOtpqmgsIbkNz3_v_1L1l9iIPOsiG2NmBb6_Dy0brqb2n8UZfLTwavsk5J_xEYI8-yDAux--ZYZZvOr-LyEjzkbNsrwIFFX9lS-vRsvmCY83BbbEJkXJAirZJW9jgqj-iwet3NWKgQ">
            <a:extLst>
              <a:ext uri="{FF2B5EF4-FFF2-40B4-BE49-F238E27FC236}">
                <a16:creationId xmlns:a16="http://schemas.microsoft.com/office/drawing/2014/main" id="{DB1336F6-DAB3-4B26-B4B7-D516C4054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448" y="1949634"/>
            <a:ext cx="7906327" cy="405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9040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F003-CF36-46D5-BBE1-397AF4C50E98}"/>
              </a:ext>
            </a:extLst>
          </p:cNvPr>
          <p:cNvSpPr>
            <a:spLocks noGrp="1"/>
          </p:cNvSpPr>
          <p:nvPr>
            <p:ph type="title"/>
          </p:nvPr>
        </p:nvSpPr>
        <p:spPr>
          <a:xfrm>
            <a:off x="1981803" y="649154"/>
            <a:ext cx="6002701" cy="685595"/>
          </a:xfrm>
        </p:spPr>
        <p:txBody>
          <a:bodyPr>
            <a:normAutofit/>
          </a:bodyPr>
          <a:lstStyle/>
          <a:p>
            <a:r>
              <a:rPr lang="en-IN" sz="2500" b="1" u="sng" dirty="0">
                <a:latin typeface="Times New Roman" panose="02020603050405020304" pitchFamily="18" charset="0"/>
                <a:cs typeface="Times New Roman" panose="02020603050405020304" pitchFamily="18" charset="0"/>
              </a:rPr>
              <a:t>On-board charger and off-board charger</a:t>
            </a:r>
          </a:p>
        </p:txBody>
      </p:sp>
      <p:pic>
        <p:nvPicPr>
          <p:cNvPr id="4098" name="Picture 2" descr="https://lh4.googleusercontent.com/vqUT0VZq56fXqF2H_N3IVkzN2DTjPCiftqiUIwcM9i1gzNkR6XH4iQfET72n4D5l6fQRg5BsKBdZtoawClf98qga3vvZ5oIlpj5iUMls4_1AdLCi94prnwUvdvbTLr1Rkd-mwlxUm6OXnliHTA">
            <a:extLst>
              <a:ext uri="{FF2B5EF4-FFF2-40B4-BE49-F238E27FC236}">
                <a16:creationId xmlns:a16="http://schemas.microsoft.com/office/drawing/2014/main" id="{F7F8F1E1-A747-4FCC-98ED-AAD6FF2C0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113" y="2116260"/>
            <a:ext cx="7842500" cy="396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0415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5.googleusercontent.com/wfQZxqftivskBdwdakTIPDpLCuq13NURob1wd7lEfKEbUeAYoIqoe2zLnwZdiADgopYZlgH5aySXiW523_gmKeHnH0mhaSWb-Fozzn0MqFLSKalZeGQHDLAgG1eg_MAUjkYmlS80GT7oqa639Q">
            <a:extLst>
              <a:ext uri="{FF2B5EF4-FFF2-40B4-BE49-F238E27FC236}">
                <a16:creationId xmlns:a16="http://schemas.microsoft.com/office/drawing/2014/main" id="{B09C5C55-96C2-45ED-8C55-1C4D1485F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400" y="2533072"/>
            <a:ext cx="4400345" cy="343361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4.googleusercontent.com/SA6k8caiDHqUazaIxD-UEVPjwAUauTg4FU9j9l9jXOjt_JFc1Tkx5L2p5HrlBTtQYcXXFtx7gDro7FVT2D_-4wK_ixuqg0lz0tP2eB-WXP5V6KvC6KuyO1JsyDcNNOvHnrwCkweYCBR8SHPOqQ">
            <a:extLst>
              <a:ext uri="{FF2B5EF4-FFF2-40B4-BE49-F238E27FC236}">
                <a16:creationId xmlns:a16="http://schemas.microsoft.com/office/drawing/2014/main" id="{0ED0593F-2AF5-4A89-BEEC-8B53DC632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4240" y="2611727"/>
            <a:ext cx="3790372" cy="34336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243BBE0-8C06-419D-A7E5-A8A100ED1E31}"/>
              </a:ext>
            </a:extLst>
          </p:cNvPr>
          <p:cNvSpPr/>
          <p:nvPr/>
        </p:nvSpPr>
        <p:spPr>
          <a:xfrm>
            <a:off x="2545400" y="1279236"/>
            <a:ext cx="4400345" cy="595746"/>
          </a:xfrm>
          <a:prstGeom prst="rect">
            <a:avLst/>
          </a:prstGeom>
          <a:solidFill>
            <a:schemeClr val="accent3">
              <a:lumMod val="20000"/>
              <a:lumOff val="80000"/>
            </a:schemeClr>
          </a:solid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500" b="1" u="sng" dirty="0">
                <a:latin typeface="+mj-lt"/>
              </a:rPr>
              <a:t>Conductive charges</a:t>
            </a:r>
          </a:p>
        </p:txBody>
      </p:sp>
      <p:sp>
        <p:nvSpPr>
          <p:cNvPr id="5" name="Rectangle 4">
            <a:extLst>
              <a:ext uri="{FF2B5EF4-FFF2-40B4-BE49-F238E27FC236}">
                <a16:creationId xmlns:a16="http://schemas.microsoft.com/office/drawing/2014/main" id="{39CD0BCA-1DEC-4584-B578-5064DB162AC5}"/>
              </a:ext>
            </a:extLst>
          </p:cNvPr>
          <p:cNvSpPr/>
          <p:nvPr/>
        </p:nvSpPr>
        <p:spPr>
          <a:xfrm>
            <a:off x="7714239" y="1279236"/>
            <a:ext cx="3790371" cy="595746"/>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2500" b="1" u="sng" dirty="0">
                <a:latin typeface="+mj-lt"/>
              </a:rPr>
              <a:t>Inductive charges</a:t>
            </a:r>
          </a:p>
        </p:txBody>
      </p:sp>
    </p:spTree>
    <p:extLst>
      <p:ext uri="{BB962C8B-B14F-4D97-AF65-F5344CB8AC3E}">
        <p14:creationId xmlns:p14="http://schemas.microsoft.com/office/powerpoint/2010/main" val="25135936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 calcmode="lin" valueType="num">
                                      <p:cBhvr additive="base">
                                        <p:cTn id="12" dur="500" fill="hold"/>
                                        <p:tgtEl>
                                          <p:spTgt spid="5126"/>
                                        </p:tgtEl>
                                        <p:attrNameLst>
                                          <p:attrName>ppt_x</p:attrName>
                                        </p:attrNameLst>
                                      </p:cBhvr>
                                      <p:tavLst>
                                        <p:tav tm="0">
                                          <p:val>
                                            <p:strVal val="#ppt_x"/>
                                          </p:val>
                                        </p:tav>
                                        <p:tav tm="100000">
                                          <p:val>
                                            <p:strVal val="#ppt_x"/>
                                          </p:val>
                                        </p:tav>
                                      </p:tavLst>
                                    </p:anim>
                                    <p:anim calcmode="lin" valueType="num">
                                      <p:cBhvr additive="base">
                                        <p:cTn id="13"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C68F-EC71-48E0-A25A-74CDD86189AF}"/>
              </a:ext>
            </a:extLst>
          </p:cNvPr>
          <p:cNvSpPr>
            <a:spLocks noGrp="1"/>
          </p:cNvSpPr>
          <p:nvPr>
            <p:ph type="title"/>
          </p:nvPr>
        </p:nvSpPr>
        <p:spPr>
          <a:xfrm>
            <a:off x="1783189" y="579710"/>
            <a:ext cx="5855855" cy="728140"/>
          </a:xfrm>
        </p:spPr>
        <p:txBody>
          <a:bodyPr>
            <a:noAutofit/>
          </a:bodyPr>
          <a:lstStyle/>
          <a:p>
            <a:r>
              <a:rPr lang="en-IN" sz="2500" b="1" u="sng" dirty="0"/>
              <a:t>Three levels of EV charging</a:t>
            </a:r>
            <a:br>
              <a:rPr lang="en-IN" sz="2500" b="1" u="sng" dirty="0"/>
            </a:br>
            <a:br>
              <a:rPr lang="en-IN" sz="2500" b="1" u="sng" dirty="0"/>
            </a:br>
            <a:endParaRPr lang="en-IN" sz="2500" b="1" u="sng" dirty="0"/>
          </a:p>
        </p:txBody>
      </p:sp>
      <p:sp>
        <p:nvSpPr>
          <p:cNvPr id="3" name="Content Placeholder 2">
            <a:extLst>
              <a:ext uri="{FF2B5EF4-FFF2-40B4-BE49-F238E27FC236}">
                <a16:creationId xmlns:a16="http://schemas.microsoft.com/office/drawing/2014/main" id="{398CDFB2-9B6B-4D5F-BB92-61FCB7545842}"/>
              </a:ext>
            </a:extLst>
          </p:cNvPr>
          <p:cNvSpPr>
            <a:spLocks noGrp="1"/>
          </p:cNvSpPr>
          <p:nvPr>
            <p:ph idx="1"/>
          </p:nvPr>
        </p:nvSpPr>
        <p:spPr>
          <a:xfrm>
            <a:off x="2630078" y="1685122"/>
            <a:ext cx="8547257" cy="2168165"/>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Level 1 Charging:</a:t>
            </a:r>
            <a:r>
              <a:rPr lang="en-IN" dirty="0">
                <a:solidFill>
                  <a:schemeClr val="tx1"/>
                </a:solidFill>
                <a:latin typeface="Times New Roman" panose="02020603050405020304" pitchFamily="18" charset="0"/>
                <a:cs typeface="Times New Roman" panose="02020603050405020304" pitchFamily="18" charset="0"/>
              </a:rPr>
              <a:t> Level 1 charging uses a common </a:t>
            </a:r>
            <a:r>
              <a:rPr lang="en-IN" b="1" dirty="0">
                <a:solidFill>
                  <a:schemeClr val="tx1"/>
                </a:solidFill>
                <a:latin typeface="Times New Roman" panose="02020603050405020304" pitchFamily="18" charset="0"/>
                <a:cs typeface="Times New Roman" panose="02020603050405020304" pitchFamily="18" charset="0"/>
              </a:rPr>
              <a:t>120-volt</a:t>
            </a:r>
            <a:r>
              <a:rPr lang="en-IN" dirty="0">
                <a:solidFill>
                  <a:schemeClr val="tx1"/>
                </a:solidFill>
                <a:latin typeface="Times New Roman" panose="02020603050405020304" pitchFamily="18" charset="0"/>
                <a:cs typeface="Times New Roman" panose="02020603050405020304" pitchFamily="18" charset="0"/>
              </a:rPr>
              <a:t> household outlet. </a:t>
            </a:r>
          </a:p>
          <a:p>
            <a:r>
              <a:rPr lang="en-IN" b="1" dirty="0">
                <a:solidFill>
                  <a:schemeClr val="tx1"/>
                </a:solidFill>
                <a:latin typeface="Times New Roman" panose="02020603050405020304" pitchFamily="18" charset="0"/>
                <a:cs typeface="Times New Roman" panose="02020603050405020304" pitchFamily="18" charset="0"/>
              </a:rPr>
              <a:t>Level 2 charging: </a:t>
            </a:r>
            <a:r>
              <a:rPr lang="en-IN" b="1" dirty="0">
                <a:solidFill>
                  <a:schemeClr val="tx1"/>
                </a:solidFill>
                <a:latin typeface="+mj-lt"/>
              </a:rPr>
              <a:t>[208V-360V] </a:t>
            </a:r>
            <a:r>
              <a:rPr lang="en-IN" dirty="0">
                <a:solidFill>
                  <a:schemeClr val="tx1"/>
                </a:solidFill>
                <a:latin typeface="Times New Roman" panose="02020603050405020304" pitchFamily="18" charset="0"/>
                <a:cs typeface="Times New Roman" panose="02020603050405020304" pitchFamily="18" charset="0"/>
              </a:rPr>
              <a:t>Level 2 charging is the most commonly used level for daily EV charging.</a:t>
            </a:r>
          </a:p>
          <a:p>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Level 3 charging : </a:t>
            </a:r>
            <a:r>
              <a:rPr lang="en-IN" b="1" dirty="0">
                <a:solidFill>
                  <a:schemeClr val="tx1"/>
                </a:solidFill>
                <a:latin typeface="+mj-lt"/>
              </a:rPr>
              <a:t>[400V-900V]{DC Fast Charging} </a:t>
            </a:r>
            <a:r>
              <a:rPr lang="en-IN" dirty="0">
                <a:solidFill>
                  <a:schemeClr val="tx1"/>
                </a:solidFill>
                <a:latin typeface="Times New Roman" panose="02020603050405020304" pitchFamily="18" charset="0"/>
                <a:cs typeface="Times New Roman" panose="02020603050405020304" pitchFamily="18" charset="0"/>
              </a:rPr>
              <a:t>Level 3 charging is the fastest type of charging available Level 3 charging uses direct current (DC)</a:t>
            </a:r>
          </a:p>
        </p:txBody>
      </p:sp>
      <p:pic>
        <p:nvPicPr>
          <p:cNvPr id="4" name="Picture 2" descr="https://lh4.googleusercontent.com/FWgWpUr1AiApheYY0eoohuc75wLbc1PoWHv0aawR2Ls4dknCCHzWojkIRvTjIdXk2CNQqNI90zZbAO8Q1w0UWCPkEAQFy6hVgaN8Uo-qgOjna_9fs6CEXH45gHnDc9hd0WLyRUIJa5Toi6T06A">
            <a:extLst>
              <a:ext uri="{FF2B5EF4-FFF2-40B4-BE49-F238E27FC236}">
                <a16:creationId xmlns:a16="http://schemas.microsoft.com/office/drawing/2014/main" id="{46D0F589-2979-AC16-F14D-5C5DEA983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872" y="3605015"/>
            <a:ext cx="9257122" cy="289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9262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0E42-24C6-48A4-96ED-5C6E6222583E}"/>
              </a:ext>
            </a:extLst>
          </p:cNvPr>
          <p:cNvSpPr>
            <a:spLocks noGrp="1"/>
          </p:cNvSpPr>
          <p:nvPr>
            <p:ph type="title"/>
          </p:nvPr>
        </p:nvSpPr>
        <p:spPr/>
        <p:txBody>
          <a:bodyPr/>
          <a:lstStyle/>
          <a:p>
            <a:r>
              <a:rPr lang="en-IN" dirty="0"/>
              <a:t>Simulation Scheme</a:t>
            </a:r>
          </a:p>
        </p:txBody>
      </p:sp>
      <p:pic>
        <p:nvPicPr>
          <p:cNvPr id="4" name="image67.png">
            <a:extLst>
              <a:ext uri="{FF2B5EF4-FFF2-40B4-BE49-F238E27FC236}">
                <a16:creationId xmlns:a16="http://schemas.microsoft.com/office/drawing/2014/main" id="{CDDC2931-74B4-ED3B-7048-8C8B85A2C0CB}"/>
              </a:ext>
            </a:extLst>
          </p:cNvPr>
          <p:cNvPicPr/>
          <p:nvPr/>
        </p:nvPicPr>
        <p:blipFill>
          <a:blip r:embed="rId2"/>
          <a:srcRect/>
          <a:stretch>
            <a:fillRect/>
          </a:stretch>
        </p:blipFill>
        <p:spPr>
          <a:xfrm>
            <a:off x="1093510" y="1839012"/>
            <a:ext cx="9291688" cy="4552361"/>
          </a:xfrm>
          <a:prstGeom prst="rect">
            <a:avLst/>
          </a:prstGeom>
          <a:ln/>
        </p:spPr>
      </p:pic>
    </p:spTree>
    <p:extLst>
      <p:ext uri="{BB962C8B-B14F-4D97-AF65-F5344CB8AC3E}">
        <p14:creationId xmlns:p14="http://schemas.microsoft.com/office/powerpoint/2010/main" val="3426078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1354</TotalTime>
  <Words>2041</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Times New Roman</vt:lpstr>
      <vt:lpstr>Wingdings</vt:lpstr>
      <vt:lpstr>Wingdings 3</vt:lpstr>
      <vt:lpstr>Wisp</vt:lpstr>
      <vt:lpstr>Department Of Electrical Engineering</vt:lpstr>
      <vt:lpstr>Table Of Content</vt:lpstr>
      <vt:lpstr>What is Vehicle to Grid ?  </vt:lpstr>
      <vt:lpstr>CHARGERS TOPOLOGY</vt:lpstr>
      <vt:lpstr>Uni-directional charger and Bi-directional charger</vt:lpstr>
      <vt:lpstr>On-board charger and off-board charger</vt:lpstr>
      <vt:lpstr>PowerPoint Presentation</vt:lpstr>
      <vt:lpstr>Three levels of EV charging  </vt:lpstr>
      <vt:lpstr>Simulation Scheme</vt:lpstr>
      <vt:lpstr>Synchronous Reference Frame (SRF) Theory</vt:lpstr>
      <vt:lpstr>Phase Locked Loop</vt:lpstr>
      <vt:lpstr>Control Mechanism Of Inverter</vt:lpstr>
      <vt:lpstr>Control Of Bidirectional Converter </vt:lpstr>
      <vt:lpstr>PowerPoint Presentation</vt:lpstr>
      <vt:lpstr>Grid Voltage and Grid Current</vt:lpstr>
      <vt:lpstr> </vt:lpstr>
      <vt:lpstr>PowerPoint Presentation</vt:lpstr>
      <vt:lpstr>PowerPoint Presentation</vt:lpstr>
      <vt:lpstr>PowerPoint Presentation</vt:lpstr>
      <vt:lpstr>PowerPoint Presentation</vt:lpstr>
      <vt:lpstr>Future Work</vt:lpstr>
      <vt:lpstr>Conclusion </vt:lpstr>
      <vt:lpstr>Reference</vt:lpstr>
      <vt:lpstr>Continued…</vt:lpstr>
      <vt:lpstr>Continued..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Engineering</dc:title>
  <dc:creator>Siddharth Sharma</dc:creator>
  <cp:lastModifiedBy>Atul Pandey</cp:lastModifiedBy>
  <cp:revision>15</cp:revision>
  <dcterms:created xsi:type="dcterms:W3CDTF">2022-06-13T17:29:07Z</dcterms:created>
  <dcterms:modified xsi:type="dcterms:W3CDTF">2022-06-15T08:36:32Z</dcterms:modified>
</cp:coreProperties>
</file>