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1" r:id="rId2"/>
    <p:sldId id="291" r:id="rId3"/>
    <p:sldId id="279" r:id="rId4"/>
    <p:sldId id="292" r:id="rId5"/>
    <p:sldId id="293" r:id="rId6"/>
    <p:sldId id="294" r:id="rId7"/>
    <p:sldId id="276" r:id="rId8"/>
    <p:sldId id="304" r:id="rId9"/>
    <p:sldId id="296" r:id="rId10"/>
    <p:sldId id="297" r:id="rId11"/>
    <p:sldId id="298" r:id="rId12"/>
    <p:sldId id="299" r:id="rId13"/>
    <p:sldId id="300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706" autoAdjust="0"/>
  </p:normalViewPr>
  <p:slideViewPr>
    <p:cSldViewPr snapToGrid="0">
      <p:cViewPr varScale="1">
        <p:scale>
          <a:sx n="122" d="100"/>
          <a:sy n="122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323AA-F145-4297-8427-3F0936F95DA1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F432-B551-488A-A22D-3D0E316C3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2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8D5B8-7559-4968-A4C0-70BACA2F4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848B9-BBAD-4521-81BB-BCA6B4C53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8344-58CD-4297-AB31-BD111E1B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B03E2-8C5D-4A6B-9390-1BAB1817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B1163-B975-42CC-8E91-473F5BBA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6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BD4F-38A7-4378-8B9E-C568B4C3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3158A-312B-4F28-B449-41D936153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EEB93-80F7-419F-8503-FF61AF4E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A1745-C4EE-42F8-A21B-DBAA7D37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56255-5620-466F-893C-913FC7BC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7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542EE-0A2E-4DC3-B489-A9A428F8E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D3695-CBB9-4587-BCE8-76FD7C4BD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F84B-D6B5-4E0D-AA7D-A2130778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67B6A-1953-4325-9CAA-F06C1E91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5A02E-51BD-4E76-B31D-5A2D52C8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2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E6AE-48B8-47F8-B9FD-C60D0A8F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20C77-F4D4-4CDC-855F-1BEAA0943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A7F88-47CF-4631-A8F0-5CFE56DB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D99B1-6FB6-46B7-85A8-0BC7DB49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98217-9B6A-4315-8381-BD19A111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3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1F18-3428-4749-810F-CF2E7D31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0EAB7-F161-45C5-A836-12965E7C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56066-90E8-4F1D-B386-B277A86CE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EB686-1A15-4165-BC39-33EFC7DD9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911CE-1FFF-4CE6-A3FD-221AFF52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3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0489-03B1-416B-ACA9-0334CC51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0BF12-CAEA-45B7-A81F-76B31ACAF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538A0-1960-4A6E-A0D4-57EF11DC4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B65A8-713F-4674-B479-EF5002B4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01751-DEFB-4BA2-BB5D-F463F292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8A4B4-84BD-4174-9486-B6BF628C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2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9F70-88A8-4AB9-B767-40E30D44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A8EF1-95AF-496D-A5A9-45D2E0363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89390-05D6-4F5B-9B91-EF0C64655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D0FAE3-AB9C-43B5-B730-E6FF7F408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BC586-764E-4C4A-BCED-AB32ADCAA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6AB71-6F3F-4DF9-B79F-1A75FC7B1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4CCB7A-4C3E-4E25-9F0E-1EB07F7D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9CC4D-4F1E-4850-B1B7-F91AF4E1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3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129A-87BD-4215-AADD-02066BBF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B4EEE-2C44-4CDB-B91D-FEE04637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75CB1-D70B-4EF6-93C8-08B51DB7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A5065-C37C-4212-AC44-5F51170B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3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038BC-00DA-4E7F-9DEF-1C2E6567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C77A8B-6DD9-47AE-889B-5E55B472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CA3A3-6142-492E-BFBA-225F647C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1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D474-7398-4E8D-9702-2F09B8BC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EAFB8-9414-40F8-8965-99310AEA1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C21FA-D83A-4439-BCE9-B82952CF3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9AB77-A6F3-4E43-BE94-30211DDF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FC7F9-D242-4E38-AC4A-8B71AADB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E3C7F-E0AB-41DE-96D7-AA2E1F36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9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16E1-9198-4866-9A9F-D50D8276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31E8D-2084-499C-BB71-3B9388CD0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3F054-E029-43F3-999B-D7AF1F033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EF5D3-66F9-487F-ABE6-223E10B5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1D8E5-AA9C-4A8B-A965-8E3DA639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FA123-9E48-4D1E-964B-AC3E0A46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8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BCB5C-242E-4C08-8E9F-C3FCDD39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8A5BA-BF6F-4565-A45B-735A717EA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0BB28-B009-4A27-9079-86B45206F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CA80D-79AD-423C-9FB7-4FFAC1A53DF5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1D8AF-C988-42B8-9B74-4684D0647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9BA94-3383-4B67-AB89-8D2994192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9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5B5914-F72C-4DE8-9E76-4BF3814B551F}"/>
              </a:ext>
            </a:extLst>
          </p:cNvPr>
          <p:cNvSpPr/>
          <p:nvPr/>
        </p:nvSpPr>
        <p:spPr>
          <a:xfrm>
            <a:off x="986588" y="478589"/>
            <a:ext cx="104273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Topics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A1E15-4F86-48E2-9AF5-EA005B687929}"/>
              </a:ext>
            </a:extLst>
          </p:cNvPr>
          <p:cNvSpPr/>
          <p:nvPr/>
        </p:nvSpPr>
        <p:spPr>
          <a:xfrm>
            <a:off x="1735015" y="1716838"/>
            <a:ext cx="762390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Decision Tree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Ensemble Learning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19595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5B5914-F72C-4DE8-9E76-4BF3814B551F}"/>
              </a:ext>
            </a:extLst>
          </p:cNvPr>
          <p:cNvSpPr/>
          <p:nvPr/>
        </p:nvSpPr>
        <p:spPr>
          <a:xfrm>
            <a:off x="986588" y="478589"/>
            <a:ext cx="104273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Two Concepts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A1E15-4F86-48E2-9AF5-EA005B687929}"/>
              </a:ext>
            </a:extLst>
          </p:cNvPr>
          <p:cNvSpPr/>
          <p:nvPr/>
        </p:nvSpPr>
        <p:spPr>
          <a:xfrm>
            <a:off x="882315" y="1279176"/>
            <a:ext cx="104273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Bootstrapping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Bootstrap Aggregation</a:t>
            </a:r>
          </a:p>
        </p:txBody>
      </p:sp>
    </p:spTree>
    <p:extLst>
      <p:ext uri="{BB962C8B-B14F-4D97-AF65-F5344CB8AC3E}">
        <p14:creationId xmlns:p14="http://schemas.microsoft.com/office/powerpoint/2010/main" val="448116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5B5914-F72C-4DE8-9E76-4BF3814B551F}"/>
              </a:ext>
            </a:extLst>
          </p:cNvPr>
          <p:cNvSpPr/>
          <p:nvPr/>
        </p:nvSpPr>
        <p:spPr>
          <a:xfrm>
            <a:off x="986588" y="478589"/>
            <a:ext cx="104273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Bootstrapping</a:t>
            </a:r>
            <a:endParaRPr lang="en-US" sz="2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A1E15-4F86-48E2-9AF5-EA005B687929}"/>
              </a:ext>
            </a:extLst>
          </p:cNvPr>
          <p:cNvSpPr/>
          <p:nvPr/>
        </p:nvSpPr>
        <p:spPr>
          <a:xfrm>
            <a:off x="882315" y="1279176"/>
            <a:ext cx="10427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way to create a new dataset based on an existing one</a:t>
            </a:r>
            <a:endParaRPr lang="en-US" dirty="0">
              <a:cs typeface="Calibri" panose="020F0502020204030204" pitchFamily="34" charset="0"/>
            </a:endParaRPr>
          </a:p>
        </p:txBody>
      </p:sp>
      <p:pic>
        <p:nvPicPr>
          <p:cNvPr id="8194" name="Picture 2" descr="Bootstrapping">
            <a:extLst>
              <a:ext uri="{FF2B5EF4-FFF2-40B4-BE49-F238E27FC236}">
                <a16:creationId xmlns:a16="http://schemas.microsoft.com/office/drawing/2014/main" id="{5E9735D8-FC49-40FD-AFBF-725D0843D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737" y="2146046"/>
            <a:ext cx="8932985" cy="256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4DF27A9-88E9-48BD-A590-BA9A549E7E67}"/>
              </a:ext>
            </a:extLst>
          </p:cNvPr>
          <p:cNvSpPr/>
          <p:nvPr/>
        </p:nvSpPr>
        <p:spPr>
          <a:xfrm>
            <a:off x="986588" y="5209492"/>
            <a:ext cx="3357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 pitchFamily="34" charset="0"/>
              </a:rPr>
              <a:t>Pick any row with replacement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4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5B5914-F72C-4DE8-9E76-4BF3814B551F}"/>
              </a:ext>
            </a:extLst>
          </p:cNvPr>
          <p:cNvSpPr/>
          <p:nvPr/>
        </p:nvSpPr>
        <p:spPr>
          <a:xfrm>
            <a:off x="986588" y="478589"/>
            <a:ext cx="104273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Bootstrap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Aggregation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A1E15-4F86-48E2-9AF5-EA005B687929}"/>
              </a:ext>
            </a:extLst>
          </p:cNvPr>
          <p:cNvSpPr/>
          <p:nvPr/>
        </p:nvSpPr>
        <p:spPr>
          <a:xfrm>
            <a:off x="882315" y="1279176"/>
            <a:ext cx="10427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Algorithm to create multiple models of the same kind from a single training dataset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70" name="Picture 2" descr="Bagging">
            <a:extLst>
              <a:ext uri="{FF2B5EF4-FFF2-40B4-BE49-F238E27FC236}">
                <a16:creationId xmlns:a16="http://schemas.microsoft.com/office/drawing/2014/main" id="{E3F6BAEA-B1EB-4886-AA3E-E9BF6A60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7" y="1879471"/>
            <a:ext cx="5241925" cy="470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950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5B5914-F72C-4DE8-9E76-4BF3814B551F}"/>
              </a:ext>
            </a:extLst>
          </p:cNvPr>
          <p:cNvSpPr/>
          <p:nvPr/>
        </p:nvSpPr>
        <p:spPr>
          <a:xfrm>
            <a:off x="986588" y="478589"/>
            <a:ext cx="104273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Making a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A1E15-4F86-48E2-9AF5-EA005B687929}"/>
              </a:ext>
            </a:extLst>
          </p:cNvPr>
          <p:cNvSpPr/>
          <p:nvPr/>
        </p:nvSpPr>
        <p:spPr>
          <a:xfrm>
            <a:off x="882315" y="1279176"/>
            <a:ext cx="10427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the </a:t>
            </a:r>
            <a:r>
              <a:rPr lang="en-US" i="1" dirty="0">
                <a:solidFill>
                  <a:schemeClr val="accent2"/>
                </a:solidFill>
              </a:rPr>
              <a:t>majority vote</a:t>
            </a:r>
            <a:r>
              <a:rPr lang="en-US" dirty="0">
                <a:solidFill>
                  <a:schemeClr val="accent2"/>
                </a:solidFill>
              </a:rPr>
              <a:t> </a:t>
            </a:r>
            <a:r>
              <a:rPr lang="en-US" dirty="0"/>
              <a:t>if the trees produce class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the </a:t>
            </a:r>
            <a:r>
              <a:rPr lang="en-US" i="1" dirty="0">
                <a:solidFill>
                  <a:schemeClr val="accent2"/>
                </a:solidFill>
              </a:rPr>
              <a:t>average</a:t>
            </a:r>
            <a:r>
              <a:rPr lang="en-US" dirty="0"/>
              <a:t> if the trees produce numerical values</a:t>
            </a:r>
          </a:p>
        </p:txBody>
      </p:sp>
      <p:pic>
        <p:nvPicPr>
          <p:cNvPr id="10242" name="Picture 2" descr="Bagging Prediction">
            <a:extLst>
              <a:ext uri="{FF2B5EF4-FFF2-40B4-BE49-F238E27FC236}">
                <a16:creationId xmlns:a16="http://schemas.microsoft.com/office/drawing/2014/main" id="{9A7E8213-6CFD-45BE-BFB1-3B14AECF3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368" y="2509397"/>
            <a:ext cx="5895731" cy="352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5B5914-F72C-4DE8-9E76-4BF3814B551F}"/>
              </a:ext>
            </a:extLst>
          </p:cNvPr>
          <p:cNvSpPr/>
          <p:nvPr/>
        </p:nvSpPr>
        <p:spPr>
          <a:xfrm>
            <a:off x="986588" y="478589"/>
            <a:ext cx="104273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Introducing Randomness in Decision Trees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A1E15-4F86-48E2-9AF5-EA005B687929}"/>
              </a:ext>
            </a:extLst>
          </p:cNvPr>
          <p:cNvSpPr/>
          <p:nvPr/>
        </p:nvSpPr>
        <p:spPr>
          <a:xfrm>
            <a:off x="882315" y="1646499"/>
            <a:ext cx="1042736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Bootstrap Aggregation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Random Subspace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Randomly drop attributes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-apple-system"/>
              </a:rPr>
              <a:t>Individual trees more unique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-apple-system"/>
              </a:rPr>
              <a:t>Reduces correlation between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-apple-system"/>
              </a:rPr>
              <a:t>The </a:t>
            </a:r>
            <a:r>
              <a:rPr lang="en-US" i="1" dirty="0">
                <a:solidFill>
                  <a:schemeClr val="accent2"/>
                </a:solidFill>
                <a:latin typeface="-apple-system"/>
              </a:rPr>
              <a:t>variety</a:t>
            </a:r>
            <a:r>
              <a:rPr lang="en-US" dirty="0">
                <a:solidFill>
                  <a:srgbClr val="222222"/>
                </a:solidFill>
                <a:latin typeface="-apple-system"/>
              </a:rPr>
              <a:t> makes the Random forest more effective than individual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8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5B5914-F72C-4DE8-9E76-4BF3814B551F}"/>
              </a:ext>
            </a:extLst>
          </p:cNvPr>
          <p:cNvSpPr/>
          <p:nvPr/>
        </p:nvSpPr>
        <p:spPr>
          <a:xfrm>
            <a:off x="986588" y="478589"/>
            <a:ext cx="104273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Decision Tree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A1E15-4F86-48E2-9AF5-EA005B687929}"/>
              </a:ext>
            </a:extLst>
          </p:cNvPr>
          <p:cNvSpPr/>
          <p:nvPr/>
        </p:nvSpPr>
        <p:spPr>
          <a:xfrm>
            <a:off x="882315" y="1279176"/>
            <a:ext cx="104273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Regression and Classification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Supervised or </a:t>
            </a:r>
            <a:r>
              <a:rPr lang="en-US" sz="2100" strike="sngStrike" dirty="0">
                <a:latin typeface="Calibri" panose="020F0502020204030204" pitchFamily="34" charset="0"/>
                <a:cs typeface="Calibri" panose="020F0502020204030204" pitchFamily="34" charset="0"/>
              </a:rPr>
              <a:t>Unsupervised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Learns simple decision rules from the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Rules are represented as nodes of a tree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Easy to interpret  </a:t>
            </a:r>
          </a:p>
        </p:txBody>
      </p:sp>
      <p:pic>
        <p:nvPicPr>
          <p:cNvPr id="1026" name="Picture 2" descr="Tree-Based Models: How They Work (In Plain English!)">
            <a:extLst>
              <a:ext uri="{FF2B5EF4-FFF2-40B4-BE49-F238E27FC236}">
                <a16:creationId xmlns:a16="http://schemas.microsoft.com/office/drawing/2014/main" id="{08DD519F-7F4B-4B84-8D3B-EF9736466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645" y="3310501"/>
            <a:ext cx="5997477" cy="298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74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cision Tree Table">
            <a:extLst>
              <a:ext uri="{FF2B5EF4-FFF2-40B4-BE49-F238E27FC236}">
                <a16:creationId xmlns:a16="http://schemas.microsoft.com/office/drawing/2014/main" id="{B73672A2-7F77-46A5-A0B7-3A34A267E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2" y="1805806"/>
            <a:ext cx="4376250" cy="240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ecision Tree">
            <a:extLst>
              <a:ext uri="{FF2B5EF4-FFF2-40B4-BE49-F238E27FC236}">
                <a16:creationId xmlns:a16="http://schemas.microsoft.com/office/drawing/2014/main" id="{64D855EC-8851-46B6-8E22-AD6A38423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154" y="1468748"/>
            <a:ext cx="4969852" cy="307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553028E0-11D8-490E-A995-D8CB0F5A5763}"/>
              </a:ext>
            </a:extLst>
          </p:cNvPr>
          <p:cNvSpPr/>
          <p:nvPr/>
        </p:nvSpPr>
        <p:spPr>
          <a:xfrm>
            <a:off x="5509847" y="2774462"/>
            <a:ext cx="820615" cy="35169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A5D36DF-33AC-4090-AC40-6E33E4B4F75F}"/>
              </a:ext>
            </a:extLst>
          </p:cNvPr>
          <p:cNvGrpSpPr/>
          <p:nvPr/>
        </p:nvGrpSpPr>
        <p:grpSpPr>
          <a:xfrm>
            <a:off x="660957" y="658369"/>
            <a:ext cx="10577565" cy="3461557"/>
            <a:chOff x="660957" y="658369"/>
            <a:chExt cx="10577565" cy="3461557"/>
          </a:xfrm>
        </p:grpSpPr>
        <p:pic>
          <p:nvPicPr>
            <p:cNvPr id="2050" name="Picture 2" descr="Decision Tree Table">
              <a:extLst>
                <a:ext uri="{FF2B5EF4-FFF2-40B4-BE49-F238E27FC236}">
                  <a16:creationId xmlns:a16="http://schemas.microsoft.com/office/drawing/2014/main" id="{B73672A2-7F77-46A5-A0B7-3A34A267E8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957" y="1172760"/>
              <a:ext cx="4376250" cy="2401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553028E0-11D8-490E-A995-D8CB0F5A5763}"/>
                </a:ext>
              </a:extLst>
            </p:cNvPr>
            <p:cNvSpPr/>
            <p:nvPr/>
          </p:nvSpPr>
          <p:spPr>
            <a:xfrm>
              <a:off x="5517662" y="2141416"/>
              <a:ext cx="820615" cy="35169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 descr="Decision Tree Split Table">
              <a:extLst>
                <a:ext uri="{FF2B5EF4-FFF2-40B4-BE49-F238E27FC236}">
                  <a16:creationId xmlns:a16="http://schemas.microsoft.com/office/drawing/2014/main" id="{D90CA9FB-5D23-4D98-B549-3A13AE4A63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3413" y="658369"/>
              <a:ext cx="4525109" cy="3461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07CD448-58C4-4078-8CE8-A7BEC4879E4F}"/>
              </a:ext>
            </a:extLst>
          </p:cNvPr>
          <p:cNvSpPr/>
          <p:nvPr/>
        </p:nvSpPr>
        <p:spPr>
          <a:xfrm>
            <a:off x="1180122" y="4582555"/>
            <a:ext cx="97926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-apple-system"/>
              </a:rPr>
              <a:t>What is the </a:t>
            </a:r>
            <a:r>
              <a:rPr lang="en-US" i="1" dirty="0">
                <a:solidFill>
                  <a:srgbClr val="222222"/>
                </a:solidFill>
                <a:latin typeface="-apple-system"/>
              </a:rPr>
              <a:t>best </a:t>
            </a:r>
            <a:r>
              <a:rPr lang="en-US" dirty="0">
                <a:solidFill>
                  <a:srgbClr val="222222"/>
                </a:solidFill>
                <a:latin typeface="-apple-system"/>
              </a:rPr>
              <a:t>division?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-apple-system"/>
              </a:rPr>
              <a:t>Create two homogenous smaller datasets wrt the target variable.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0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5B5914-F72C-4DE8-9E76-4BF3814B551F}"/>
              </a:ext>
            </a:extLst>
          </p:cNvPr>
          <p:cNvSpPr/>
          <p:nvPr/>
        </p:nvSpPr>
        <p:spPr>
          <a:xfrm>
            <a:off x="986588" y="478589"/>
            <a:ext cx="104273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Gini Impurity - </a:t>
            </a:r>
            <a:r>
              <a:rPr lang="en-US" sz="2200" dirty="0">
                <a:cs typeface="Calibri" panose="020F0502020204030204" pitchFamily="34" charset="0"/>
              </a:rPr>
              <a:t>Calculating homogeneity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A1E15-4F86-48E2-9AF5-EA005B687929}"/>
              </a:ext>
            </a:extLst>
          </p:cNvPr>
          <p:cNvSpPr/>
          <p:nvPr/>
        </p:nvSpPr>
        <p:spPr>
          <a:xfrm>
            <a:off x="882315" y="1279176"/>
            <a:ext cx="104273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Gini Impurity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sz="21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probability of classifying 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an observation </a:t>
            </a:r>
            <a:r>
              <a:rPr lang="en-US" sz="21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incorrectly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Gini gain 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is the difference in impurity between a dataset and the subsets created after a split.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8F0E6C-2CEE-4D04-9A2C-D02322C88A2A}"/>
              </a:ext>
            </a:extLst>
          </p:cNvPr>
          <p:cNvGrpSpPr/>
          <p:nvPr/>
        </p:nvGrpSpPr>
        <p:grpSpPr>
          <a:xfrm>
            <a:off x="1273907" y="3033871"/>
            <a:ext cx="9503509" cy="3336329"/>
            <a:chOff x="660957" y="658369"/>
            <a:chExt cx="10577565" cy="3461557"/>
          </a:xfrm>
        </p:grpSpPr>
        <p:pic>
          <p:nvPicPr>
            <p:cNvPr id="7" name="Picture 2" descr="Decision Tree Table">
              <a:extLst>
                <a:ext uri="{FF2B5EF4-FFF2-40B4-BE49-F238E27FC236}">
                  <a16:creationId xmlns:a16="http://schemas.microsoft.com/office/drawing/2014/main" id="{325A1A8B-265E-4DFB-8EB1-FC7ACA55ED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957" y="1172760"/>
              <a:ext cx="4376250" cy="2401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41225E4D-E849-4CB7-A4C6-98077DA0D20D}"/>
                </a:ext>
              </a:extLst>
            </p:cNvPr>
            <p:cNvSpPr/>
            <p:nvPr/>
          </p:nvSpPr>
          <p:spPr>
            <a:xfrm>
              <a:off x="5517662" y="2141416"/>
              <a:ext cx="820615" cy="35169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Decision Tree Split Table">
              <a:extLst>
                <a:ext uri="{FF2B5EF4-FFF2-40B4-BE49-F238E27FC236}">
                  <a16:creationId xmlns:a16="http://schemas.microsoft.com/office/drawing/2014/main" id="{17A072D7-0A37-4492-9DD7-3DECFB4B09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3413" y="658369"/>
              <a:ext cx="4525109" cy="3461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112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tump">
            <a:extLst>
              <a:ext uri="{FF2B5EF4-FFF2-40B4-BE49-F238E27FC236}">
                <a16:creationId xmlns:a16="http://schemas.microsoft.com/office/drawing/2014/main" id="{A5AD2772-AF6A-4B59-B105-2841B89A8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581" y="869888"/>
            <a:ext cx="7716838" cy="288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796E38D-FF34-4D88-A4E3-1C1833E467F4}"/>
              </a:ext>
            </a:extLst>
          </p:cNvPr>
          <p:cNvSpPr/>
          <p:nvPr/>
        </p:nvSpPr>
        <p:spPr>
          <a:xfrm>
            <a:off x="1250462" y="4707989"/>
            <a:ext cx="9902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-apple-system"/>
              </a:rPr>
              <a:t>For each one of these subsets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-apple-system"/>
              </a:rPr>
              <a:t>Repeat entire division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0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03A9350-A454-4CBF-A4AC-15F9D69AD503}"/>
              </a:ext>
            </a:extLst>
          </p:cNvPr>
          <p:cNvSpPr/>
          <p:nvPr/>
        </p:nvSpPr>
        <p:spPr>
          <a:xfrm>
            <a:off x="2485292" y="1748099"/>
            <a:ext cx="76825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depth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Gini gain decreases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Decrease means that the impurity is increasing.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number of instances in the subset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5B5914-F72C-4DE8-9E76-4BF3814B551F}"/>
              </a:ext>
            </a:extLst>
          </p:cNvPr>
          <p:cNvSpPr/>
          <p:nvPr/>
        </p:nvSpPr>
        <p:spPr>
          <a:xfrm>
            <a:off x="986588" y="478589"/>
            <a:ext cx="104273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do you stop construction ?</a:t>
            </a:r>
          </a:p>
        </p:txBody>
      </p:sp>
    </p:spTree>
    <p:extLst>
      <p:ext uri="{BB962C8B-B14F-4D97-AF65-F5344CB8AC3E}">
        <p14:creationId xmlns:p14="http://schemas.microsoft.com/office/powerpoint/2010/main" val="130337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5B5914-F72C-4DE8-9E76-4BF3814B551F}"/>
              </a:ext>
            </a:extLst>
          </p:cNvPr>
          <p:cNvSpPr/>
          <p:nvPr/>
        </p:nvSpPr>
        <p:spPr>
          <a:xfrm>
            <a:off x="986588" y="478589"/>
            <a:ext cx="104273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Ensemble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A1E15-4F86-48E2-9AF5-EA005B687929}"/>
              </a:ext>
            </a:extLst>
          </p:cNvPr>
          <p:cNvSpPr/>
          <p:nvPr/>
        </p:nvSpPr>
        <p:spPr>
          <a:xfrm>
            <a:off x="882315" y="1279176"/>
            <a:ext cx="104273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Uses multiple predictors instead of the one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Wisdom of the crowd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Types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Bootstrap Aggregation (Bagging)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Pasting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Boosting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Stacking</a:t>
            </a:r>
          </a:p>
        </p:txBody>
      </p:sp>
    </p:spTree>
    <p:extLst>
      <p:ext uri="{BB962C8B-B14F-4D97-AF65-F5344CB8AC3E}">
        <p14:creationId xmlns:p14="http://schemas.microsoft.com/office/powerpoint/2010/main" val="98267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5B5914-F72C-4DE8-9E76-4BF3814B551F}"/>
              </a:ext>
            </a:extLst>
          </p:cNvPr>
          <p:cNvSpPr/>
          <p:nvPr/>
        </p:nvSpPr>
        <p:spPr>
          <a:xfrm>
            <a:off x="986588" y="478589"/>
            <a:ext cx="104273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Random Forest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A1E15-4F86-48E2-9AF5-EA005B687929}"/>
              </a:ext>
            </a:extLst>
          </p:cNvPr>
          <p:cNvSpPr/>
          <p:nvPr/>
        </p:nvSpPr>
        <p:spPr>
          <a:xfrm>
            <a:off x="882315" y="1279176"/>
            <a:ext cx="104273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Uses multiple Decision Trees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Each tree will be different from the other in some way</a:t>
            </a:r>
          </a:p>
        </p:txBody>
      </p:sp>
      <p:pic>
        <p:nvPicPr>
          <p:cNvPr id="6146" name="Picture 2" descr="Bagging Prediction">
            <a:extLst>
              <a:ext uri="{FF2B5EF4-FFF2-40B4-BE49-F238E27FC236}">
                <a16:creationId xmlns:a16="http://schemas.microsoft.com/office/drawing/2014/main" id="{96529657-F99D-4D71-8B65-E1D69FF3A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984" y="2595076"/>
            <a:ext cx="6153639" cy="367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62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251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Athrapullikal, Pranav (ADV D AA DDI HMI-RT WCC-URT ST1)</dc:creator>
  <cp:lastModifiedBy>Athrapullikal, Pranav (ADV D AA DDI HMI-RT WCC-URT ST1)</cp:lastModifiedBy>
  <cp:revision>128</cp:revision>
  <dcterms:created xsi:type="dcterms:W3CDTF">2020-11-17T02:04:54Z</dcterms:created>
  <dcterms:modified xsi:type="dcterms:W3CDTF">2020-11-20T05:25:00Z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2020-11-20T05:25:00Z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6e67c4da-66bb-4e27-ad2c-164d5ea4e1c0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