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91" r:id="rId3"/>
    <p:sldId id="279" r:id="rId4"/>
    <p:sldId id="272" r:id="rId5"/>
    <p:sldId id="278" r:id="rId6"/>
    <p:sldId id="273" r:id="rId7"/>
    <p:sldId id="282" r:id="rId8"/>
    <p:sldId id="280" r:id="rId9"/>
    <p:sldId id="281" r:id="rId10"/>
    <p:sldId id="284" r:id="rId11"/>
    <p:sldId id="283" r:id="rId12"/>
    <p:sldId id="285" r:id="rId13"/>
    <p:sldId id="286" r:id="rId14"/>
    <p:sldId id="287" r:id="rId15"/>
    <p:sldId id="288" r:id="rId16"/>
    <p:sldId id="290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06" autoAdjust="0"/>
  </p:normalViewPr>
  <p:slideViewPr>
    <p:cSldViewPr snapToGrid="0">
      <p:cViewPr varScale="1">
        <p:scale>
          <a:sx n="122" d="100"/>
          <a:sy n="122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323AA-F145-4297-8427-3F0936F95DA1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F432-B551-488A-A22D-3D0E316C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D5B8-7559-4968-A4C0-70BACA2F4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848B9-BBAD-4521-81BB-BCA6B4C53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8344-58CD-4297-AB31-BD111E1B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03E2-8C5D-4A6B-9390-1BAB1817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1163-B975-42CC-8E91-473F5BBA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BD4F-38A7-4378-8B9E-C568B4C3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158A-312B-4F28-B449-41D936153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EB93-80F7-419F-8503-FF61AF4E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1745-C4EE-42F8-A21B-DBAA7D37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56255-5620-466F-893C-913FC7BC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542EE-0A2E-4DC3-B489-A9A428F8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3695-CBB9-4587-BCE8-76FD7C4BD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F84B-D6B5-4E0D-AA7D-A2130778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7B6A-1953-4325-9CAA-F06C1E91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A02E-51BD-4E76-B31D-5A2D52C8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E6AE-48B8-47F8-B9FD-C60D0A8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0C77-F4D4-4CDC-855F-1BEAA094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7F88-47CF-4631-A8F0-5CFE56DB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D99B1-6FB6-46B7-85A8-0BC7DB49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8217-9B6A-4315-8381-BD19A111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1F18-3428-4749-810F-CF2E7D31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0EAB7-F161-45C5-A836-12965E7C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6066-90E8-4F1D-B386-B277A86C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B686-1A15-4165-BC39-33EFC7DD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11CE-1FFF-4CE6-A3FD-221AFF52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0489-03B1-416B-ACA9-0334CC5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BF12-CAEA-45B7-A81F-76B31ACA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38A0-1960-4A6E-A0D4-57EF11DC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B65A8-713F-4674-B479-EF5002B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01751-DEFB-4BA2-BB5D-F463F292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A4B4-84BD-4174-9486-B6BF628C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9F70-88A8-4AB9-B767-40E30D44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8EF1-95AF-496D-A5A9-45D2E036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89390-05D6-4F5B-9B91-EF0C6465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0FAE3-AB9C-43B5-B730-E6FF7F408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C586-764E-4C4A-BCED-AB32ADCAA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6AB71-6F3F-4DF9-B79F-1A75FC7B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CCB7A-4C3E-4E25-9F0E-1EB07F7D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9CC4D-4F1E-4850-B1B7-F91AF4E1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129A-87BD-4215-AADD-02066BBF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B4EEE-2C44-4CDB-B91D-FEE04637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5CB1-D70B-4EF6-93C8-08B51DB7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A5065-C37C-4212-AC44-5F51170B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038BC-00DA-4E7F-9DEF-1C2E6567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77A8B-6DD9-47AE-889B-5E55B472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3A3-6142-492E-BFBA-225F647C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D474-7398-4E8D-9702-2F09B8BC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AFB8-9414-40F8-8965-99310AEA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C21FA-D83A-4439-BCE9-B82952CF3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AB77-A6F3-4E43-BE94-30211DD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FC7F9-D242-4E38-AC4A-8B71AADB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3C7F-E0AB-41DE-96D7-AA2E1F36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16E1-9198-4866-9A9F-D50D8276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31E8D-2084-499C-BB71-3B9388CD0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3F054-E029-43F3-999B-D7AF1F03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EF5D3-66F9-487F-ABE6-223E10B5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D8E5-AA9C-4A8B-A965-8E3DA639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A123-9E48-4D1E-964B-AC3E0A46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BCB5C-242E-4C08-8E9F-C3FCDD3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8A5BA-BF6F-4565-A45B-735A717E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BB28-B009-4A27-9079-86B45206F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A80D-79AD-423C-9FB7-4FFAC1A53DF5}" type="datetimeFigureOut">
              <a:rPr lang="en-US" smtClean="0"/>
              <a:t>20-Nov-20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1D8AF-C988-42B8-9B74-4684D0647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BA94-3383-4B67-AB89-8D2994192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ECF0-23BC-4EC2-A5FB-D1FD9F2A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2833077" y="1716838"/>
            <a:ext cx="652584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19595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y=\alpha+ \beta x">
            <a:extLst>
              <a:ext uri="{FF2B5EF4-FFF2-40B4-BE49-F238E27FC236}">
                <a16:creationId xmlns:a16="http://schemas.microsoft.com/office/drawing/2014/main" id="{A64E4955-A74F-46B3-8035-406F3EB20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Gradient Descent. Gradient descent is very generic… | by Ehtisham Raza |  Medium">
            <a:extLst>
              <a:ext uri="{FF2B5EF4-FFF2-40B4-BE49-F238E27FC236}">
                <a16:creationId xmlns:a16="http://schemas.microsoft.com/office/drawing/2014/main" id="{DA039BE4-E85B-4305-93E8-DBFC799E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82" y="1250462"/>
            <a:ext cx="7238714" cy="34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19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y=\alpha+ \beta x">
            <a:extLst>
              <a:ext uri="{FF2B5EF4-FFF2-40B4-BE49-F238E27FC236}">
                <a16:creationId xmlns:a16="http://schemas.microsoft.com/office/drawing/2014/main" id="{A64E4955-A74F-46B3-8035-406F3EB20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EC73F2-1EFB-42AA-8A13-A9EFFBC8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45" y="1742705"/>
            <a:ext cx="6557108" cy="30677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9AF9FB-4628-4C0A-A5F9-B609CE0D9EDB}"/>
              </a:ext>
            </a:extLst>
          </p:cNvPr>
          <p:cNvSpPr/>
          <p:nvPr/>
        </p:nvSpPr>
        <p:spPr>
          <a:xfrm>
            <a:off x="1297354" y="2047505"/>
            <a:ext cx="3305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 large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Too small</a:t>
            </a:r>
          </a:p>
        </p:txBody>
      </p:sp>
    </p:spTree>
    <p:extLst>
      <p:ext uri="{BB962C8B-B14F-4D97-AF65-F5344CB8AC3E}">
        <p14:creationId xmlns:p14="http://schemas.microsoft.com/office/powerpoint/2010/main" val="285287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F22270-D0A0-4A49-A013-D9225082722C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Types of Gradient Descent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98BA66-DAD8-41F6-A68A-CF125C1094CB}"/>
              </a:ext>
            </a:extLst>
          </p:cNvPr>
          <p:cNvSpPr/>
          <p:nvPr/>
        </p:nvSpPr>
        <p:spPr>
          <a:xfrm>
            <a:off x="1549911" y="1830943"/>
            <a:ext cx="5366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Stochastic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 Batch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of examples used to calculate in Cost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D7A65-FC5F-49B4-AE2C-9A7CC3E8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272" y="4291256"/>
            <a:ext cx="3495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radient Descent: All You Need to Know | Hacker Noon">
            <a:extLst>
              <a:ext uri="{FF2B5EF4-FFF2-40B4-BE49-F238E27FC236}">
                <a16:creationId xmlns:a16="http://schemas.microsoft.com/office/drawing/2014/main" id="{5B896583-238C-4BB0-87DB-54BB7B7A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16" y="1595557"/>
            <a:ext cx="7101972" cy="39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3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Linear Regression Models</a:t>
            </a:r>
          </a:p>
        </p:txBody>
      </p:sp>
      <p:pic>
        <p:nvPicPr>
          <p:cNvPr id="10242" name="Picture 2" descr="Multiple Linear Regression: Sklearn and Statsmodels | by Subarna Lamsal |  Medium">
            <a:extLst>
              <a:ext uri="{FF2B5EF4-FFF2-40B4-BE49-F238E27FC236}">
                <a16:creationId xmlns:a16="http://schemas.microsoft.com/office/drawing/2014/main" id="{3B1FF664-A3FA-4AB1-AC46-57E8B4CF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86" y="1966191"/>
            <a:ext cx="7679227" cy="340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20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Polynomial Linear Regression</a:t>
            </a:r>
          </a:p>
        </p:txBody>
      </p:sp>
      <p:pic>
        <p:nvPicPr>
          <p:cNvPr id="11266" name="Picture 2" descr="Machine learning Polynomial Regression - Javatpoint">
            <a:extLst>
              <a:ext uri="{FF2B5EF4-FFF2-40B4-BE49-F238E27FC236}">
                <a16:creationId xmlns:a16="http://schemas.microsoft.com/office/drawing/2014/main" id="{043B0A91-09F0-4378-97AC-3D15DD50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53" y="1859572"/>
            <a:ext cx="7753838" cy="387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F22270-D0A0-4A49-A013-D9225082722C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Regularization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E10C55-D9D4-46C0-9618-1A3CA762245E}"/>
              </a:ext>
            </a:extLst>
          </p:cNvPr>
          <p:cNvSpPr/>
          <p:nvPr/>
        </p:nvSpPr>
        <p:spPr>
          <a:xfrm>
            <a:off x="1452970" y="1396780"/>
            <a:ext cx="85897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Technique 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Explicit regularization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Add penalty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Implicit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L1</a:t>
            </a:r>
            <a:r>
              <a:rPr lang="en-US" dirty="0"/>
              <a:t> 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L2</a:t>
            </a:r>
            <a:r>
              <a:rPr lang="en-US" dirty="0"/>
              <a:t> 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339960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F22270-D0A0-4A49-A013-D9225082722C}"/>
              </a:ext>
            </a:extLst>
          </p:cNvPr>
          <p:cNvSpPr/>
          <p:nvPr/>
        </p:nvSpPr>
        <p:spPr>
          <a:xfrm>
            <a:off x="986588" y="478589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Explicit Regularization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E10C55-D9D4-46C0-9618-1A3CA762245E}"/>
              </a:ext>
            </a:extLst>
          </p:cNvPr>
          <p:cNvSpPr/>
          <p:nvPr/>
        </p:nvSpPr>
        <p:spPr>
          <a:xfrm>
            <a:off x="562017" y="1468239"/>
            <a:ext cx="5533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coefficients cause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L1</a:t>
            </a:r>
            <a:r>
              <a:rPr lang="en-US" dirty="0"/>
              <a:t> Regularization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/>
              <a:t>absolute sum of all coefficients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L2</a:t>
            </a:r>
            <a:r>
              <a:rPr lang="en-US" dirty="0"/>
              <a:t> Regularization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i="1" dirty="0"/>
              <a:t>sum of squares all coefficients</a:t>
            </a:r>
            <a:endParaRPr lang="en-US" dirty="0"/>
          </a:p>
        </p:txBody>
      </p:sp>
      <p:pic>
        <p:nvPicPr>
          <p:cNvPr id="13316" name="Picture 4" descr="Implementing L2 regularization - Hands-On Machine Learning on Google Cloud  Platform [Book]">
            <a:extLst>
              <a:ext uri="{FF2B5EF4-FFF2-40B4-BE49-F238E27FC236}">
                <a16:creationId xmlns:a16="http://schemas.microsoft.com/office/drawing/2014/main" id="{7CDD45F0-96DB-4F21-9BC3-53ABFDF7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62" y="2303524"/>
            <a:ext cx="46482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23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F22270-D0A0-4A49-A013-D9225082722C}"/>
              </a:ext>
            </a:extLst>
          </p:cNvPr>
          <p:cNvSpPr/>
          <p:nvPr/>
        </p:nvSpPr>
        <p:spPr>
          <a:xfrm>
            <a:off x="986588" y="478589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Implicit Regularization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E10C55-D9D4-46C0-9618-1A3CA762245E}"/>
              </a:ext>
            </a:extLst>
          </p:cNvPr>
          <p:cNvSpPr/>
          <p:nvPr/>
        </p:nvSpPr>
        <p:spPr>
          <a:xfrm>
            <a:off x="684944" y="1874381"/>
            <a:ext cx="37911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362" name="Picture 2" descr="Early Stopping">
            <a:extLst>
              <a:ext uri="{FF2B5EF4-FFF2-40B4-BE49-F238E27FC236}">
                <a16:creationId xmlns:a16="http://schemas.microsoft.com/office/drawing/2014/main" id="{105FCACB-5A99-4DD5-B935-285988BB7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53" y="2226043"/>
            <a:ext cx="6006219" cy="264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4AE1BB-A0C1-4505-830F-558B003FC32E}"/>
              </a:ext>
            </a:extLst>
          </p:cNvPr>
          <p:cNvSpPr/>
          <p:nvPr/>
        </p:nvSpPr>
        <p:spPr>
          <a:xfrm>
            <a:off x="684944" y="3369379"/>
            <a:ext cx="47915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Plot of model learning performance over experience or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Loss over iterations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Determine underfit or overfit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6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Linear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A1E15-4F86-48E2-9AF5-EA005B687929}"/>
              </a:ext>
            </a:extLst>
          </p:cNvPr>
          <p:cNvSpPr/>
          <p:nvPr/>
        </p:nvSpPr>
        <p:spPr>
          <a:xfrm>
            <a:off x="882315" y="1279176"/>
            <a:ext cx="1042736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Regression or </a:t>
            </a:r>
            <a:r>
              <a:rPr lang="en-US" sz="2100" strike="sngStrike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Supervised or </a:t>
            </a:r>
            <a:r>
              <a:rPr lang="en-US" sz="2100" strike="sngStrike" dirty="0">
                <a:latin typeface="Calibri" panose="020F0502020204030204" pitchFamily="34" charset="0"/>
                <a:cs typeface="Calibri" panose="020F0502020204030204" pitchFamily="34" charset="0"/>
              </a:rPr>
              <a:t>Unsupervised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lvl="1"/>
            <a:endParaRPr lang="en-US" sz="2100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Linear – coefficients have power of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Regression – predict a number </a:t>
            </a:r>
          </a:p>
          <a:p>
            <a:pPr lvl="1"/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Output = Weighted sum of inputs + Constant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Rent = </a:t>
            </a: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w1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* Area + </a:t>
            </a: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w2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* Years + C</a:t>
            </a:r>
          </a:p>
          <a:p>
            <a:pPr lvl="1"/>
            <a:endParaRPr lang="en-US" sz="2100" strike="sngStrik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w1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w2 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are called coefficients or parameters</a:t>
            </a:r>
          </a:p>
        </p:txBody>
      </p:sp>
    </p:spTree>
    <p:extLst>
      <p:ext uri="{BB962C8B-B14F-4D97-AF65-F5344CB8AC3E}">
        <p14:creationId xmlns:p14="http://schemas.microsoft.com/office/powerpoint/2010/main" val="106374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ar Regression and its Mathematical implementation | Hacker Noon">
            <a:extLst>
              <a:ext uri="{FF2B5EF4-FFF2-40B4-BE49-F238E27FC236}">
                <a16:creationId xmlns:a16="http://schemas.microsoft.com/office/drawing/2014/main" id="{2CB37623-E046-45A5-9095-ADB08356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1999" y="1768230"/>
            <a:ext cx="7492348" cy="374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767E90-8273-4609-BBF4-A054E1988EF9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Underlying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314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3A9350-A454-4CBF-A4AC-15F9D69AD503}"/>
              </a:ext>
            </a:extLst>
          </p:cNvPr>
          <p:cNvSpPr/>
          <p:nvPr/>
        </p:nvSpPr>
        <p:spPr>
          <a:xfrm>
            <a:off x="882315" y="1279176"/>
            <a:ext cx="10427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Number of </a:t>
            </a: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explanatory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Multiple Linear Regression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Polynomial 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Number of </a:t>
            </a:r>
            <a:r>
              <a:rPr lang="en-US" sz="21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Univariate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Multivariate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</a:p>
        </p:txBody>
      </p:sp>
      <p:pic>
        <p:nvPicPr>
          <p:cNvPr id="1026" name="Picture 2" descr="Multiple Linear Regression in Python (The Ultimate Guide) | Machine  Learning | Artificial Intelligence Online Course">
            <a:extLst>
              <a:ext uri="{FF2B5EF4-FFF2-40B4-BE49-F238E27FC236}">
                <a16:creationId xmlns:a16="http://schemas.microsoft.com/office/drawing/2014/main" id="{6A7EDF2E-5AB0-4C19-8B0B-343D3FFB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153" y="2618004"/>
            <a:ext cx="4629804" cy="29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4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3A9350-A454-4CBF-A4AC-15F9D69AD503}"/>
              </a:ext>
            </a:extLst>
          </p:cNvPr>
          <p:cNvSpPr/>
          <p:nvPr/>
        </p:nvSpPr>
        <p:spPr>
          <a:xfrm>
            <a:off x="986588" y="1846072"/>
            <a:ext cx="386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Predictor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Response 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B5914-F72C-4DE8-9E76-4BF3814B551F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Simple Linear Regression</a:t>
            </a:r>
          </a:p>
        </p:txBody>
      </p:sp>
      <p:sp>
        <p:nvSpPr>
          <p:cNvPr id="4" name="AutoShape 2" descr="y=\alpha+ \beta x">
            <a:extLst>
              <a:ext uri="{FF2B5EF4-FFF2-40B4-BE49-F238E27FC236}">
                <a16:creationId xmlns:a16="http://schemas.microsoft.com/office/drawing/2014/main" id="{A64E4955-A74F-46B3-8035-406F3EB20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Simple Linear Regression | An Easy Introduction &amp; Examples">
            <a:extLst>
              <a:ext uri="{FF2B5EF4-FFF2-40B4-BE49-F238E27FC236}">
                <a16:creationId xmlns:a16="http://schemas.microsoft.com/office/drawing/2014/main" id="{1F94984C-85FE-4756-8A73-483AC099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83" y="3428999"/>
            <a:ext cx="30765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 introduction to Python Machine Learning – part 3: Linear regression –  micropi">
            <a:extLst>
              <a:ext uri="{FF2B5EF4-FFF2-40B4-BE49-F238E27FC236}">
                <a16:creationId xmlns:a16="http://schemas.microsoft.com/office/drawing/2014/main" id="{FF166411-0BCB-4E68-8EB3-DAC480ED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90" y="1653503"/>
            <a:ext cx="6122429" cy="412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2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EE4DB-F90F-4B46-9E7C-92F7FCAD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7" y="2986087"/>
            <a:ext cx="3495675" cy="885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F22270-D0A0-4A49-A013-D9225082722C}"/>
              </a:ext>
            </a:extLst>
          </p:cNvPr>
          <p:cNvSpPr/>
          <p:nvPr/>
        </p:nvSpPr>
        <p:spPr>
          <a:xfrm>
            <a:off x="986588" y="478589"/>
            <a:ext cx="104273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Calculate accuracy of </a:t>
            </a:r>
            <a:r>
              <a:rPr lang="en-US" sz="2200" dirty="0">
                <a:solidFill>
                  <a:schemeClr val="accent2"/>
                </a:solidFill>
              </a:rPr>
              <a:t>y </a:t>
            </a:r>
            <a:r>
              <a:rPr lang="en-US" sz="2200" dirty="0"/>
              <a:t>– Cost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CD11B-9DE3-40DE-8209-56AE5065D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50" y="1198945"/>
            <a:ext cx="7712007" cy="48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5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y=\alpha+ \beta x">
            <a:extLst>
              <a:ext uri="{FF2B5EF4-FFF2-40B4-BE49-F238E27FC236}">
                <a16:creationId xmlns:a16="http://schemas.microsoft.com/office/drawing/2014/main" id="{A64E4955-A74F-46B3-8035-406F3EB20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" descr="Reducing SSR">
            <a:extLst>
              <a:ext uri="{FF2B5EF4-FFF2-40B4-BE49-F238E27FC236}">
                <a16:creationId xmlns:a16="http://schemas.microsoft.com/office/drawing/2014/main" id="{A3401DF4-DAB5-4F91-851B-4EE61307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856" y="863328"/>
            <a:ext cx="7522658" cy="379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imple Linear Regression | An Easy Introduction &amp; Examples">
            <a:extLst>
              <a:ext uri="{FF2B5EF4-FFF2-40B4-BE49-F238E27FC236}">
                <a16:creationId xmlns:a16="http://schemas.microsoft.com/office/drawing/2014/main" id="{B860B919-355C-4A21-A7E7-6794A970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35" y="5327922"/>
            <a:ext cx="30765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072C6-3178-42EA-A02E-C76A83EF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627" y="5218384"/>
            <a:ext cx="3495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6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F22270-D0A0-4A49-A013-D9225082722C}"/>
              </a:ext>
            </a:extLst>
          </p:cNvPr>
          <p:cNvSpPr/>
          <p:nvPr/>
        </p:nvSpPr>
        <p:spPr>
          <a:xfrm>
            <a:off x="986588" y="478589"/>
            <a:ext cx="104273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Training – Finding 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98BA66-DAD8-41F6-A68A-CF125C1094CB}"/>
              </a:ext>
            </a:extLst>
          </p:cNvPr>
          <p:cNvSpPr/>
          <p:nvPr/>
        </p:nvSpPr>
        <p:spPr>
          <a:xfrm>
            <a:off x="729296" y="1846574"/>
            <a:ext cx="53667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initialize all parameters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parameters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US" dirty="0"/>
              <a:t> iteratively to minimize a cost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slope at a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 small step in that 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2" descr="Gradient Descent : A Quick, Simple Introduction to heart of Machine  Learning Algorithms | by Shrikumar Shankar | The Startup | Medium">
            <a:extLst>
              <a:ext uri="{FF2B5EF4-FFF2-40B4-BE49-F238E27FC236}">
                <a16:creationId xmlns:a16="http://schemas.microsoft.com/office/drawing/2014/main" id="{8AFABD8D-73DC-44C9-B4D1-9F588E63C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0461" y="1523349"/>
            <a:ext cx="5338025" cy="41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F492B-D06F-4670-B2AC-1F8D99E9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73" y="4416302"/>
            <a:ext cx="3495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0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y=\alpha+ \beta x">
            <a:extLst>
              <a:ext uri="{FF2B5EF4-FFF2-40B4-BE49-F238E27FC236}">
                <a16:creationId xmlns:a16="http://schemas.microsoft.com/office/drawing/2014/main" id="{A64E4955-A74F-46B3-8035-406F3EB20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51B36-4F80-444D-8CE5-2FC3C00F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57337"/>
            <a:ext cx="87058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221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Athrapullikal, Pranav (ADV D AA DDI HMI-RT WCC-URT ST1)</dc:creator>
  <cp:lastModifiedBy>Athrapullikal, Pranav (ADV D AA DDI HMI-RT WCC-URT ST1)</cp:lastModifiedBy>
  <cp:revision>77</cp:revision>
  <dcterms:created xsi:type="dcterms:W3CDTF">2020-11-17T02:04:54Z</dcterms:created>
  <dcterms:modified xsi:type="dcterms:W3CDTF">2020-11-20T10:57:56Z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2020-11-20T10:57:56Z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6e67c4da-66bb-4e27-ad2c-164d5ea4e1c0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