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72" r:id="rId7"/>
    <p:sldId id="261" r:id="rId8"/>
    <p:sldId id="262" r:id="rId9"/>
    <p:sldId id="265" r:id="rId10"/>
    <p:sldId id="264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06" autoAdjust="0"/>
  </p:normalViewPr>
  <p:slideViewPr>
    <p:cSldViewPr snapToGrid="0">
      <p:cViewPr varScale="1">
        <p:scale>
          <a:sx n="122" d="100"/>
          <a:sy n="122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323AA-F145-4297-8427-3F0936F95DA1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F432-B551-488A-A22D-3D0E316C3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2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FF432-B551-488A-A22D-3D0E316C3B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9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D5B8-7559-4968-A4C0-70BACA2F4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848B9-BBAD-4521-81BB-BCA6B4C53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8344-58CD-4297-AB31-BD111E1B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B03E2-8C5D-4A6B-9390-1BAB1817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B1163-B975-42CC-8E91-473F5BBA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6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BD4F-38A7-4378-8B9E-C568B4C3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3158A-312B-4F28-B449-41D936153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EEB93-80F7-419F-8503-FF61AF4E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A1745-C4EE-42F8-A21B-DBAA7D37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56255-5620-466F-893C-913FC7BC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7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542EE-0A2E-4DC3-B489-A9A428F8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D3695-CBB9-4587-BCE8-76FD7C4BD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F84B-D6B5-4E0D-AA7D-A2130778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67B6A-1953-4325-9CAA-F06C1E91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5A02E-51BD-4E76-B31D-5A2D52C8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2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E6AE-48B8-47F8-B9FD-C60D0A8F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20C77-F4D4-4CDC-855F-1BEAA0943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A7F88-47CF-4631-A8F0-5CFE56DB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D99B1-6FB6-46B7-85A8-0BC7DB49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98217-9B6A-4315-8381-BD19A111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3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1F18-3428-4749-810F-CF2E7D31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0EAB7-F161-45C5-A836-12965E7C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56066-90E8-4F1D-B386-B277A86C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EB686-1A15-4165-BC39-33EFC7DD9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911CE-1FFF-4CE6-A3FD-221AFF52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3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0489-03B1-416B-ACA9-0334CC5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BF12-CAEA-45B7-A81F-76B31ACAF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538A0-1960-4A6E-A0D4-57EF11DC4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B65A8-713F-4674-B479-EF5002B4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01751-DEFB-4BA2-BB5D-F463F292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8A4B4-84BD-4174-9486-B6BF628C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2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9F70-88A8-4AB9-B767-40E30D44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A8EF1-95AF-496D-A5A9-45D2E0363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89390-05D6-4F5B-9B91-EF0C64655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0FAE3-AB9C-43B5-B730-E6FF7F408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BC586-764E-4C4A-BCED-AB32ADCAA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6AB71-6F3F-4DF9-B79F-1A75FC7B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CCB7A-4C3E-4E25-9F0E-1EB07F7D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9CC4D-4F1E-4850-B1B7-F91AF4E1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3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129A-87BD-4215-AADD-02066BBF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B4EEE-2C44-4CDB-B91D-FEE04637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75CB1-D70B-4EF6-93C8-08B51DB7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A5065-C37C-4212-AC44-5F51170B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3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038BC-00DA-4E7F-9DEF-1C2E6567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77A8B-6DD9-47AE-889B-5E55B472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CA3A3-6142-492E-BFBA-225F647C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1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D474-7398-4E8D-9702-2F09B8BC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EAFB8-9414-40F8-8965-99310AEA1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C21FA-D83A-4439-BCE9-B82952CF3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9AB77-A6F3-4E43-BE94-30211DDF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FC7F9-D242-4E38-AC4A-8B71AADB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E3C7F-E0AB-41DE-96D7-AA2E1F36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16E1-9198-4866-9A9F-D50D8276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31E8D-2084-499C-BB71-3B9388CD0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3F054-E029-43F3-999B-D7AF1F033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EF5D3-66F9-487F-ABE6-223E10B5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1D8E5-AA9C-4A8B-A965-8E3DA639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FA123-9E48-4D1E-964B-AC3E0A46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8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BCB5C-242E-4C08-8E9F-C3FCDD39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8A5BA-BF6F-4565-A45B-735A717EA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0BB28-B009-4A27-9079-86B45206F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CA80D-79AD-423C-9FB7-4FFAC1A53DF5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1D8AF-C988-42B8-9B74-4684D0647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9BA94-3383-4B67-AB89-8D2994192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9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9EC4-63AF-436C-8FE4-D3F76EBEB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1325"/>
            <a:ext cx="9144000" cy="718637"/>
          </a:xfrm>
        </p:spPr>
        <p:txBody>
          <a:bodyPr>
            <a:normAutofit/>
          </a:bodyPr>
          <a:lstStyle/>
          <a:p>
            <a:r>
              <a:rPr lang="en-US" sz="40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3283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3A9350-A454-4CBF-A4AC-15F9D69AD503}"/>
              </a:ext>
            </a:extLst>
          </p:cNvPr>
          <p:cNvSpPr/>
          <p:nvPr/>
        </p:nvSpPr>
        <p:spPr>
          <a:xfrm>
            <a:off x="818145" y="1439597"/>
            <a:ext cx="104273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Ideal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Capture all regularities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Generalize well to unseen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Bias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Inability to capture true relationship between X and 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Variance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Sensitivity to small fluctuations in the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Polynomial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 changes in Generalization error</a:t>
            </a:r>
          </a:p>
          <a:p>
            <a:endParaRPr lang="en-US" dirty="0"/>
          </a:p>
          <a:p>
            <a:r>
              <a:rPr lang="en-US" dirty="0"/>
              <a:t>Ideally, both Bias and Variance are low.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5B5914-F72C-4DE8-9E76-4BF3814B551F}"/>
              </a:ext>
            </a:extLst>
          </p:cNvPr>
          <p:cNvSpPr/>
          <p:nvPr/>
        </p:nvSpPr>
        <p:spPr>
          <a:xfrm>
            <a:off x="970546" y="781871"/>
            <a:ext cx="104273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Bias Variance Tradeoff</a:t>
            </a:r>
          </a:p>
        </p:txBody>
      </p:sp>
    </p:spTree>
    <p:extLst>
      <p:ext uri="{BB962C8B-B14F-4D97-AF65-F5344CB8AC3E}">
        <p14:creationId xmlns:p14="http://schemas.microsoft.com/office/powerpoint/2010/main" val="232884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5B5914-F72C-4DE8-9E76-4BF3814B551F}"/>
              </a:ext>
            </a:extLst>
          </p:cNvPr>
          <p:cNvSpPr/>
          <p:nvPr/>
        </p:nvSpPr>
        <p:spPr>
          <a:xfrm>
            <a:off x="970546" y="781871"/>
            <a:ext cx="104273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Errors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944EA5-90C6-4707-B3C6-B52D1488D7FF}"/>
              </a:ext>
            </a:extLst>
          </p:cNvPr>
          <p:cNvSpPr/>
          <p:nvPr/>
        </p:nvSpPr>
        <p:spPr>
          <a:xfrm>
            <a:off x="501315" y="2037348"/>
            <a:ext cx="43995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error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Error rate on training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Generalization error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Error rate on test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Error &lt; Generalization Error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Error &gt; Generalization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Underfitting</a:t>
            </a:r>
          </a:p>
        </p:txBody>
      </p:sp>
      <p:pic>
        <p:nvPicPr>
          <p:cNvPr id="6" name="Picture 5" descr="ML Fundamentals: Bias Variance Trade-off | by Mallikarjun | Medium">
            <a:extLst>
              <a:ext uri="{FF2B5EF4-FFF2-40B4-BE49-F238E27FC236}">
                <a16:creationId xmlns:a16="http://schemas.microsoft.com/office/drawing/2014/main" id="{BD3A381F-3263-4B68-8BDD-3C4068A38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304" y="1627107"/>
            <a:ext cx="6413090" cy="40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6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 descr="Validation before Testing | Machine Learning">
            <a:extLst>
              <a:ext uri="{FF2B5EF4-FFF2-40B4-BE49-F238E27FC236}">
                <a16:creationId xmlns:a16="http://schemas.microsoft.com/office/drawing/2014/main" id="{F541EA35-DE19-4C52-9988-641D5C092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905" y="2644043"/>
            <a:ext cx="6419945" cy="206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9F0C9D-8DAE-499D-BFDB-1E00BE6734D4}"/>
              </a:ext>
            </a:extLst>
          </p:cNvPr>
          <p:cNvSpPr/>
          <p:nvPr/>
        </p:nvSpPr>
        <p:spPr>
          <a:xfrm>
            <a:off x="1216741" y="1090864"/>
            <a:ext cx="94086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Scenarios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Evaluating one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Evaluating multiple models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9700DF-A02F-4ECC-A646-8AA9B3A4ED48}"/>
              </a:ext>
            </a:extLst>
          </p:cNvPr>
          <p:cNvSpPr/>
          <p:nvPr/>
        </p:nvSpPr>
        <p:spPr>
          <a:xfrm>
            <a:off x="1216741" y="5066800"/>
            <a:ext cx="94086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set 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meant for estimating generalization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for choosing the best models</a:t>
            </a:r>
          </a:p>
        </p:txBody>
      </p:sp>
    </p:spTree>
    <p:extLst>
      <p:ext uri="{BB962C8B-B14F-4D97-AF65-F5344CB8AC3E}">
        <p14:creationId xmlns:p14="http://schemas.microsoft.com/office/powerpoint/2010/main" val="3988564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5D39ED-F846-4A15-AADC-5C6A0EE198E1}"/>
              </a:ext>
            </a:extLst>
          </p:cNvPr>
          <p:cNvSpPr/>
          <p:nvPr/>
        </p:nvSpPr>
        <p:spPr>
          <a:xfrm>
            <a:off x="1216741" y="1090864"/>
            <a:ext cx="940869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if we have a small training set?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May not have a sufficiently large Training or Validation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set &lt; Validation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Unable to learn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 set &lt; Training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Evaluation on validation set will not be accurate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Fix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62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5D39ED-F846-4A15-AADC-5C6A0EE198E1}"/>
              </a:ext>
            </a:extLst>
          </p:cNvPr>
          <p:cNvSpPr/>
          <p:nvPr/>
        </p:nvSpPr>
        <p:spPr>
          <a:xfrm>
            <a:off x="986587" y="1155033"/>
            <a:ext cx="9930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multiple validation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of the data is used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average of evaluation on validation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time is multiplied by number of validation sets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5D057B-E496-4421-9A85-71FD02F77BED}"/>
              </a:ext>
            </a:extLst>
          </p:cNvPr>
          <p:cNvSpPr/>
          <p:nvPr/>
        </p:nvSpPr>
        <p:spPr>
          <a:xfrm>
            <a:off x="882315" y="461029"/>
            <a:ext cx="104273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Cross validation</a:t>
            </a:r>
          </a:p>
        </p:txBody>
      </p:sp>
      <p:pic>
        <p:nvPicPr>
          <p:cNvPr id="13314" name="Picture 2" descr="Train/Test Split and Cross Validation in Python | by Adi Bronshtein |  Towards Data Science">
            <a:extLst>
              <a:ext uri="{FF2B5EF4-FFF2-40B4-BE49-F238E27FC236}">
                <a16:creationId xmlns:a16="http://schemas.microsoft.com/office/drawing/2014/main" id="{879E83D3-D8FB-4785-8F5A-4DE66DB91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752" y="2772457"/>
            <a:ext cx="7266071" cy="377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858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3A9350-A454-4CBF-A4AC-15F9D69AD503}"/>
              </a:ext>
            </a:extLst>
          </p:cNvPr>
          <p:cNvSpPr/>
          <p:nvPr/>
        </p:nvSpPr>
        <p:spPr>
          <a:xfrm>
            <a:off x="1090863" y="2097325"/>
            <a:ext cx="3866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Predictor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Response 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5B5914-F72C-4DE8-9E76-4BF3814B551F}"/>
              </a:ext>
            </a:extLst>
          </p:cNvPr>
          <p:cNvSpPr/>
          <p:nvPr/>
        </p:nvSpPr>
        <p:spPr>
          <a:xfrm>
            <a:off x="986588" y="478589"/>
            <a:ext cx="104273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How error is calculated? - </a:t>
            </a:r>
            <a:r>
              <a:rPr lang="en-US" sz="2200" dirty="0"/>
              <a:t>Simple Linear Regression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FF1A44-6417-4158-8468-B1A6F899A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471" y="1300545"/>
            <a:ext cx="7712007" cy="485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51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ducing SSR">
            <a:extLst>
              <a:ext uri="{FF2B5EF4-FFF2-40B4-BE49-F238E27FC236}">
                <a16:creationId xmlns:a16="http://schemas.microsoft.com/office/drawing/2014/main" id="{D4AB82B7-F942-449A-888A-A1F4EC06E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620" y="2060444"/>
            <a:ext cx="7620000" cy="384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DEE4DB-F90F-4B46-9E7C-92F7FCAD3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83" y="764256"/>
            <a:ext cx="34956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54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5B5914-F72C-4DE8-9E76-4BF3814B551F}"/>
              </a:ext>
            </a:extLst>
          </p:cNvPr>
          <p:cNvSpPr/>
          <p:nvPr/>
        </p:nvSpPr>
        <p:spPr>
          <a:xfrm>
            <a:off x="986588" y="478589"/>
            <a:ext cx="104273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Linearity</a:t>
            </a:r>
            <a:endParaRPr lang="en-US" sz="2200" dirty="0"/>
          </a:p>
        </p:txBody>
      </p:sp>
      <p:pic>
        <p:nvPicPr>
          <p:cNvPr id="2050" name="Picture 2" descr="Separable">
            <a:extLst>
              <a:ext uri="{FF2B5EF4-FFF2-40B4-BE49-F238E27FC236}">
                <a16:creationId xmlns:a16="http://schemas.microsoft.com/office/drawing/2014/main" id="{F04A2237-870E-4D2A-88B1-7CB7824E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86156"/>
            <a:ext cx="9873914" cy="448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598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5B5914-F72C-4DE8-9E76-4BF3814B551F}"/>
              </a:ext>
            </a:extLst>
          </p:cNvPr>
          <p:cNvSpPr/>
          <p:nvPr/>
        </p:nvSpPr>
        <p:spPr>
          <a:xfrm>
            <a:off x="986588" y="478589"/>
            <a:ext cx="104273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Linearity - </a:t>
            </a:r>
            <a:r>
              <a:rPr lang="en-US" sz="2200" dirty="0">
                <a:solidFill>
                  <a:srgbClr val="222222"/>
                </a:solidFill>
                <a:latin typeface="-apple-system"/>
              </a:rPr>
              <a:t>Support Vector Machines</a:t>
            </a:r>
          </a:p>
        </p:txBody>
      </p:sp>
      <p:pic>
        <p:nvPicPr>
          <p:cNvPr id="3076" name="Picture 4" descr="1D">
            <a:extLst>
              <a:ext uri="{FF2B5EF4-FFF2-40B4-BE49-F238E27FC236}">
                <a16:creationId xmlns:a16="http://schemas.microsoft.com/office/drawing/2014/main" id="{85DB7871-34E2-4EEA-8DE0-CA3F413A3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" y="1447245"/>
            <a:ext cx="6684754" cy="92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2D">
            <a:extLst>
              <a:ext uri="{FF2B5EF4-FFF2-40B4-BE49-F238E27FC236}">
                <a16:creationId xmlns:a16="http://schemas.microsoft.com/office/drawing/2014/main" id="{6858E818-5FEA-48FE-8E1B-683B84E52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57" y="2807731"/>
            <a:ext cx="5947360" cy="381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989F91-784E-47F8-9D1C-56B4E8867410}"/>
              </a:ext>
            </a:extLst>
          </p:cNvPr>
          <p:cNvSpPr txBox="1"/>
          <p:nvPr/>
        </p:nvSpPr>
        <p:spPr>
          <a:xfrm>
            <a:off x="7721596" y="1668379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1-D Representation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A4F42-52AE-497E-8720-E3817998E434}"/>
              </a:ext>
            </a:extLst>
          </p:cNvPr>
          <p:cNvSpPr txBox="1"/>
          <p:nvPr/>
        </p:nvSpPr>
        <p:spPr>
          <a:xfrm>
            <a:off x="7796462" y="4062663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2-D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09888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817A9E-9DDA-401F-BAA3-7C7A051C9526}"/>
              </a:ext>
            </a:extLst>
          </p:cNvPr>
          <p:cNvSpPr/>
          <p:nvPr/>
        </p:nvSpPr>
        <p:spPr>
          <a:xfrm>
            <a:off x="818146" y="629471"/>
            <a:ext cx="104273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Main Challenges of 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C7178E-C96B-46BB-8DC0-ADB7A53E88EB}"/>
              </a:ext>
            </a:extLst>
          </p:cNvPr>
          <p:cNvSpPr/>
          <p:nvPr/>
        </p:nvSpPr>
        <p:spPr>
          <a:xfrm>
            <a:off x="818145" y="1439597"/>
            <a:ext cx="1042736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Insufficient Quantity of Training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Expensive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Hard to Collect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Non representative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Training set must represent real world observations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Outliers, Poor measurements and Missing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Most time will be spent 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Irrelevant Features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Garbage in, garbage 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Cannot find required patterns in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Overfitting and Underfitting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Bias Variance Tradeoff</a:t>
            </a: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32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haracteristics of 'Bad Data' for Machine Learning and potential solutions?  | by Sanidhya Aagrawal | Medium">
            <a:extLst>
              <a:ext uri="{FF2B5EF4-FFF2-40B4-BE49-F238E27FC236}">
                <a16:creationId xmlns:a16="http://schemas.microsoft.com/office/drawing/2014/main" id="{54BD7295-15A5-4054-A459-3DD386D72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652" y="630910"/>
            <a:ext cx="5884696" cy="580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53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importance of data in machine learning models: Is there a magic number  that determines the amount of training data required - Intermedia |  Software Factory | Our Blog | Tech, Machine">
            <a:extLst>
              <a:ext uri="{FF2B5EF4-FFF2-40B4-BE49-F238E27FC236}">
                <a16:creationId xmlns:a16="http://schemas.microsoft.com/office/drawing/2014/main" id="{5788EADB-7536-4BFC-809F-7587F9810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905" y="1162967"/>
            <a:ext cx="6703595" cy="449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47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balanced vs Balanced Dataset in Machine Learning | by Suvhradip Ghosh |  Open Datascience | Medium">
            <a:extLst>
              <a:ext uri="{FF2B5EF4-FFF2-40B4-BE49-F238E27FC236}">
                <a16:creationId xmlns:a16="http://schemas.microsoft.com/office/drawing/2014/main" id="{24C725A1-4832-4D87-897F-F49B14A33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42" y="1585550"/>
            <a:ext cx="10194758" cy="312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58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3A9350-A454-4CBF-A4AC-15F9D69AD503}"/>
              </a:ext>
            </a:extLst>
          </p:cNvPr>
          <p:cNvSpPr/>
          <p:nvPr/>
        </p:nvSpPr>
        <p:spPr>
          <a:xfrm>
            <a:off x="882315" y="1279176"/>
            <a:ext cx="1042736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Data Gathering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Frame the 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Regression or </a:t>
            </a:r>
            <a:r>
              <a:rPr lang="en-US" sz="21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Supervised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or Unsupervised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Univariate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or Multivariate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Select Performance Measure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Root Mean Square Error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Train a set of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Perform Cross validation to select the best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Estimate Generalization Error on Test set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Deploy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5B5914-F72C-4DE8-9E76-4BF3814B551F}"/>
              </a:ext>
            </a:extLst>
          </p:cNvPr>
          <p:cNvSpPr/>
          <p:nvPr/>
        </p:nvSpPr>
        <p:spPr>
          <a:xfrm>
            <a:off x="986588" y="478589"/>
            <a:ext cx="104273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ML Project Lifecycle</a:t>
            </a:r>
          </a:p>
        </p:txBody>
      </p:sp>
    </p:spTree>
    <p:extLst>
      <p:ext uri="{BB962C8B-B14F-4D97-AF65-F5344CB8AC3E}">
        <p14:creationId xmlns:p14="http://schemas.microsoft.com/office/powerpoint/2010/main" val="223314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0C9E51-062F-438F-9C4A-4C8EAD2BFC62}"/>
              </a:ext>
            </a:extLst>
          </p:cNvPr>
          <p:cNvSpPr/>
          <p:nvPr/>
        </p:nvSpPr>
        <p:spPr>
          <a:xfrm>
            <a:off x="818146" y="629471"/>
            <a:ext cx="104273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Errors in Estimation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93AAB5-50AD-47DA-BB73-4DDE0B66B758}"/>
              </a:ext>
            </a:extLst>
          </p:cNvPr>
          <p:cNvSpPr/>
          <p:nvPr/>
        </p:nvSpPr>
        <p:spPr>
          <a:xfrm>
            <a:off x="1002630" y="2115479"/>
            <a:ext cx="58954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Reducible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Functional shape of the relationship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Irreducible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Missed out some useful predictors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Dependencies between predictors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Random variation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B32283-8797-4898-9A58-0D002D1D5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811" y="2456244"/>
            <a:ext cx="2787063" cy="84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8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verfitting and underfitting">
            <a:extLst>
              <a:ext uri="{FF2B5EF4-FFF2-40B4-BE49-F238E27FC236}">
                <a16:creationId xmlns:a16="http://schemas.microsoft.com/office/drawing/2014/main" id="{B8CB208B-0607-4D70-A804-86C8264AA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484" y="2785940"/>
            <a:ext cx="7692690" cy="307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FF1DB0-EFC4-44EF-9F21-66BBEE1FB4FD}"/>
              </a:ext>
            </a:extLst>
          </p:cNvPr>
          <p:cNvSpPr/>
          <p:nvPr/>
        </p:nvSpPr>
        <p:spPr>
          <a:xfrm>
            <a:off x="970546" y="781871"/>
            <a:ext cx="104273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Capacity and Generalization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8B1B79-9127-45D4-A24F-4EA5205FC972}"/>
              </a:ext>
            </a:extLst>
          </p:cNvPr>
          <p:cNvSpPr/>
          <p:nvPr/>
        </p:nvSpPr>
        <p:spPr>
          <a:xfrm>
            <a:off x="818145" y="1439597"/>
            <a:ext cx="104273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A model’s </a:t>
            </a: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capacity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 is its ability to fit a wide variety of functions.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Capacity controls underfitting and overfitting.</a:t>
            </a:r>
          </a:p>
        </p:txBody>
      </p:sp>
    </p:spTree>
    <p:extLst>
      <p:ext uri="{BB962C8B-B14F-4D97-AF65-F5344CB8AC3E}">
        <p14:creationId xmlns:p14="http://schemas.microsoft.com/office/powerpoint/2010/main" val="216342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28276E-BEF4-4C7E-999C-4007C2C59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395" y="903222"/>
            <a:ext cx="6319210" cy="505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5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357</Words>
  <Application>Microsoft Office PowerPoint</Application>
  <PresentationFormat>Widescreen</PresentationFormat>
  <Paragraphs>96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Office Theme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Athrapullikal, Pranav (ADV D AA DDI HMI-RT WCC-URT ST1)</dc:creator>
  <cp:lastModifiedBy>Athrapullikal, Pranav (ADV D AA DDI HMI-RT WCC-URT ST1)</cp:lastModifiedBy>
  <cp:revision>53</cp:revision>
  <dcterms:created xsi:type="dcterms:W3CDTF">2020-10-27T02:07:25Z</dcterms:created>
  <dcterms:modified xsi:type="dcterms:W3CDTF">2020-11-19T05:25:37Z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2020-11-19T05:25:37Z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7a317265-3e0e-4bcc-81b8-e90d539b625f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