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91" r:id="rId3"/>
    <p:sldId id="279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06" autoAdjust="0"/>
  </p:normalViewPr>
  <p:slideViewPr>
    <p:cSldViewPr snapToGrid="0">
      <p:cViewPr varScale="1">
        <p:scale>
          <a:sx n="122" d="100"/>
          <a:sy n="122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323AA-F145-4297-8427-3F0936F95DA1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F432-B551-488A-A22D-3D0E316C3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D5B8-7559-4968-A4C0-70BACA2F4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848B9-BBAD-4521-81BB-BCA6B4C53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8344-58CD-4297-AB31-BD111E1B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03E2-8C5D-4A6B-9390-1BAB1817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B1163-B975-42CC-8E91-473F5BBA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BD4F-38A7-4378-8B9E-C568B4C3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3158A-312B-4F28-B449-41D936153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EB93-80F7-419F-8503-FF61AF4E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1745-C4EE-42F8-A21B-DBAA7D37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6255-5620-466F-893C-913FC7BC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7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542EE-0A2E-4DC3-B489-A9A428F8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D3695-CBB9-4587-BCE8-76FD7C4BD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F84B-D6B5-4E0D-AA7D-A2130778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7B6A-1953-4325-9CAA-F06C1E91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A02E-51BD-4E76-B31D-5A2D52C8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E6AE-48B8-47F8-B9FD-C60D0A8F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0C77-F4D4-4CDC-855F-1BEAA094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7F88-47CF-4631-A8F0-5CFE56DB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D99B1-6FB6-46B7-85A8-0BC7DB49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8217-9B6A-4315-8381-BD19A11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1F18-3428-4749-810F-CF2E7D31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0EAB7-F161-45C5-A836-12965E7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6066-90E8-4F1D-B386-B277A86C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B686-1A15-4165-BC39-33EFC7DD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911CE-1FFF-4CE6-A3FD-221AFF52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3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0489-03B1-416B-ACA9-0334CC5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BF12-CAEA-45B7-A81F-76B31ACA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538A0-1960-4A6E-A0D4-57EF11DC4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B65A8-713F-4674-B479-EF5002B4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01751-DEFB-4BA2-BB5D-F463F292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A4B4-84BD-4174-9486-B6BF628C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9F70-88A8-4AB9-B767-40E30D44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A8EF1-95AF-496D-A5A9-45D2E036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89390-05D6-4F5B-9B91-EF0C6465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0FAE3-AB9C-43B5-B730-E6FF7F408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BC586-764E-4C4A-BCED-AB32ADCA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6AB71-6F3F-4DF9-B79F-1A75FC7B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CCB7A-4C3E-4E25-9F0E-1EB07F7D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9CC4D-4F1E-4850-B1B7-F91AF4E1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129A-87BD-4215-AADD-02066BBF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4EEE-2C44-4CDB-B91D-FEE04637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75CB1-D70B-4EF6-93C8-08B51DB7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A5065-C37C-4212-AC44-5F51170B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038BC-00DA-4E7F-9DEF-1C2E6567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77A8B-6DD9-47AE-889B-5E55B472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3A3-6142-492E-BFBA-225F647C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1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D474-7398-4E8D-9702-2F09B8BC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AFB8-9414-40F8-8965-99310AEA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C21FA-D83A-4439-BCE9-B82952CF3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9AB77-A6F3-4E43-BE94-30211DDF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FC7F9-D242-4E38-AC4A-8B71AADB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E3C7F-E0AB-41DE-96D7-AA2E1F36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16E1-9198-4866-9A9F-D50D8276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31E8D-2084-499C-BB71-3B9388CD0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3F054-E029-43F3-999B-D7AF1F03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EF5D3-66F9-487F-ABE6-223E10B5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1D8E5-AA9C-4A8B-A965-8E3DA639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A123-9E48-4D1E-964B-AC3E0A46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BCB5C-242E-4C08-8E9F-C3FCDD39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8A5BA-BF6F-4565-A45B-735A717E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BB28-B009-4A27-9079-86B45206F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A80D-79AD-423C-9FB7-4FFAC1A53DF5}" type="datetimeFigureOut">
              <a:rPr lang="en-US" smtClean="0"/>
              <a:t>19-Nov-20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1D8AF-C988-42B8-9B74-4684D0647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BA94-3383-4B67-AB89-8D2994192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Topics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1735015" y="1716838"/>
            <a:ext cx="76239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Kernel Function</a:t>
            </a:r>
          </a:p>
        </p:txBody>
      </p:sp>
    </p:spTree>
    <p:extLst>
      <p:ext uri="{BB962C8B-B14F-4D97-AF65-F5344CB8AC3E}">
        <p14:creationId xmlns:p14="http://schemas.microsoft.com/office/powerpoint/2010/main" val="319595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SVM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882315" y="1279176"/>
            <a:ext cx="1042736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Regression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Supervised or </a:t>
            </a:r>
            <a:r>
              <a:rPr lang="en-US" sz="2100" strike="sngStrike" dirty="0">
                <a:latin typeface="Calibri" panose="020F0502020204030204" pitchFamily="34" charset="0"/>
                <a:cs typeface="Calibri" panose="020F0502020204030204" pitchFamily="34" charset="0"/>
              </a:rPr>
              <a:t>Unsupervised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Linear and Non-linear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Small to medium sized datasets</a:t>
            </a:r>
          </a:p>
        </p:txBody>
      </p:sp>
    </p:spTree>
    <p:extLst>
      <p:ext uri="{BB962C8B-B14F-4D97-AF65-F5344CB8AC3E}">
        <p14:creationId xmlns:p14="http://schemas.microsoft.com/office/powerpoint/2010/main" val="106374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yperplane">
            <a:extLst>
              <a:ext uri="{FF2B5EF4-FFF2-40B4-BE49-F238E27FC236}">
                <a16:creationId xmlns:a16="http://schemas.microsoft.com/office/drawing/2014/main" id="{68F3363A-AA2E-4E80-8D0A-74A3FFB8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62" y="1810840"/>
            <a:ext cx="6906846" cy="42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ecision Tree Table">
            <a:extLst>
              <a:ext uri="{FF2B5EF4-FFF2-40B4-BE49-F238E27FC236}">
                <a16:creationId xmlns:a16="http://schemas.microsoft.com/office/drawing/2014/main" id="{E1F3296B-618F-4AAD-82B9-0605DCF7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29" y="668107"/>
            <a:ext cx="4376250" cy="240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607583-DFD4-4E4A-8A94-A48498EDEE02}"/>
              </a:ext>
            </a:extLst>
          </p:cNvPr>
          <p:cNvSpPr/>
          <p:nvPr/>
        </p:nvSpPr>
        <p:spPr>
          <a:xfrm>
            <a:off x="898769" y="4434064"/>
            <a:ext cx="2672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Hyperplane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upport Vector Machines (SVM) | Learn OpenCV">
            <a:extLst>
              <a:ext uri="{FF2B5EF4-FFF2-40B4-BE49-F238E27FC236}">
                <a16:creationId xmlns:a16="http://schemas.microsoft.com/office/drawing/2014/main" id="{2C0F736B-20E5-4954-894C-1A3EC149C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38" y="1241559"/>
            <a:ext cx="6186610" cy="549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C5BEC7-F9AB-44AB-9DC0-72E8E3F172D5}"/>
              </a:ext>
            </a:extLst>
          </p:cNvPr>
          <p:cNvSpPr/>
          <p:nvPr/>
        </p:nvSpPr>
        <p:spPr>
          <a:xfrm>
            <a:off x="562708" y="1159418"/>
            <a:ext cx="3477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Support Vector?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0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C5BEC7-F9AB-44AB-9DC0-72E8E3F172D5}"/>
              </a:ext>
            </a:extLst>
          </p:cNvPr>
          <p:cNvSpPr/>
          <p:nvPr/>
        </p:nvSpPr>
        <p:spPr>
          <a:xfrm>
            <a:off x="562707" y="1159418"/>
            <a:ext cx="39155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Outlier sensitivity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Hard margin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Margin violations = 0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Soft margin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Margin violations &gt; 0</a:t>
            </a:r>
            <a:endParaRPr lang="en-US" dirty="0"/>
          </a:p>
        </p:txBody>
      </p:sp>
      <p:pic>
        <p:nvPicPr>
          <p:cNvPr id="3074" name="Picture 2" descr="Support Vector Machines — Soft Margin Formulation and Kernel Trick | by  Rishabh Misra | Towards Data Science">
            <a:extLst>
              <a:ext uri="{FF2B5EF4-FFF2-40B4-BE49-F238E27FC236}">
                <a16:creationId xmlns:a16="http://schemas.microsoft.com/office/drawing/2014/main" id="{3D638964-382A-430E-BB5B-3224CD14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67" y="801649"/>
            <a:ext cx="5944333" cy="489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5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C5BEC7-F9AB-44AB-9DC0-72E8E3F172D5}"/>
              </a:ext>
            </a:extLst>
          </p:cNvPr>
          <p:cNvSpPr/>
          <p:nvPr/>
        </p:nvSpPr>
        <p:spPr>
          <a:xfrm>
            <a:off x="554892" y="1206310"/>
            <a:ext cx="6174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Adding </a:t>
            </a:r>
            <a:r>
              <a:rPr lang="en-US" dirty="0">
                <a:solidFill>
                  <a:schemeClr val="accent2"/>
                </a:solidFill>
                <a:latin typeface="-apple-system"/>
              </a:rPr>
              <a:t>polynomial</a:t>
            </a:r>
            <a:r>
              <a:rPr lang="en-US" dirty="0">
                <a:solidFill>
                  <a:srgbClr val="222222"/>
                </a:solidFill>
                <a:latin typeface="-apple-system"/>
              </a:rPr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Increases number of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Training speed goes down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DD1E52-F30B-4F19-9669-FD185D1ADB05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Non-Linear Classification</a:t>
            </a:r>
          </a:p>
        </p:txBody>
      </p:sp>
      <p:pic>
        <p:nvPicPr>
          <p:cNvPr id="4098" name="Picture 2" descr="Mapping from 1D to 2D Space (Feature Space) for Getting Linearly... |  Download Scientific Diagram">
            <a:extLst>
              <a:ext uri="{FF2B5EF4-FFF2-40B4-BE49-F238E27FC236}">
                <a16:creationId xmlns:a16="http://schemas.microsoft.com/office/drawing/2014/main" id="{F91ABD14-6C91-485E-8C5E-EA47E2DBD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91" y="3359829"/>
            <a:ext cx="8096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C5BEC7-F9AB-44AB-9DC0-72E8E3F172D5}"/>
              </a:ext>
            </a:extLst>
          </p:cNvPr>
          <p:cNvSpPr/>
          <p:nvPr/>
        </p:nvSpPr>
        <p:spPr>
          <a:xfrm>
            <a:off x="554892" y="1206310"/>
            <a:ext cx="6174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-apple-system"/>
              </a:rPr>
              <a:t>Kernel trick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Kernel =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Gaussian Radial Basis</a:t>
            </a:r>
            <a:r>
              <a:rPr lang="en-US" i="1" dirty="0"/>
              <a:t> </a:t>
            </a:r>
            <a:r>
              <a:rPr lang="en-US" dirty="0"/>
              <a:t>Function</a:t>
            </a:r>
            <a:endParaRPr lang="en-US" dirty="0">
              <a:solidFill>
                <a:schemeClr val="accent2"/>
              </a:solidFill>
              <a:latin typeface="-apple-syste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DD1E52-F30B-4F19-9669-FD185D1ADB05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Non-Linear Classification</a:t>
            </a:r>
          </a:p>
        </p:txBody>
      </p:sp>
      <p:pic>
        <p:nvPicPr>
          <p:cNvPr id="5122" name="Picture 2" descr="Kernel Trick in SVM. Kernel Trick can solve this issue using… | by  Siddhartha Sharma | Analytics Vidhya | Medium">
            <a:extLst>
              <a:ext uri="{FF2B5EF4-FFF2-40B4-BE49-F238E27FC236}">
                <a16:creationId xmlns:a16="http://schemas.microsoft.com/office/drawing/2014/main" id="{9142C016-E110-4228-BC49-0F433649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09" y="2901217"/>
            <a:ext cx="79819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50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63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Athrapullikal, Pranav (ADV D AA DDI HMI-RT WCC-URT ST1)</dc:creator>
  <cp:lastModifiedBy>Athrapullikal, Pranav (ADV D AA DDI HMI-RT WCC-URT ST1)</cp:lastModifiedBy>
  <cp:revision>160</cp:revision>
  <dcterms:created xsi:type="dcterms:W3CDTF">2020-11-17T02:04:54Z</dcterms:created>
  <dcterms:modified xsi:type="dcterms:W3CDTF">2020-11-20T04:50:34Z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2020-11-20T04:50:34Z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6e67c4da-66bb-4e27-ad2c-164d5ea4e1c0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