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6" r:id="rId3"/>
    <p:sldId id="264" r:id="rId4"/>
    <p:sldId id="265" r:id="rId5"/>
    <p:sldId id="266" r:id="rId6"/>
    <p:sldId id="257" r:id="rId7"/>
    <p:sldId id="259" r:id="rId8"/>
    <p:sldId id="258" r:id="rId9"/>
    <p:sldId id="260" r:id="rId10"/>
    <p:sldId id="267"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1"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133600"/>
            <a:ext cx="8001000" cy="2438400"/>
          </a:xfrm>
        </p:spPr>
        <p:txBody>
          <a:bodyPr>
            <a:normAutofit/>
          </a:bodyPr>
          <a:lstStyle/>
          <a:p>
            <a:pPr algn="ctr"/>
            <a:r>
              <a:rPr lang="en-US" b="1" dirty="0" smtClean="0">
                <a:latin typeface="AR JULIAN" pitchFamily="2" charset="0"/>
                <a:cs typeface="Andalus" pitchFamily="18" charset="-78"/>
              </a:rPr>
              <a:t>M</a:t>
            </a:r>
            <a:r>
              <a:rPr lang="en-US" b="1" dirty="0" smtClean="0">
                <a:latin typeface="AR JULIAN" pitchFamily="2" charset="0"/>
                <a:cs typeface="Andalus" pitchFamily="18" charset="-78"/>
              </a:rPr>
              <a:t>odified K-Means for </a:t>
            </a:r>
            <a:r>
              <a:rPr lang="en-US" b="1" dirty="0" smtClean="0">
                <a:latin typeface="AR JULIAN" pitchFamily="2" charset="0"/>
                <a:cs typeface="Andalus" pitchFamily="18" charset="-78"/>
              </a:rPr>
              <a:t>Improving </a:t>
            </a:r>
            <a:r>
              <a:rPr lang="en-US" b="1" dirty="0" smtClean="0">
                <a:latin typeface="AR JULIAN" pitchFamily="2" charset="0"/>
                <a:cs typeface="Andalus" pitchFamily="18" charset="-78"/>
              </a:rPr>
              <a:t>the efficiency and </a:t>
            </a:r>
            <a:r>
              <a:rPr lang="en-US" b="1" dirty="0" smtClean="0">
                <a:latin typeface="AR JULIAN" pitchFamily="2" charset="0"/>
                <a:cs typeface="Andalus" pitchFamily="18" charset="-78"/>
              </a:rPr>
              <a:t>accuracy </a:t>
            </a:r>
            <a:endParaRPr lang="en-US" b="1" dirty="0">
              <a:latin typeface="AR JULIAN" pitchFamily="2" charset="0"/>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 JULIAN" pitchFamily="2" charset="0"/>
              </a:rPr>
              <a:t>CHALLENGES INVOLVED</a:t>
            </a:r>
            <a:endParaRPr lang="en-US" b="1" dirty="0">
              <a:latin typeface="AR JULIAN" pitchFamily="2" charset="0"/>
            </a:endParaRPr>
          </a:p>
        </p:txBody>
      </p:sp>
      <p:sp>
        <p:nvSpPr>
          <p:cNvPr id="3" name="Content Placeholder 2"/>
          <p:cNvSpPr>
            <a:spLocks noGrp="1"/>
          </p:cNvSpPr>
          <p:nvPr>
            <p:ph idx="1"/>
          </p:nvPr>
        </p:nvSpPr>
        <p:spPr/>
        <p:txBody>
          <a:bodyPr>
            <a:normAutofit lnSpcReduction="10000"/>
          </a:bodyPr>
          <a:lstStyle/>
          <a:p>
            <a:r>
              <a:rPr lang="en-IN" b="1" i="1" dirty="0" smtClean="0">
                <a:latin typeface="Book Antiqua" pitchFamily="18" charset="0"/>
              </a:rPr>
              <a:t>Handling Empty Clusters</a:t>
            </a:r>
          </a:p>
          <a:p>
            <a:pPr>
              <a:buNone/>
            </a:pPr>
            <a:endParaRPr lang="en-IN" b="1" i="1" dirty="0" smtClean="0">
              <a:latin typeface="Book Antiqua" pitchFamily="18" charset="0"/>
            </a:endParaRPr>
          </a:p>
          <a:p>
            <a:pPr marL="0" indent="0">
              <a:buNone/>
            </a:pPr>
            <a:r>
              <a:rPr lang="en-IN" dirty="0" smtClean="0">
                <a:latin typeface="Book Antiqua" pitchFamily="18" charset="0"/>
              </a:rPr>
              <a:t>	This occurs when no points are assigned to a centroid during the assignment step, the re-calculation step does not get rid of this cluster, and it also does not re-calculate the centroid value because no points are being used and so essentially we will have an output with k-1 cluster. </a:t>
            </a:r>
          </a:p>
          <a:p>
            <a:endParaRPr lang="en-IN" dirty="0" smtClean="0">
              <a:latin typeface="Book Antiqua" pitchFamily="18" charset="0"/>
            </a:endParaRPr>
          </a:p>
          <a:p>
            <a:endParaRPr lang="en-US"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thank you"/>
          <p:cNvPicPr>
            <a:picLocks noChangeAspect="1" noChangeArrowheads="1"/>
          </p:cNvPicPr>
          <p:nvPr/>
        </p:nvPicPr>
        <p:blipFill>
          <a:blip r:embed="rId2" cstate="print"/>
          <a:srcRect/>
          <a:stretch>
            <a:fillRect/>
          </a:stretch>
        </p:blipFill>
        <p:spPr bwMode="auto">
          <a:xfrm rot="20600600">
            <a:off x="2189623" y="1362475"/>
            <a:ext cx="5824384" cy="390195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8600"/>
            <a:ext cx="7772400" cy="914400"/>
          </a:xfrm>
        </p:spPr>
        <p:txBody>
          <a:bodyPr/>
          <a:lstStyle/>
          <a:p>
            <a:pPr algn="ctr"/>
            <a:r>
              <a:rPr lang="en-US" b="1" dirty="0" smtClean="0">
                <a:latin typeface="AR JULIAN" pitchFamily="2" charset="0"/>
              </a:rPr>
              <a:t>ABSTRACT</a:t>
            </a:r>
            <a:endParaRPr lang="en-US" b="1" dirty="0">
              <a:latin typeface="AR JULIAN" pitchFamily="2" charset="0"/>
            </a:endParaRPr>
          </a:p>
        </p:txBody>
      </p:sp>
      <p:sp>
        <p:nvSpPr>
          <p:cNvPr id="3" name="Subtitle 2"/>
          <p:cNvSpPr>
            <a:spLocks noGrp="1"/>
          </p:cNvSpPr>
          <p:nvPr>
            <p:ph type="subTitle" idx="1"/>
          </p:nvPr>
        </p:nvSpPr>
        <p:spPr>
          <a:xfrm>
            <a:off x="1219200" y="1295400"/>
            <a:ext cx="7620000" cy="5334000"/>
          </a:xfrm>
        </p:spPr>
        <p:txBody>
          <a:bodyPr>
            <a:noAutofit/>
          </a:bodyPr>
          <a:lstStyle/>
          <a:p>
            <a:pPr>
              <a:buFont typeface="Arial" pitchFamily="34" charset="0"/>
              <a:buChar char="•"/>
            </a:pPr>
            <a:r>
              <a:rPr lang="en-US" sz="2200" dirty="0" smtClean="0">
                <a:latin typeface="Book Antiqua" pitchFamily="18" charset="0"/>
              </a:rPr>
              <a:t>  </a:t>
            </a:r>
            <a:r>
              <a:rPr lang="en-IN" sz="2200" dirty="0" smtClean="0">
                <a:latin typeface="Book Antiqua" pitchFamily="18" charset="0"/>
              </a:rPr>
              <a:t>Cluster Analysis is one of the Data Mining tasks that aims to discover patterns and knowledge through different algorithmic techniques such as K-Means.</a:t>
            </a:r>
          </a:p>
          <a:p>
            <a:pPr>
              <a:buFont typeface="Arial" pitchFamily="34" charset="0"/>
              <a:buChar char="•"/>
            </a:pPr>
            <a:r>
              <a:rPr lang="en-IN" sz="2200" dirty="0" smtClean="0">
                <a:latin typeface="Book Antiqua" pitchFamily="18" charset="0"/>
              </a:rPr>
              <a:t>  K-Means over distributed big data stores has given rise to serious privacy issues.</a:t>
            </a:r>
          </a:p>
          <a:p>
            <a:pPr>
              <a:buFont typeface="Arial" pitchFamily="34" charset="0"/>
              <a:buChar char="•"/>
            </a:pPr>
            <a:r>
              <a:rPr lang="en-IN" sz="2200" dirty="0" smtClean="0">
                <a:latin typeface="Book Antiqua" pitchFamily="18" charset="0"/>
              </a:rPr>
              <a:t>  Accordingly, many proposed works attempted to tackle this concern using cryptographic protocols. </a:t>
            </a:r>
          </a:p>
          <a:p>
            <a:pPr>
              <a:buFont typeface="Arial" pitchFamily="34" charset="0"/>
              <a:buChar char="•"/>
            </a:pPr>
            <a:r>
              <a:rPr lang="en-IN" sz="2200" dirty="0" smtClean="0">
                <a:latin typeface="Book Antiqua" pitchFamily="18" charset="0"/>
              </a:rPr>
              <a:t>  However, these cryptographic solutions introduced performance degradation issues in analysis tasks which does not meet big data properties.</a:t>
            </a:r>
          </a:p>
          <a:p>
            <a:pPr>
              <a:buFont typeface="Arial" pitchFamily="34" charset="0"/>
              <a:buChar char="•"/>
            </a:pPr>
            <a:r>
              <a:rPr lang="en-IN" sz="2200" dirty="0" smtClean="0">
                <a:latin typeface="Book Antiqua" pitchFamily="18" charset="0"/>
              </a:rPr>
              <a:t>  In this project, we propose a novel privacy preserving k-means algorithm based on a simple yet secure and efficient multiparty additive scheme . </a:t>
            </a:r>
          </a:p>
          <a:p>
            <a:pPr>
              <a:buFont typeface="Arial" pitchFamily="34" charset="0"/>
              <a:buChar char="•"/>
            </a:pPr>
            <a:r>
              <a:rPr lang="en-IN" sz="2200" dirty="0" smtClean="0">
                <a:latin typeface="Book Antiqua" pitchFamily="18" charset="0"/>
              </a:rPr>
              <a:t>  We designed our solution for horizontally partitioned data.</a:t>
            </a:r>
          </a:p>
          <a:p>
            <a:pPr>
              <a:buFont typeface="Arial" pitchFamily="34" charset="0"/>
              <a:buChar char="•"/>
            </a:pPr>
            <a:endParaRPr lang="en-US" sz="2200"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98080" cy="1143000"/>
          </a:xfrm>
        </p:spPr>
        <p:txBody>
          <a:bodyPr>
            <a:normAutofit/>
          </a:bodyPr>
          <a:lstStyle/>
          <a:p>
            <a:pPr algn="ctr"/>
            <a:r>
              <a:rPr lang="en-US" sz="4800" b="1" dirty="0" smtClean="0">
                <a:latin typeface="AR JULIAN" pitchFamily="2" charset="0"/>
              </a:rPr>
              <a:t>introduction</a:t>
            </a:r>
            <a:endParaRPr lang="en-US" sz="4800" b="1" dirty="0">
              <a:latin typeface="AR JULIAN" pitchFamily="2" charset="0"/>
            </a:endParaRPr>
          </a:p>
        </p:txBody>
      </p:sp>
      <p:sp>
        <p:nvSpPr>
          <p:cNvPr id="3" name="Content Placeholder 2"/>
          <p:cNvSpPr>
            <a:spLocks noGrp="1"/>
          </p:cNvSpPr>
          <p:nvPr>
            <p:ph idx="1"/>
          </p:nvPr>
        </p:nvSpPr>
        <p:spPr>
          <a:xfrm>
            <a:off x="1371600" y="1828800"/>
            <a:ext cx="7498080" cy="4648200"/>
          </a:xfrm>
        </p:spPr>
        <p:txBody>
          <a:bodyPr>
            <a:normAutofit fontScale="85000" lnSpcReduction="10000"/>
          </a:bodyPr>
          <a:lstStyle/>
          <a:p>
            <a:r>
              <a:rPr lang="en-IN" sz="2800" dirty="0" smtClean="0">
                <a:latin typeface="Book Antiqua" pitchFamily="18" charset="0"/>
              </a:rPr>
              <a:t>Big data analytics is performed through several advanced data mining techniques such as clustering. </a:t>
            </a:r>
          </a:p>
          <a:p>
            <a:r>
              <a:rPr lang="en-IN" sz="2800" dirty="0" smtClean="0">
                <a:latin typeface="Book Antiqua" pitchFamily="18" charset="0"/>
              </a:rPr>
              <a:t>This analysis task consists of discovering patterns from a set of data objects, then affecting each object to the closest pattern. </a:t>
            </a:r>
          </a:p>
          <a:p>
            <a:r>
              <a:rPr lang="en-IN" sz="2800" dirty="0" smtClean="0">
                <a:latin typeface="Book Antiqua" pitchFamily="18" charset="0"/>
              </a:rPr>
              <a:t>Working on automating such a task has produced several methods known as unsupervised learning such as K-Means algorithm.</a:t>
            </a:r>
          </a:p>
          <a:p>
            <a:r>
              <a:rPr lang="en-IN" sz="2800" dirty="0" smtClean="0">
                <a:latin typeface="Book Antiqua" pitchFamily="18" charset="0"/>
              </a:rPr>
              <a:t>Indeed, big data clustering is now a keystone requirement for several areas of life like healthcare, social science, business and marketing.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AR JULIAN" pitchFamily="2" charset="0"/>
              </a:rPr>
              <a:t>LITERATURE SURVEY</a:t>
            </a:r>
            <a:endParaRPr lang="en-US" b="1" dirty="0">
              <a:latin typeface="AR JULIAN" pitchFamily="2" charset="0"/>
            </a:endParaRPr>
          </a:p>
        </p:txBody>
      </p:sp>
      <p:sp>
        <p:nvSpPr>
          <p:cNvPr id="3" name="Content Placeholder 2"/>
          <p:cNvSpPr>
            <a:spLocks noGrp="1"/>
          </p:cNvSpPr>
          <p:nvPr>
            <p:ph idx="1"/>
          </p:nvPr>
        </p:nvSpPr>
        <p:spPr>
          <a:xfrm>
            <a:off x="1447800" y="1600200"/>
            <a:ext cx="7498080" cy="4800600"/>
          </a:xfrm>
        </p:spPr>
        <p:txBody>
          <a:bodyPr>
            <a:normAutofit fontScale="62500" lnSpcReduction="20000"/>
          </a:bodyPr>
          <a:lstStyle/>
          <a:p>
            <a:pPr>
              <a:buNone/>
            </a:pPr>
            <a:r>
              <a:rPr lang="en-IN" b="1" dirty="0" smtClean="0">
                <a:latin typeface="Book Antiqua" pitchFamily="18" charset="0"/>
              </a:rPr>
              <a:t>A Comparative Study of Efficient Initialization Methods for the K-Means Clustering Algorithm</a:t>
            </a:r>
          </a:p>
          <a:p>
            <a:pPr>
              <a:buNone/>
            </a:pPr>
            <a:endParaRPr lang="en-IN" b="1" dirty="0" smtClean="0">
              <a:latin typeface="Book Antiqua" pitchFamily="18" charset="0"/>
            </a:endParaRPr>
          </a:p>
          <a:p>
            <a:pPr marL="0" indent="0"/>
            <a:r>
              <a:rPr lang="en-IN" dirty="0" smtClean="0">
                <a:latin typeface="Book Antiqua" pitchFamily="18" charset="0"/>
              </a:rPr>
              <a:t>	K-Means is undoubtedly the most widely used partition clustering algorithm.</a:t>
            </a:r>
          </a:p>
          <a:p>
            <a:pPr marL="0" indent="0"/>
            <a:r>
              <a:rPr lang="en-IN" dirty="0" smtClean="0">
                <a:latin typeface="Book Antiqua" pitchFamily="18" charset="0"/>
              </a:rPr>
              <a:t> 	Unfortunately, due to its gradient descent nature, this algorithm is highly sensitive to the initial placement of the cluster centers. Numerous initialization methods have been proposed to address this problem. </a:t>
            </a:r>
          </a:p>
          <a:p>
            <a:pPr marL="0" indent="0"/>
            <a:r>
              <a:rPr lang="en-IN" dirty="0" smtClean="0">
                <a:latin typeface="Book Antiqua" pitchFamily="18" charset="0"/>
              </a:rPr>
              <a:t>	First, we present an overview of these methods with an emphasis on their computational efficiency. </a:t>
            </a:r>
          </a:p>
          <a:p>
            <a:pPr marL="0" indent="0"/>
            <a:r>
              <a:rPr lang="en-IN" dirty="0" smtClean="0">
                <a:latin typeface="Book Antiqua" pitchFamily="18" charset="0"/>
              </a:rPr>
              <a:t>	We then compare eight commonly used linear time complexity initialization methods on a large and diverse collection of data sets using various performance criteria. </a:t>
            </a:r>
          </a:p>
          <a:p>
            <a:pPr marL="0" indent="0"/>
            <a:r>
              <a:rPr lang="en-IN" dirty="0" smtClean="0">
                <a:latin typeface="Book Antiqua" pitchFamily="18" charset="0"/>
              </a:rPr>
              <a:t>	Finally, we analyze the experimental results using non-parametric statistical tests and provide recommendations for practitioners. </a:t>
            </a:r>
            <a:endParaRPr lang="en-IN" b="1" dirty="0" smtClean="0">
              <a:latin typeface="Book Antiqua" pitchFamily="18" charset="0"/>
            </a:endParaRPr>
          </a:p>
          <a:p>
            <a:pPr>
              <a:buNone/>
            </a:pPr>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172200"/>
          </a:xfrm>
        </p:spPr>
        <p:txBody>
          <a:bodyPr>
            <a:normAutofit fontScale="77500" lnSpcReduction="20000"/>
          </a:bodyPr>
          <a:lstStyle/>
          <a:p>
            <a:pPr>
              <a:buNone/>
            </a:pPr>
            <a:r>
              <a:rPr lang="en-IN" sz="3100" b="1" dirty="0" smtClean="0">
                <a:latin typeface="Book Antiqua" pitchFamily="18" charset="0"/>
              </a:rPr>
              <a:t>    Some methods for Classification and Analysis of Multivariate Observations</a:t>
            </a:r>
          </a:p>
          <a:p>
            <a:pPr>
              <a:buNone/>
            </a:pPr>
            <a:endParaRPr lang="en-IN" sz="2800" b="1" dirty="0" smtClean="0">
              <a:latin typeface="Book Antiqua" pitchFamily="18" charset="0"/>
            </a:endParaRPr>
          </a:p>
          <a:p>
            <a:pPr marL="0" indent="0"/>
            <a:r>
              <a:rPr lang="en-IN" sz="2800" dirty="0" smtClean="0">
                <a:latin typeface="Book Antiqua" pitchFamily="18" charset="0"/>
              </a:rPr>
              <a:t>	The K-Means procedure is easily programmed and is computationally economical, so that it is feasible to process very large samples on a digital computer. </a:t>
            </a:r>
          </a:p>
          <a:p>
            <a:pPr marL="0" indent="0"/>
            <a:r>
              <a:rPr lang="en-IN" sz="2800" dirty="0" smtClean="0">
                <a:latin typeface="Book Antiqua" pitchFamily="18" charset="0"/>
              </a:rPr>
              <a:t>	Possible applications include methods for similarity grouping, non-linear prediction, approximating multivariate distributions, and non-parametric tests for independence among several variables. </a:t>
            </a:r>
          </a:p>
          <a:p>
            <a:pPr marL="0" indent="0"/>
            <a:r>
              <a:rPr lang="en-IN" sz="2800" dirty="0" smtClean="0">
                <a:latin typeface="Book Antiqua" pitchFamily="18" charset="0"/>
              </a:rPr>
              <a:t>	In addition to suggesting practical classification methods, the study of K-Means has proved to be theoretically interesting. </a:t>
            </a:r>
          </a:p>
          <a:p>
            <a:pPr marL="0" indent="0"/>
            <a:r>
              <a:rPr lang="en-IN" sz="2800" dirty="0" smtClean="0">
                <a:latin typeface="Book Antiqua" pitchFamily="18" charset="0"/>
              </a:rPr>
              <a:t>	The K-Means concept represents a generalization of the ordinary sample mean, and one is naturally led to study the pertinent asymptotic behaviour, the object being to establish some sort of law of large numbers for the </a:t>
            </a:r>
          </a:p>
          <a:p>
            <a:pPr marL="0" indent="0">
              <a:buNone/>
            </a:pPr>
            <a:r>
              <a:rPr lang="en-IN" sz="2800" dirty="0" smtClean="0">
                <a:latin typeface="Book Antiqua" pitchFamily="18" charset="0"/>
              </a:rPr>
              <a:t>K-Means.</a:t>
            </a:r>
            <a:endParaRPr lang="en-IN" sz="2800" b="1" dirty="0">
              <a:latin typeface="Book Antiqu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498080" cy="5943600"/>
          </a:xfrm>
        </p:spPr>
        <p:txBody>
          <a:bodyPr>
            <a:normAutofit fontScale="92500" lnSpcReduction="20000"/>
          </a:bodyPr>
          <a:lstStyle/>
          <a:p>
            <a:pPr>
              <a:buNone/>
            </a:pPr>
            <a:r>
              <a:rPr lang="en-IN" sz="2800" b="1" dirty="0" smtClean="0"/>
              <a:t>Refining Initial Points for K-Means Clustering</a:t>
            </a:r>
          </a:p>
          <a:p>
            <a:pPr>
              <a:buNone/>
            </a:pPr>
            <a:endParaRPr lang="en-IN" sz="2800" b="1" dirty="0" smtClean="0"/>
          </a:p>
          <a:p>
            <a:pPr marL="0" indent="0"/>
            <a:r>
              <a:rPr lang="en-IN" sz="2800" dirty="0" smtClean="0"/>
              <a:t>	Practical approaches to clustering use an iterative procedure (e.g. K-Means, EM) which converges to one of numerous local minima. </a:t>
            </a:r>
          </a:p>
          <a:p>
            <a:pPr marL="0" indent="0"/>
            <a:r>
              <a:rPr lang="en-IN" sz="2800" dirty="0" smtClean="0"/>
              <a:t>	It is known that these iterative techniques are especially sensitive to initial starting conditions. </a:t>
            </a:r>
          </a:p>
          <a:p>
            <a:pPr marL="0" indent="0"/>
            <a:r>
              <a:rPr lang="en-IN" sz="2800" dirty="0" smtClean="0"/>
              <a:t>	We present a procedure for computing a refined starting condition from a given initial one that is based on an efficient technique for estimating the modes of a distribution. </a:t>
            </a:r>
          </a:p>
          <a:p>
            <a:pPr marL="0" indent="0"/>
            <a:r>
              <a:rPr lang="en-IN" sz="2800" dirty="0" smtClean="0"/>
              <a:t>	The refined initial starting condition allows the iterative algorithm to converge to a “better” local minimum. </a:t>
            </a:r>
          </a:p>
          <a:p>
            <a:pPr marL="0" indent="0"/>
            <a:r>
              <a:rPr lang="en-IN" sz="2800" dirty="0" smtClean="0"/>
              <a:t>	The procedure is applicable to a wide class of clustering algorithms for both discrete and continuous data.</a:t>
            </a:r>
            <a:endParaRPr lang="en-IN"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498080" cy="6019800"/>
          </a:xfrm>
        </p:spPr>
        <p:txBody>
          <a:bodyPr>
            <a:normAutofit fontScale="77500" lnSpcReduction="20000"/>
          </a:bodyPr>
          <a:lstStyle/>
          <a:p>
            <a:pPr>
              <a:buNone/>
            </a:pPr>
            <a:r>
              <a:rPr lang="en-IN" sz="2800" b="1" dirty="0" smtClean="0"/>
              <a:t>Optimised K-Means</a:t>
            </a:r>
          </a:p>
          <a:p>
            <a:pPr>
              <a:buNone/>
            </a:pPr>
            <a:endParaRPr lang="en-IN" sz="2800" b="1" dirty="0" smtClean="0"/>
          </a:p>
          <a:p>
            <a:pPr marL="0" indent="0"/>
            <a:r>
              <a:rPr lang="en-IN" sz="2800" b="1" dirty="0" smtClean="0"/>
              <a:t>	</a:t>
            </a:r>
            <a:r>
              <a:rPr lang="en-IN" sz="2800" dirty="0" smtClean="0"/>
              <a:t> K-Means remains one of the most popular data processing algorithms.  </a:t>
            </a:r>
          </a:p>
          <a:p>
            <a:pPr marL="0" indent="0"/>
            <a:r>
              <a:rPr lang="en-IN" sz="2800" dirty="0" smtClean="0"/>
              <a:t>	A proper initialization of K-Means is crucial for obtaining a good final solution. </a:t>
            </a:r>
          </a:p>
          <a:p>
            <a:pPr marL="0" indent="0"/>
            <a:r>
              <a:rPr lang="en-IN" sz="2800" dirty="0" smtClean="0"/>
              <a:t>	The recently proposed optimised initialization algorithm achieves this, obtaining an initial set of centers that is provably close to the optimum solution.</a:t>
            </a:r>
          </a:p>
          <a:p>
            <a:pPr marL="0" indent="0"/>
            <a:r>
              <a:rPr lang="en-IN" sz="2800" dirty="0" smtClean="0"/>
              <a:t>	 A major downside of this implementation is its inherent sequential nature, which limits its applicability to massive data: one must make k passes over the data to find a good initial set of centers. </a:t>
            </a:r>
          </a:p>
          <a:p>
            <a:pPr marL="0" indent="0"/>
            <a:r>
              <a:rPr lang="en-IN" sz="2800" dirty="0" smtClean="0"/>
              <a:t>	In this work, we show how to drastically reduce the number of passes needed to obtain, in parallel, a good initialization. </a:t>
            </a:r>
          </a:p>
          <a:p>
            <a:pPr marL="0" indent="0"/>
            <a:r>
              <a:rPr lang="en-IN" sz="2800" dirty="0" smtClean="0"/>
              <a:t>	This is unlike prevailing efforts on parallelizing K-Means that have mostly focused on the post-initialization phases of K-Means.</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98080" cy="1143000"/>
          </a:xfrm>
        </p:spPr>
        <p:txBody>
          <a:bodyPr/>
          <a:lstStyle/>
          <a:p>
            <a:pPr algn="ctr"/>
            <a:r>
              <a:rPr lang="en-US" b="1" dirty="0" smtClean="0">
                <a:latin typeface="AR JULIAN" pitchFamily="2" charset="0"/>
              </a:rPr>
              <a:t>ARCHITECTURE DIAGRAM</a:t>
            </a:r>
            <a:endParaRPr lang="en-US" b="1" dirty="0">
              <a:latin typeface="AR JULIAN" pitchFamily="2" charset="0"/>
            </a:endParaRPr>
          </a:p>
        </p:txBody>
      </p:sp>
      <p:pic>
        <p:nvPicPr>
          <p:cNvPr id="5"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19200" y="2209800"/>
            <a:ext cx="7696200" cy="401742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7498080" cy="1143000"/>
          </a:xfrm>
        </p:spPr>
        <p:txBody>
          <a:bodyPr/>
          <a:lstStyle/>
          <a:p>
            <a:pPr algn="ctr"/>
            <a:r>
              <a:rPr lang="en-US" b="1" dirty="0" smtClean="0">
                <a:latin typeface="AR JULIAN" pitchFamily="2" charset="0"/>
              </a:rPr>
              <a:t>ER DIAGRAM</a:t>
            </a:r>
            <a:endParaRPr lang="en-US" b="1" dirty="0">
              <a:latin typeface="AR JULIAN" pitchFamily="2" charset="0"/>
            </a:endParaRPr>
          </a:p>
        </p:txBody>
      </p:sp>
      <p:pic>
        <p:nvPicPr>
          <p:cNvPr id="5"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219200" y="2362200"/>
            <a:ext cx="7696200" cy="354250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933</TotalTime>
  <Words>244</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Modified K-Means for Improving the efficiency and accuracy </vt:lpstr>
      <vt:lpstr>ABSTRACT</vt:lpstr>
      <vt:lpstr>introduction</vt:lpstr>
      <vt:lpstr>LITERATURE SURVEY</vt:lpstr>
      <vt:lpstr>Slide 5</vt:lpstr>
      <vt:lpstr>Slide 6</vt:lpstr>
      <vt:lpstr>Slide 7</vt:lpstr>
      <vt:lpstr>ARCHITECTURE DIAGRAM</vt:lpstr>
      <vt:lpstr>ER DIAGRAM</vt:lpstr>
      <vt:lpstr>CHALLENGES INVOLVED</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The Comic World</dc:title>
  <dc:creator>Sahil -</dc:creator>
  <cp:lastModifiedBy>Sahil -</cp:lastModifiedBy>
  <cp:revision>10</cp:revision>
  <dcterms:created xsi:type="dcterms:W3CDTF">2006-08-16T00:00:00Z</dcterms:created>
  <dcterms:modified xsi:type="dcterms:W3CDTF">2018-01-21T14:42:48Z</dcterms:modified>
</cp:coreProperties>
</file>