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7" r:id="rId28"/>
    <p:sldId id="281" r:id="rId29"/>
    <p:sldId id="282" r:id="rId30"/>
    <p:sldId id="284" r:id="rId31"/>
    <p:sldId id="283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843" autoAdjust="0"/>
  </p:normalViewPr>
  <p:slideViewPr>
    <p:cSldViewPr snapToGrid="0">
      <p:cViewPr varScale="1">
        <p:scale>
          <a:sx n="104" d="100"/>
          <a:sy n="104" d="100"/>
        </p:scale>
        <p:origin x="8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6206" y="1780868"/>
            <a:ext cx="4721097" cy="1445337"/>
          </a:xfrm>
        </p:spPr>
        <p:txBody>
          <a:bodyPr>
            <a:normAutofit/>
          </a:bodyPr>
          <a:lstStyle/>
          <a:p>
            <a:r>
              <a:rPr lang="en-US" dirty="0"/>
              <a:t>Introduction To    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Robin Raju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2265-ED16-485E-9919-01D7A0F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Basket of Fruits !</a:t>
            </a:r>
          </a:p>
        </p:txBody>
      </p:sp>
      <p:pic>
        <p:nvPicPr>
          <p:cNvPr id="5" name="Content Placeholder 4" descr="A picture containing table, sitting, small, fruit&#10;&#10;Description automatically generated">
            <a:extLst>
              <a:ext uri="{FF2B5EF4-FFF2-40B4-BE49-F238E27FC236}">
                <a16:creationId xmlns:a16="http://schemas.microsoft.com/office/drawing/2014/main" id="{31CD923B-045D-4F83-9F5A-FE5D8513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0" y="1095750"/>
            <a:ext cx="1821600" cy="1497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F0BCB-58A9-4D63-A470-7C1890C3D7DF}"/>
              </a:ext>
            </a:extLst>
          </p:cNvPr>
          <p:cNvSpPr txBox="1"/>
          <p:nvPr/>
        </p:nvSpPr>
        <p:spPr>
          <a:xfrm>
            <a:off x="2226506" y="2593350"/>
            <a:ext cx="58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shape of object is rounded and depression at top having color Red then it will be labelled as – </a:t>
            </a:r>
            <a:r>
              <a:rPr lang="en-US" b="1" dirty="0"/>
              <a:t>Apple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8D50E-994A-436D-B28D-D7FAE638B852}"/>
              </a:ext>
            </a:extLst>
          </p:cNvPr>
          <p:cNvSpPr/>
          <p:nvPr/>
        </p:nvSpPr>
        <p:spPr>
          <a:xfrm>
            <a:off x="2226506" y="333068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"/>
              </a:rPr>
              <a:t>If shape of object is long curving cylinder having color green yellow then it will be labelled as – </a:t>
            </a:r>
            <a:r>
              <a:rPr lang="en-US" b="1" dirty="0">
                <a:latin typeface="Roboto"/>
              </a:rPr>
              <a:t>Banana</a:t>
            </a:r>
            <a:r>
              <a:rPr lang="en-US" dirty="0">
                <a:latin typeface="Robot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8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2F79-7B2A-4D4B-BB7B-277A3BA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what’s the conclusion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40BD-803C-4D72-8D31-CF097C7D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supervised learning, we will give a set of data to our machine to learn from it.</a:t>
            </a:r>
          </a:p>
          <a:p>
            <a:pPr marL="0" indent="0">
              <a:buNone/>
            </a:pPr>
            <a:r>
              <a:rPr lang="en-IN" dirty="0"/>
              <a:t>In that data we will be providing both input as well as output for training and later we will ask the machine what will be the output for a new data which was not part of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36689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D8EC-3124-4904-8D3F-E1CEBE1A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Categories of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C145-1471-4F40-B1B3-6F9CB3E2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 we have two categories under supervised learning</a:t>
            </a:r>
          </a:p>
          <a:p>
            <a:pPr marL="514350" indent="-514350">
              <a:buAutoNum type="arabicPeriod"/>
            </a:pPr>
            <a:r>
              <a:rPr lang="en-IN" dirty="0"/>
              <a:t>Classification</a:t>
            </a:r>
          </a:p>
          <a:p>
            <a:pPr marL="514350" indent="-514350">
              <a:buAutoNum type="arabicPeriod"/>
            </a:pPr>
            <a:r>
              <a:rPr lang="en-IN" dirty="0"/>
              <a:t>Regression</a:t>
            </a:r>
          </a:p>
          <a:p>
            <a:pPr marL="0" indent="0">
              <a:buNone/>
            </a:pPr>
            <a:r>
              <a:rPr lang="en-IN" dirty="0"/>
              <a:t>What are these terms ? We will see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B2E90D-94EB-45BB-A102-1C02EC8D7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00" y="3133539"/>
            <a:ext cx="885600" cy="8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3FD6-425F-48B9-9C95-71EAF6B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2E54-417A-4EA0-B873-3C7DDA09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we have a set input data for which the output falls into some category we will say it as a classification problem.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cture containing cake, table, toy, sitting&#10;&#10;Description automatically generated">
            <a:extLst>
              <a:ext uri="{FF2B5EF4-FFF2-40B4-BE49-F238E27FC236}">
                <a16:creationId xmlns:a16="http://schemas.microsoft.com/office/drawing/2014/main" id="{B264FD24-C99E-4AE6-BBA9-984FD0A5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0" y="2787547"/>
            <a:ext cx="4500750" cy="19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01B-6E3D-4611-BFD8-385E8501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B70E-BEFF-46ED-B6CB-F84A853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Classification problems can be two types</a:t>
            </a:r>
          </a:p>
          <a:p>
            <a:pPr marL="514350" indent="-514350">
              <a:buAutoNum type="arabicPeriod"/>
            </a:pPr>
            <a:r>
              <a:rPr lang="en-IN" dirty="0"/>
              <a:t>Binomial</a:t>
            </a:r>
          </a:p>
          <a:p>
            <a:pPr marL="514350" indent="-514350">
              <a:buAutoNum type="arabicPeriod"/>
            </a:pPr>
            <a:r>
              <a:rPr lang="en-IN" dirty="0"/>
              <a:t>Multinomial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Nothing but how many different categories we have!</a:t>
            </a:r>
          </a:p>
        </p:txBody>
      </p:sp>
      <p:pic>
        <p:nvPicPr>
          <p:cNvPr id="5" name="Picture 4" descr="A group of toy people&#10;&#10;Description automatically generated">
            <a:extLst>
              <a:ext uri="{FF2B5EF4-FFF2-40B4-BE49-F238E27FC236}">
                <a16:creationId xmlns:a16="http://schemas.microsoft.com/office/drawing/2014/main" id="{084FDED1-EECF-4C5B-9720-68DFBF806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5" y="1736660"/>
            <a:ext cx="2827177" cy="15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EFFA-E543-481A-818B-2D04A8BF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B261-5D03-4217-884C-7D85CCFD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8360"/>
            <a:ext cx="6304935" cy="354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 have a lot to explore!</a:t>
            </a:r>
          </a:p>
          <a:p>
            <a:pPr marL="0" indent="0">
              <a:buNone/>
            </a:pPr>
            <a:r>
              <a:rPr lang="en-IN" dirty="0"/>
              <a:t>Here are few of them</a:t>
            </a:r>
          </a:p>
          <a:p>
            <a:pPr marL="514350" indent="-514350">
              <a:buAutoNum type="arabicPeriod"/>
            </a:pPr>
            <a:r>
              <a:rPr lang="en-IN" dirty="0"/>
              <a:t>K-nearest neighbour</a:t>
            </a:r>
          </a:p>
          <a:p>
            <a:pPr marL="514350" indent="-514350">
              <a:buAutoNum type="arabicPeriod"/>
            </a:pPr>
            <a:r>
              <a:rPr lang="en-IN" dirty="0"/>
              <a:t>Naïve Bayes</a:t>
            </a:r>
          </a:p>
          <a:p>
            <a:pPr marL="514350" indent="-514350">
              <a:buAutoNum type="arabicPeriod"/>
            </a:pPr>
            <a:r>
              <a:rPr lang="en-IN" dirty="0"/>
              <a:t>Decision Tree</a:t>
            </a:r>
          </a:p>
          <a:p>
            <a:pPr marL="514350" indent="-514350">
              <a:buAutoNum type="arabicPeriod"/>
            </a:pPr>
            <a:r>
              <a:rPr lang="en-IN" dirty="0"/>
              <a:t>Support Vector Machine</a:t>
            </a:r>
          </a:p>
          <a:p>
            <a:pPr marL="514350" indent="-514350">
              <a:buAutoNum type="arabicPeriod"/>
            </a:pPr>
            <a:r>
              <a:rPr lang="en-IN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490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0E73-514A-4640-8ABC-CD992BD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</a:t>
            </a:r>
            <a:r>
              <a:rPr lang="en-IN" dirty="0" err="1"/>
              <a:t>neighbor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B90-C201-4206-AB09-69FF0E31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38" y="1167886"/>
            <a:ext cx="6304935" cy="3420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Lazy learner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On an assumption that data points of similar classes are closer to each other</a:t>
            </a:r>
          </a:p>
          <a:p>
            <a:pPr marL="0" indent="0">
              <a:buNone/>
            </a:pPr>
            <a:r>
              <a:rPr lang="en-US" dirty="0"/>
              <a:t>“Birds of a feather flock together.”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B85C84-5F70-4672-A2BD-A9B4BEB0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00" y="1023886"/>
            <a:ext cx="1447200" cy="8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4ED6-2E8F-4FC1-A3C5-18E4CD7C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A2C8-DE2B-4A18-87C5-52A63859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Assume you have training data with labelled classes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7BF0-7A48-49B4-87A0-35A93DE4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0" y="203580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CB0-862B-4E97-B4E4-E32A1195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Based on distance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F5F9-B685-4896-ABB7-572D9210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638" y="1225161"/>
            <a:ext cx="6304935" cy="342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Define a ‘k’ which is the number of neighbour you want to consider</a:t>
            </a:r>
          </a:p>
          <a:p>
            <a:pPr marL="0" indent="0">
              <a:buNone/>
            </a:pPr>
            <a:r>
              <a:rPr lang="en-IN" dirty="0"/>
              <a:t>For a new data point to be classified,</a:t>
            </a:r>
          </a:p>
          <a:p>
            <a:pPr marL="0" indent="0">
              <a:buNone/>
            </a:pPr>
            <a:r>
              <a:rPr lang="en-IN" dirty="0"/>
              <a:t>Find the distance of your new data point with each point in the training data</a:t>
            </a:r>
          </a:p>
          <a:p>
            <a:pPr marL="0" indent="0">
              <a:buNone/>
            </a:pPr>
            <a:r>
              <a:rPr lang="en-IN" dirty="0"/>
              <a:t>Find the k nearest neighbour’s and go for a voting !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E87D3A4-FE5F-4450-AA04-6419DC693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00" y="3535199"/>
            <a:ext cx="705600" cy="9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BB65-28D3-4186-A031-BA34209D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800" y="406537"/>
            <a:ext cx="6631088" cy="7253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Ohho</a:t>
            </a:r>
            <a:r>
              <a:rPr lang="en-IN" dirty="0"/>
              <a:t> What’s the distance calculation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E122-59E3-4159-8DA6-CAC78329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63" y="1232361"/>
            <a:ext cx="6473962" cy="3420136"/>
          </a:xfrm>
        </p:spPr>
        <p:txBody>
          <a:bodyPr/>
          <a:lstStyle/>
          <a:p>
            <a:r>
              <a:rPr lang="en-IN" b="1" dirty="0"/>
              <a:t>Euclidean Distance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E0B73B2E-7D49-4BB3-95EE-0D2B147F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0" y="1837650"/>
            <a:ext cx="4968000" cy="9487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56A51-7015-4279-B104-E5FB387FA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61950"/>
            <a:ext cx="3787200" cy="14427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4CA9DD-66DA-483D-A99A-D4C54D328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9" y="2809350"/>
            <a:ext cx="210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7027980" cy="76352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14" y="2125406"/>
            <a:ext cx="8246070" cy="3465870"/>
          </a:xfrm>
        </p:spPr>
        <p:txBody>
          <a:bodyPr/>
          <a:lstStyle/>
          <a:p>
            <a:r>
              <a:rPr lang="en-US" dirty="0"/>
              <a:t>What is Machine Learning ?</a:t>
            </a:r>
          </a:p>
          <a:p>
            <a:r>
              <a:rPr lang="en-US" dirty="0"/>
              <a:t>Types of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7DB0-027E-4FCF-96D4-6B117EF0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600" y="406537"/>
            <a:ext cx="6746288" cy="7253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Ohho</a:t>
            </a:r>
            <a:r>
              <a:rPr lang="en-IN" dirty="0"/>
              <a:t> What’s the distance calculation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4D07-2D8B-4FBC-BE98-25ACBC65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Hamming Distance</a:t>
            </a:r>
            <a:endParaRPr lang="en-IN" dirty="0"/>
          </a:p>
          <a:p>
            <a:pPr fontAlgn="base"/>
            <a:r>
              <a:rPr lang="es-ES" dirty="0"/>
              <a:t>D(x,y) = Σ</a:t>
            </a:r>
            <a:r>
              <a:rPr lang="es-ES" b="1" baseline="-25000" dirty="0"/>
              <a:t>d</a:t>
            </a:r>
            <a:r>
              <a:rPr lang="es-ES" dirty="0"/>
              <a:t>1x</a:t>
            </a:r>
            <a:r>
              <a:rPr lang="es-ES" b="1" baseline="-25000" dirty="0"/>
              <a:t>d</a:t>
            </a:r>
            <a:r>
              <a:rPr lang="es-ES" baseline="-25000" dirty="0"/>
              <a:t>≠</a:t>
            </a:r>
            <a:r>
              <a:rPr lang="es-ES" dirty="0"/>
              <a:t>y</a:t>
            </a:r>
            <a:r>
              <a:rPr lang="es-ES" b="1" baseline="-25000" dirty="0"/>
              <a:t>d</a:t>
            </a:r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753F1-48BD-4FA0-B763-5A1991F6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50" y="2414362"/>
            <a:ext cx="5143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36FA-46B9-4B65-9DE8-AACCF2ED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 with Euclidean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988D7-B7B1-4C91-987C-77567AD1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5" t="774" r="12409"/>
          <a:stretch/>
        </p:blipFill>
        <p:spPr>
          <a:xfrm>
            <a:off x="3160800" y="1131886"/>
            <a:ext cx="3211200" cy="16185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E71FA-8242-4B9E-9162-3577AC06D3BB}"/>
              </a:ext>
            </a:extLst>
          </p:cNvPr>
          <p:cNvSpPr txBox="1"/>
          <p:nvPr/>
        </p:nvSpPr>
        <p:spPr>
          <a:xfrm>
            <a:off x="2392106" y="2836800"/>
            <a:ext cx="6413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Assume new data point is (5,4) and k = 3</a:t>
            </a:r>
          </a:p>
          <a:p>
            <a:r>
              <a:rPr lang="en-IN" dirty="0"/>
              <a:t>Distance with first point = (7-5)^2 + (7-4)^2 = 13</a:t>
            </a:r>
          </a:p>
          <a:p>
            <a:r>
              <a:rPr lang="en-IN" dirty="0"/>
              <a:t>Like with second point = 4</a:t>
            </a:r>
          </a:p>
          <a:p>
            <a:r>
              <a:rPr lang="en-IN" dirty="0"/>
              <a:t>Third point = 4</a:t>
            </a:r>
          </a:p>
          <a:p>
            <a:r>
              <a:rPr lang="en-IN" dirty="0"/>
              <a:t>Fourth = 16</a:t>
            </a:r>
          </a:p>
          <a:p>
            <a:r>
              <a:rPr lang="en-IN" dirty="0"/>
              <a:t>So we have 3 </a:t>
            </a:r>
            <a:r>
              <a:rPr lang="en-IN" dirty="0" err="1"/>
              <a:t>neighbors</a:t>
            </a:r>
            <a:r>
              <a:rPr lang="en-IN" dirty="0"/>
              <a:t> as “good, bad, bad”</a:t>
            </a:r>
          </a:p>
          <a:p>
            <a:br>
              <a:rPr lang="en-IN" dirty="0"/>
            </a:br>
            <a:r>
              <a:rPr lang="en-IN" dirty="0"/>
              <a:t>Majority is bad so classified as bad </a:t>
            </a:r>
          </a:p>
        </p:txBody>
      </p:sp>
      <p:pic>
        <p:nvPicPr>
          <p:cNvPr id="9" name="Picture 8" descr="A picture containing sport, drawing&#10;&#10;Description automatically generated">
            <a:extLst>
              <a:ext uri="{FF2B5EF4-FFF2-40B4-BE49-F238E27FC236}">
                <a16:creationId xmlns:a16="http://schemas.microsoft.com/office/drawing/2014/main" id="{B760E557-87EC-4392-83DC-886DE007D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00" y="4629600"/>
            <a:ext cx="446400" cy="5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3D55-30B1-4D88-BFF8-C1E35772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AD5-A0D7-42FE-AB03-5F72932F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Pros:</a:t>
            </a:r>
          </a:p>
          <a:p>
            <a:r>
              <a:rPr lang="en-US" sz="2000" dirty="0"/>
              <a:t>It is very simple algorithm to understand and interpret.</a:t>
            </a:r>
          </a:p>
          <a:p>
            <a:r>
              <a:rPr lang="en-US" sz="2000" dirty="0"/>
              <a:t>It is very useful for nonlinear data because there is no assumption about data in this algorithm.</a:t>
            </a:r>
          </a:p>
          <a:p>
            <a:pPr marL="0" indent="0">
              <a:buNone/>
            </a:pPr>
            <a:r>
              <a:rPr lang="en-IN" dirty="0"/>
              <a:t>Cons:</a:t>
            </a:r>
          </a:p>
          <a:p>
            <a:r>
              <a:rPr lang="en-US" sz="1900" dirty="0"/>
              <a:t>It is computationally a bit expensive algorithm because it stores all the training data.</a:t>
            </a:r>
          </a:p>
          <a:p>
            <a:r>
              <a:rPr lang="en-US" sz="1900" dirty="0"/>
              <a:t>High memory storage required as compared to other supervised learning algorithms.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68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5538-7A86-4889-B346-37A4C362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2528-1FA7-40D0-BDEB-502F8143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838" y="1376361"/>
            <a:ext cx="6304935" cy="3420136"/>
          </a:xfrm>
        </p:spPr>
        <p:txBody>
          <a:bodyPr>
            <a:normAutofit fontScale="85000" lnSpcReduction="20000"/>
          </a:bodyPr>
          <a:lstStyle/>
          <a:p>
            <a:r>
              <a:rPr lang="en-IN" sz="2900" dirty="0">
                <a:solidFill>
                  <a:schemeClr val="tx1"/>
                </a:solidFill>
              </a:rPr>
              <a:t>Based on Bayes rule</a:t>
            </a:r>
          </a:p>
          <a:p>
            <a:pPr fontAlgn="base"/>
            <a:r>
              <a:rPr lang="en-US" sz="2900" dirty="0">
                <a:solidFill>
                  <a:schemeClr val="tx1"/>
                </a:solidFill>
              </a:rPr>
              <a:t>Basically, we are trying to find probability of event A, given the event B is true. Event B is also termed as </a:t>
            </a:r>
            <a:r>
              <a:rPr lang="en-US" sz="2900" b="1" dirty="0">
                <a:solidFill>
                  <a:schemeClr val="tx1"/>
                </a:solidFill>
              </a:rPr>
              <a:t>evidence</a:t>
            </a:r>
            <a:r>
              <a:rPr lang="en-US" sz="2900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sz="2900" dirty="0">
                <a:solidFill>
                  <a:schemeClr val="tx1"/>
                </a:solidFill>
              </a:rPr>
              <a:t>P(A) is the </a:t>
            </a:r>
            <a:r>
              <a:rPr lang="en-US" sz="2900" b="1" dirty="0">
                <a:solidFill>
                  <a:schemeClr val="tx1"/>
                </a:solidFill>
              </a:rPr>
              <a:t>priori</a:t>
            </a:r>
            <a:r>
              <a:rPr lang="en-US" sz="2900" dirty="0">
                <a:solidFill>
                  <a:schemeClr val="tx1"/>
                </a:solidFill>
              </a:rPr>
              <a:t> of A (the prior probability, i.e. Probability of event before evidence is seen). The evidence is an attribute value of an unknown instance(here, it is event B).</a:t>
            </a:r>
          </a:p>
          <a:p>
            <a:pPr fontAlgn="base"/>
            <a:r>
              <a:rPr lang="en-US" sz="2900" dirty="0">
                <a:solidFill>
                  <a:schemeClr val="tx1"/>
                </a:solidFill>
              </a:rPr>
              <a:t>P(A|B) is a posteriori probability of B, i.e. probability of event after evidence is seen.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B54920-367A-4A2C-827E-783631D5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2400" y="1038651"/>
            <a:ext cx="2822400" cy="7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9415-EAE7-4744-B2A4-5239E35A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35" y="356137"/>
            <a:ext cx="6283782" cy="725349"/>
          </a:xfrm>
        </p:spPr>
        <p:txBody>
          <a:bodyPr/>
          <a:lstStyle/>
          <a:p>
            <a:r>
              <a:rPr lang="en-IN" dirty="0"/>
              <a:t>An example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F57E8A8-B5E3-4D81-ADD4-A90B2D723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32397"/>
              </p:ext>
            </p:extLst>
          </p:nvPr>
        </p:nvGraphicFramePr>
        <p:xfrm>
          <a:off x="2338788" y="1081486"/>
          <a:ext cx="6305550" cy="380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506693324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1573934052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9166593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89163375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68960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Sl</a:t>
                      </a:r>
                      <a:r>
                        <a:rPr lang="en-IN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5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82387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7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4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4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1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9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3ABD-7BF6-438D-A6C9-F30B4E59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036C-85C0-4B90-A4C0-604C3E00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8360"/>
            <a:ext cx="6304935" cy="3714039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P(animal) = 4/9 </a:t>
            </a:r>
          </a:p>
          <a:p>
            <a:pPr marL="0" indent="0">
              <a:buNone/>
            </a:pPr>
            <a:r>
              <a:rPr lang="en-IN" sz="1800" dirty="0"/>
              <a:t>P(bird) = 3/9</a:t>
            </a:r>
          </a:p>
          <a:p>
            <a:pPr marL="0" indent="0">
              <a:buNone/>
            </a:pPr>
            <a:r>
              <a:rPr lang="en-IN" sz="1800" dirty="0"/>
              <a:t>P(fish) = 2/9</a:t>
            </a:r>
          </a:p>
          <a:p>
            <a:pPr marL="0" indent="0">
              <a:buNone/>
            </a:pPr>
            <a:r>
              <a:rPr lang="en-IN" sz="1800" dirty="0"/>
              <a:t>P(F1 = slow / animal) = 1/5 , like so</a:t>
            </a:r>
          </a:p>
          <a:p>
            <a:pPr marL="0" indent="0">
              <a:buNone/>
            </a:pPr>
            <a:r>
              <a:rPr lang="en-IN" sz="1800" dirty="0"/>
              <a:t>P(F1= fast/animal) = 2/5</a:t>
            </a:r>
          </a:p>
          <a:p>
            <a:pPr marL="0" indent="0">
              <a:buNone/>
            </a:pPr>
            <a:r>
              <a:rPr lang="en-IN" sz="1800" dirty="0"/>
              <a:t>P(F1= no/animal) = 1/5</a:t>
            </a:r>
          </a:p>
          <a:p>
            <a:pPr marL="0" indent="0">
              <a:buNone/>
            </a:pPr>
            <a:r>
              <a:rPr lang="en-IN" sz="1800" dirty="0"/>
              <a:t>P(F2 = no/animal) = 3/5</a:t>
            </a:r>
          </a:p>
          <a:p>
            <a:pPr marL="0" indent="0">
              <a:buNone/>
            </a:pPr>
            <a:r>
              <a:rPr lang="en-IN" sz="1800" dirty="0"/>
              <a:t>P(F2 = short/animal) = 0/5</a:t>
            </a:r>
          </a:p>
          <a:p>
            <a:pPr marL="0" indent="0">
              <a:buNone/>
            </a:pPr>
            <a:r>
              <a:rPr lang="en-IN" sz="1800" dirty="0"/>
              <a:t>P(F2 = rarely/animal) =  1/5</a:t>
            </a:r>
          </a:p>
          <a:p>
            <a:pPr marL="0" indent="0">
              <a:buNone/>
            </a:pPr>
            <a:r>
              <a:rPr lang="en-IN" sz="1800" dirty="0"/>
              <a:t>P(F2= long/animal) = 1/5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500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251E-85AA-4E38-8554-0AE881B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DE53-E8F2-41E1-A144-5F3F6217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new data</a:t>
            </a:r>
          </a:p>
          <a:p>
            <a:pPr marL="0" indent="0">
              <a:buNone/>
            </a:pPr>
            <a:r>
              <a:rPr lang="en-IN" dirty="0"/>
              <a:t>‘Slow, rarely, no’</a:t>
            </a:r>
          </a:p>
          <a:p>
            <a:pPr marL="0" indent="0">
              <a:buNone/>
            </a:pPr>
            <a:r>
              <a:rPr lang="en-IN" dirty="0"/>
              <a:t>For class animal = 1/5 * 1/5 * 3/5 *  4/9</a:t>
            </a:r>
          </a:p>
          <a:p>
            <a:pPr marL="0" indent="0">
              <a:buNone/>
            </a:pPr>
            <a:r>
              <a:rPr lang="en-IN" dirty="0"/>
              <a:t>For class bird = 0/5 * 0/5 * 3/5 * 3/9</a:t>
            </a:r>
          </a:p>
          <a:p>
            <a:pPr marL="0" indent="0">
              <a:buNone/>
            </a:pPr>
            <a:r>
              <a:rPr lang="en-IN" dirty="0"/>
              <a:t>For class fish = 1/5 * 0/5 * 1/5 * 2/9</a:t>
            </a:r>
          </a:p>
          <a:p>
            <a:pPr marL="0" indent="0">
              <a:buNone/>
            </a:pPr>
            <a:r>
              <a:rPr lang="en-IN" dirty="0"/>
              <a:t>So it will classify as ‘Animal’</a:t>
            </a:r>
          </a:p>
        </p:txBody>
      </p:sp>
    </p:spTree>
    <p:extLst>
      <p:ext uri="{BB962C8B-B14F-4D97-AF65-F5344CB8AC3E}">
        <p14:creationId xmlns:p14="http://schemas.microsoft.com/office/powerpoint/2010/main" val="42861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DDFE-3BEE-44B6-B35B-1905E29B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with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23E4-D3DD-4589-9086-871EB54E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It assumes that every feature is independent with each other, which may not true in real world scenarios!</a:t>
            </a:r>
          </a:p>
          <a:p>
            <a:r>
              <a:rPr lang="en-US" sz="2400" dirty="0"/>
              <a:t>If categorical variable has a category in test data set, which was not observed in training data set, then model will assign a 0 (zero) probability and will be unable to make a prediction. This is often known as </a:t>
            </a:r>
            <a:r>
              <a:rPr lang="en-US" sz="2400" b="1" dirty="0"/>
              <a:t>Zero Frequency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787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82EA-0D4B-4550-8F1C-A897321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A21E-7FAB-49E4-B9F8-CA1CD28B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8360"/>
            <a:ext cx="6304935" cy="3642039"/>
          </a:xfrm>
        </p:spPr>
        <p:txBody>
          <a:bodyPr>
            <a:normAutofit/>
          </a:bodyPr>
          <a:lstStyle/>
          <a:p>
            <a:r>
              <a:rPr lang="en-IN" sz="1800" dirty="0"/>
              <a:t>It’s a classifier in structure of a tree which will have two types of nodes</a:t>
            </a:r>
          </a:p>
          <a:p>
            <a:pPr marL="514350" indent="-514350">
              <a:buAutoNum type="arabicPeriod"/>
            </a:pPr>
            <a:r>
              <a:rPr lang="en-IN" sz="1800" dirty="0"/>
              <a:t>Decision node : nothing but the feature</a:t>
            </a:r>
          </a:p>
          <a:p>
            <a:pPr marL="514350" indent="-514350">
              <a:buAutoNum type="arabicPeriod"/>
            </a:pPr>
            <a:r>
              <a:rPr lang="en-IN" sz="1800" dirty="0"/>
              <a:t>Leaf node : class label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221477-8B6E-4B72-BD90-5AE4BBE5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3" t="7577" r="13245" b="10870"/>
          <a:stretch/>
        </p:blipFill>
        <p:spPr>
          <a:xfrm>
            <a:off x="2995200" y="2571750"/>
            <a:ext cx="3441600" cy="23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0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E018-3457-4F92-8FE2-7E29BD51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attribute is best ?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89B1FF4-B59C-4E82-BCFC-C3568670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650" r="1570" b="8653"/>
          <a:stretch/>
        </p:blipFill>
        <p:spPr>
          <a:xfrm>
            <a:off x="3016800" y="1324800"/>
            <a:ext cx="5061600" cy="3067200"/>
          </a:xfrm>
        </p:spPr>
      </p:pic>
    </p:spTree>
    <p:extLst>
      <p:ext uri="{BB962C8B-B14F-4D97-AF65-F5344CB8AC3E}">
        <p14:creationId xmlns:p14="http://schemas.microsoft.com/office/powerpoint/2010/main" val="42276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– An art of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your machine to make itself capable of doing work for you </a:t>
            </a:r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A60E7AC-45CB-43B0-9332-ED9A7186A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1" y="2198006"/>
            <a:ext cx="849086" cy="8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4FED-0314-4C90-8350-D39CBA1C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C72E-23B1-41DF-B409-E62CA968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Measures how well a given attribute separates the training example according to their target classification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4375953-8E28-4494-A37B-7699523C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4" y="2645222"/>
            <a:ext cx="4976291" cy="8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B356-2E3F-464E-9625-BB993E3B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2B8B-65FE-4881-9846-67E8C489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we have a set of training samples as ‘S’</a:t>
            </a:r>
          </a:p>
          <a:p>
            <a:r>
              <a:rPr lang="en-IN" sz="2400" dirty="0"/>
              <a:t>Entropy : Measures the impurity of ‘S’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Eg</a:t>
            </a:r>
            <a:r>
              <a:rPr lang="en-IN" sz="2400" dirty="0"/>
              <a:t>: (5+, 2-) = -5/7* log</a:t>
            </a:r>
            <a:r>
              <a:rPr lang="en-IN" sz="2400" baseline="-25000" dirty="0"/>
              <a:t>2</a:t>
            </a:r>
            <a:r>
              <a:rPr lang="en-IN" sz="2400" dirty="0"/>
              <a:t> 5/7 – 2/7  log</a:t>
            </a:r>
            <a:r>
              <a:rPr lang="en-IN" sz="2400" baseline="-25000" dirty="0"/>
              <a:t>2</a:t>
            </a:r>
            <a:r>
              <a:rPr lang="en-IN" sz="2400" dirty="0"/>
              <a:t> 2/7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E2F96BC-AF58-4C32-87BF-8021C4F0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62" y="2138362"/>
            <a:ext cx="37242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5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4C82-2E03-4013-A885-395D275D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much calculations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0031-98D0-418A-9127-CFC7BE59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085" y="1248662"/>
            <a:ext cx="6304935" cy="3420136"/>
          </a:xfrm>
        </p:spPr>
        <p:txBody>
          <a:bodyPr/>
          <a:lstStyle/>
          <a:p>
            <a:r>
              <a:rPr lang="en-IN" dirty="0"/>
              <a:t>All this calculations seems very complex and difficult to understand.</a:t>
            </a:r>
          </a:p>
          <a:p>
            <a:r>
              <a:rPr lang="en-IN" dirty="0"/>
              <a:t>Hmm but don’t worry, in real scenario when we are using the algorithms we need not worry about these calculations, it’s already taken care by the ‘</a:t>
            </a:r>
            <a:r>
              <a:rPr lang="en-IN" dirty="0" err="1"/>
              <a:t>sklearn</a:t>
            </a:r>
            <a:r>
              <a:rPr lang="en-IN" dirty="0"/>
              <a:t>’ package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17C0C1-61B1-4BA2-AEE4-FB72EE029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99" y="247349"/>
            <a:ext cx="1244402" cy="110625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F5CA51-0638-4B13-A87F-F4EF5B37C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9" y="3894838"/>
            <a:ext cx="991199" cy="7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9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14EA-A84B-425A-89E1-C95C1323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3C41-44C3-4550-BB31-B7B12C70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Overfitting:</a:t>
            </a:r>
          </a:p>
          <a:p>
            <a:pPr marL="0" indent="0">
              <a:buNone/>
            </a:pPr>
            <a:r>
              <a:rPr lang="en-IN" sz="2400" dirty="0"/>
              <a:t>Learning a tree that classifies training data perfectly will not always lead to perfect model</a:t>
            </a:r>
          </a:p>
          <a:p>
            <a:pPr marL="0" indent="0">
              <a:buNone/>
            </a:pPr>
            <a:r>
              <a:rPr lang="en-IN" sz="2400" dirty="0"/>
              <a:t>Overfitting is nothing but the model has a high accuracy on training data but not on test data.</a:t>
            </a:r>
          </a:p>
        </p:txBody>
      </p:sp>
    </p:spTree>
    <p:extLst>
      <p:ext uri="{BB962C8B-B14F-4D97-AF65-F5344CB8AC3E}">
        <p14:creationId xmlns:p14="http://schemas.microsoft.com/office/powerpoint/2010/main" val="609788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DDF5-4019-49A6-8A7D-6F188CBD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But how it happens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2B6B-5684-41A4-A48A-446C1751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Suppose your training data contains some noise, it will try to fit those noise also for an accurate prediction.</a:t>
            </a:r>
          </a:p>
          <a:p>
            <a:pPr marL="0" indent="0">
              <a:buNone/>
            </a:pPr>
            <a:r>
              <a:rPr lang="en-IN" sz="2000" dirty="0"/>
              <a:t>But when coming to test data, it will reduce the accuracy </a:t>
            </a:r>
          </a:p>
        </p:txBody>
      </p:sp>
      <p:pic>
        <p:nvPicPr>
          <p:cNvPr id="5" name="Picture 4" descr="A picture containing sport, drawing&#10;&#10;Description automatically generated">
            <a:extLst>
              <a:ext uri="{FF2B5EF4-FFF2-40B4-BE49-F238E27FC236}">
                <a16:creationId xmlns:a16="http://schemas.microsoft.com/office/drawing/2014/main" id="{E6E237FD-96D7-44D7-87CC-9999D8D4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/>
        </p:blipFill>
        <p:spPr>
          <a:xfrm>
            <a:off x="8366288" y="1651559"/>
            <a:ext cx="619200" cy="656032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A8FA421-0FFB-458C-A325-DD65808E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8" y="2307591"/>
            <a:ext cx="5977050" cy="26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6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5C89-67E4-46CC-BB1E-230168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there any 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1C8A-37F8-44BB-A462-781BBE0E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Luckily we have some solutions for avoiding this overfitting</a:t>
            </a:r>
          </a:p>
          <a:p>
            <a:pPr marL="0" indent="0">
              <a:buNone/>
            </a:pPr>
            <a:r>
              <a:rPr lang="en-IN" sz="2400" dirty="0"/>
              <a:t>This is called Pruning</a:t>
            </a:r>
          </a:p>
          <a:p>
            <a:pPr marL="0" indent="0">
              <a:buNone/>
            </a:pPr>
            <a:r>
              <a:rPr lang="en-IN" sz="2400" dirty="0"/>
              <a:t>Pre-Pruning or early stopping:</a:t>
            </a:r>
          </a:p>
          <a:p>
            <a:pPr marL="0" indent="0">
              <a:buNone/>
            </a:pPr>
            <a:r>
              <a:rPr lang="en-IN" sz="2400" dirty="0"/>
              <a:t>Stop if all instances belongs to same class, or all attribute values are same etc.</a:t>
            </a:r>
          </a:p>
          <a:p>
            <a:pPr marL="0" indent="0">
              <a:buNone/>
            </a:pPr>
            <a:r>
              <a:rPr lang="en-IN" sz="2400" dirty="0"/>
              <a:t>Nothing but stop splitting if it seems worthless for further split</a:t>
            </a:r>
          </a:p>
        </p:txBody>
      </p:sp>
    </p:spTree>
    <p:extLst>
      <p:ext uri="{BB962C8B-B14F-4D97-AF65-F5344CB8AC3E}">
        <p14:creationId xmlns:p14="http://schemas.microsoft.com/office/powerpoint/2010/main" val="236053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3F77-3A52-45B5-AE7F-A0F420E2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2A2A-0835-4493-BD02-63F84E5B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objective of the support vector machine algorithm is to find a hyperplane in an N-dimensional space(N — the number of features) that distinctly classifies the data points.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A66169-1BBB-46AA-8082-172C2C11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8" y="2700337"/>
            <a:ext cx="5404593" cy="20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4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2CE4-70E2-44D2-85D8-9337F591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1319-9B85-4654-9B57-D14B93D5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vectors are data points that are closer to the hyperplane</a:t>
            </a:r>
          </a:p>
          <a:p>
            <a:r>
              <a:rPr lang="en-US" sz="2400" dirty="0"/>
              <a:t>Find a hyperplane which will maximize the margin along with correctly classifying the data points</a:t>
            </a:r>
          </a:p>
          <a:p>
            <a:endParaRPr lang="en-IN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AC99C0C-B1D2-4723-9BF3-7FF45F98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2" y="3157538"/>
            <a:ext cx="50224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2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B3A4-E756-44D5-9DFB-CDE3654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best hyperplane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A58A-F468-4D87-9247-F1A16B54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best hyperplane should correctly classify the data points as well as maximize the margin.</a:t>
            </a:r>
          </a:p>
          <a:p>
            <a:r>
              <a:rPr lang="en-IN" sz="2400" dirty="0"/>
              <a:t>A lot of calculations are involved here to find the best one, but again need not worry our ‘</a:t>
            </a:r>
            <a:r>
              <a:rPr lang="en-IN" sz="2400" dirty="0" err="1"/>
              <a:t>sklearn</a:t>
            </a:r>
            <a:r>
              <a:rPr lang="en-IN" sz="2400" dirty="0"/>
              <a:t>’ package will take care of it.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A258E8-01A9-418D-AF12-1BA2BBA9F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7"/>
          <a:stretch/>
        </p:blipFill>
        <p:spPr>
          <a:xfrm>
            <a:off x="7486650" y="3193257"/>
            <a:ext cx="1285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5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C0D-7D43-4D01-B752-6FFB74A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1751-D6E2-4FBE-B62B-7826DA2D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It’s an ensemble method of learning</a:t>
            </a:r>
          </a:p>
          <a:p>
            <a:pPr marL="0" indent="0">
              <a:buNone/>
            </a:pPr>
            <a:r>
              <a:rPr lang="en-IN" sz="2400" dirty="0"/>
              <a:t>Then what is ensemble ?</a:t>
            </a:r>
          </a:p>
          <a:p>
            <a:pPr marL="0" indent="0">
              <a:buNone/>
            </a:pPr>
            <a:r>
              <a:rPr lang="en-IN" sz="2400" dirty="0"/>
              <a:t>u</a:t>
            </a:r>
            <a:r>
              <a:rPr lang="en-US" sz="2400" dirty="0"/>
              <a:t>se multiple learning algorithms to obtain better predictive performance than could be obtained from any of the constituent learning algorithms alone</a:t>
            </a:r>
          </a:p>
          <a:p>
            <a:pPr marL="0" indent="0">
              <a:buNone/>
            </a:pPr>
            <a:r>
              <a:rPr lang="en-US" sz="2400" dirty="0"/>
              <a:t>Sounds a little bit interesting 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68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Confusion – Oh how it’s work  ?</a:t>
            </a:r>
          </a:p>
        </p:txBody>
      </p:sp>
      <p:pic>
        <p:nvPicPr>
          <p:cNvPr id="3" name="Content Placeholder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C35432-3AA3-4820-B814-0F49746C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4"/>
          <a:stretch/>
        </p:blipFill>
        <p:spPr>
          <a:xfrm>
            <a:off x="3973967" y="1424328"/>
            <a:ext cx="2076450" cy="2080872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323-1C18-4F4F-B12C-813C9B6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CE755B-772C-431B-8153-17B19725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6" y="1018382"/>
            <a:ext cx="4171949" cy="2803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74BE6-DB97-4871-A107-1287FF0CCFCC}"/>
              </a:ext>
            </a:extLst>
          </p:cNvPr>
          <p:cNvSpPr txBox="1"/>
          <p:nvPr/>
        </p:nvSpPr>
        <p:spPr>
          <a:xfrm>
            <a:off x="2392106" y="3821907"/>
            <a:ext cx="592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them train on training data, and finally new data point will be predicted by each of them take the majority voting</a:t>
            </a:r>
          </a:p>
        </p:txBody>
      </p:sp>
    </p:spTree>
    <p:extLst>
      <p:ext uri="{BB962C8B-B14F-4D97-AF65-F5344CB8AC3E}">
        <p14:creationId xmlns:p14="http://schemas.microsoft.com/office/powerpoint/2010/main" val="244514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FBD9-C275-412C-8AA4-1D48A33D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F57C-86C2-46CB-925D-541A175E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not a classification algorithm.</a:t>
            </a:r>
          </a:p>
          <a:p>
            <a:r>
              <a:rPr lang="en-IN" dirty="0"/>
              <a:t>In classification algorithm the output values are discrete but in regression the output is continuous.</a:t>
            </a:r>
          </a:p>
          <a:p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49080-5B47-4D8B-86A8-82900ED4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3191037"/>
            <a:ext cx="3740727" cy="19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2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A7A2-3BF8-45DE-A3EF-16EAADF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mathematical equation!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43D2-BD29-4ECE-B859-051BADD9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you remember</a:t>
            </a:r>
          </a:p>
          <a:p>
            <a:r>
              <a:rPr lang="en-IN" sz="2400" dirty="0"/>
              <a:t>Y = mx + b ( equation for a line)</a:t>
            </a:r>
          </a:p>
          <a:p>
            <a:r>
              <a:rPr lang="en-IN" sz="2400" dirty="0"/>
              <a:t>Best example of linear regression</a:t>
            </a:r>
          </a:p>
          <a:p>
            <a:r>
              <a:rPr lang="en-US" sz="2400" dirty="0"/>
              <a:t>Linear regression performs the task to predict a dependent variable value (y) based on a given independent variable (x).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ouput</a:t>
            </a:r>
            <a:r>
              <a:rPr lang="en-US" sz="2400" dirty="0"/>
              <a:t>, x =input, m = </a:t>
            </a:r>
            <a:r>
              <a:rPr lang="en-US" sz="2400" dirty="0" err="1"/>
              <a:t>coef</a:t>
            </a:r>
            <a:r>
              <a:rPr lang="en-US" sz="2400" dirty="0"/>
              <a:t> of x, b = intercept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3487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D3F1-EFD4-4871-8C2C-A6756BB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FF9A-563E-4BC5-BD1D-237C0E1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training the model – it fits the best line to predict the value of y for a given value of x.</a:t>
            </a:r>
          </a:p>
          <a:p>
            <a:r>
              <a:rPr lang="en-US" dirty="0"/>
              <a:t>The model gets the best regression fit line by finding the best m and b 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2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479D-FD7D-4920-A64E-F276A281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Concept of Root 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DA73-80CE-48E0-8FE4-61F00CE0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6" y="1268361"/>
            <a:ext cx="6304935" cy="3420136"/>
          </a:xfrm>
        </p:spPr>
        <p:txBody>
          <a:bodyPr/>
          <a:lstStyle/>
          <a:p>
            <a:r>
              <a:rPr lang="en-IN" dirty="0"/>
              <a:t>To find the best values for m and b, minimize the root mean square error between predicted vale and true y value</a:t>
            </a:r>
          </a:p>
          <a:p>
            <a:endParaRPr lang="en-IN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A2873FE-A797-416B-8017-9CFAFA08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48" y="3239990"/>
            <a:ext cx="3551670" cy="12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F40C-1D3B-4D71-8DA9-FB49A86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 worry here is the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8EA0-7D4E-4097-A97E-F36CEEB4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How we have learned things ?</a:t>
            </a:r>
          </a:p>
          <a:p>
            <a:pPr marL="0" indent="0">
              <a:buNone/>
            </a:pPr>
            <a:r>
              <a:rPr lang="en-IN" dirty="0"/>
              <a:t>From examples, so let the machine also do the same !</a:t>
            </a:r>
          </a:p>
          <a:p>
            <a:pPr marL="0" indent="0">
              <a:buNone/>
            </a:pPr>
            <a:r>
              <a:rPr lang="en-IN" dirty="0"/>
              <a:t>Give your data to machine and ask it to learn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11419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9331-73E3-4B51-9699-A3EC16BC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Ohho</a:t>
            </a:r>
            <a:r>
              <a:rPr lang="en-IN" dirty="0"/>
              <a:t>, Then what you mean by learning ? </a:t>
            </a:r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5D15EB5-E9FC-4307-B6F9-80CE644CD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15" y="1557663"/>
            <a:ext cx="2738786" cy="2625537"/>
          </a:xfrm>
        </p:spPr>
      </p:pic>
    </p:spTree>
    <p:extLst>
      <p:ext uri="{BB962C8B-B14F-4D97-AF65-F5344CB8AC3E}">
        <p14:creationId xmlns:p14="http://schemas.microsoft.com/office/powerpoint/2010/main" val="470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DF09-4EAD-4D87-A340-A2FE0E6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19AD-5745-4CF1-82B0-6D7866C5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classify our ML into 4 main categories</a:t>
            </a:r>
          </a:p>
          <a:p>
            <a:pPr marL="514350" indent="-514350">
              <a:buAutoNum type="arabicPeriod"/>
            </a:pPr>
            <a:r>
              <a:rPr lang="en-IN" dirty="0"/>
              <a:t>Supervised learning</a:t>
            </a:r>
          </a:p>
          <a:p>
            <a:pPr marL="514350" indent="-514350">
              <a:buAutoNum type="arabicPeriod"/>
            </a:pPr>
            <a:r>
              <a:rPr lang="en-IN" dirty="0"/>
              <a:t>Unsupervised learning</a:t>
            </a:r>
          </a:p>
          <a:p>
            <a:pPr marL="514350" indent="-514350">
              <a:buAutoNum type="arabicPeriod"/>
            </a:pPr>
            <a:r>
              <a:rPr lang="en-IN" dirty="0"/>
              <a:t>Semi-supervised learning</a:t>
            </a:r>
          </a:p>
          <a:p>
            <a:pPr marL="514350" indent="-514350">
              <a:buAutoNum type="arabicPeriod"/>
            </a:pPr>
            <a:r>
              <a:rPr lang="en-IN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1283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167F-BA68-4D34-9886-87B1D9D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Hmm, Are these terms seems complex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8631-FC89-4877-A6A3-F207C27D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Don’t worry we will go one by one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8C12A238-C532-4E9B-80B6-4944B31DC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00" y="2332799"/>
            <a:ext cx="1936800" cy="14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94D8-482E-4C30-BAAB-06493EE2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DD28-E701-4B0A-8D5C-A3C866C6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Without a teacher how we could come up here ?</a:t>
            </a:r>
          </a:p>
          <a:p>
            <a:pPr marL="0" indent="0">
              <a:buNone/>
            </a:pPr>
            <a:r>
              <a:rPr lang="en-IN" dirty="0"/>
              <a:t>Yes, supervised learning is nothing but it’s like a teacher teaching you something.</a:t>
            </a:r>
          </a:p>
          <a:p>
            <a:pPr marL="0" indent="0">
              <a:buNone/>
            </a:pPr>
            <a:r>
              <a:rPr lang="en-IN" dirty="0"/>
              <a:t>We have some input data with corresponding output and then we ask machine to learn from it.</a:t>
            </a:r>
          </a:p>
        </p:txBody>
      </p:sp>
    </p:spTree>
    <p:extLst>
      <p:ext uri="{BB962C8B-B14F-4D97-AF65-F5344CB8AC3E}">
        <p14:creationId xmlns:p14="http://schemas.microsoft.com/office/powerpoint/2010/main" val="13502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On-screen Show (16:9)</PresentationFormat>
  <Paragraphs>225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Roboto</vt:lpstr>
      <vt:lpstr>Office Theme</vt:lpstr>
      <vt:lpstr>Introduction To      Machine Learning</vt:lpstr>
      <vt:lpstr>Contents</vt:lpstr>
      <vt:lpstr>Machine Learning – An art of intelligence</vt:lpstr>
      <vt:lpstr>Confusion – Oh how it’s work  ?</vt:lpstr>
      <vt:lpstr>Don’t worry here is the answer</vt:lpstr>
      <vt:lpstr>Ohho, Then what you mean by learning ? </vt:lpstr>
      <vt:lpstr>Here we go</vt:lpstr>
      <vt:lpstr>Hmm, Are these terms seems complex ?</vt:lpstr>
      <vt:lpstr>Supervised Learning</vt:lpstr>
      <vt:lpstr>Basket of Fruits !</vt:lpstr>
      <vt:lpstr>So what’s the conclusion ?</vt:lpstr>
      <vt:lpstr>Categories of Supervised learning</vt:lpstr>
      <vt:lpstr>Classification</vt:lpstr>
      <vt:lpstr>Types of classification</vt:lpstr>
      <vt:lpstr>Classification Algorithms</vt:lpstr>
      <vt:lpstr>K-nearest neighbor</vt:lpstr>
      <vt:lpstr>How it works ?</vt:lpstr>
      <vt:lpstr>Based on distance calculation</vt:lpstr>
      <vt:lpstr>Ohho What’s the distance calculation ?</vt:lpstr>
      <vt:lpstr>Ohho What’s the distance calculation ?</vt:lpstr>
      <vt:lpstr>An example with Euclidean</vt:lpstr>
      <vt:lpstr>Pros ad Cons</vt:lpstr>
      <vt:lpstr>Naïve Bayes Algorithm</vt:lpstr>
      <vt:lpstr>An example</vt:lpstr>
      <vt:lpstr>An example</vt:lpstr>
      <vt:lpstr>An example</vt:lpstr>
      <vt:lpstr>Problem with Bayes</vt:lpstr>
      <vt:lpstr>Decision Tree</vt:lpstr>
      <vt:lpstr>Which attribute is best ?</vt:lpstr>
      <vt:lpstr>Information gain</vt:lpstr>
      <vt:lpstr>Attribute selection</vt:lpstr>
      <vt:lpstr>So much calculations </vt:lpstr>
      <vt:lpstr>Problems with Decision Tree</vt:lpstr>
      <vt:lpstr>But how it happens ?</vt:lpstr>
      <vt:lpstr>Is there any solution ?</vt:lpstr>
      <vt:lpstr>Support Vector Machines</vt:lpstr>
      <vt:lpstr>SVM</vt:lpstr>
      <vt:lpstr>What is the best hyperplane ?</vt:lpstr>
      <vt:lpstr>Random Forest</vt:lpstr>
      <vt:lpstr>Basic Idea</vt:lpstr>
      <vt:lpstr>Regression</vt:lpstr>
      <vt:lpstr>Old mathematical equation!</vt:lpstr>
      <vt:lpstr>How it works ?</vt:lpstr>
      <vt:lpstr>Concept of Root Mean Square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2020-07-20T04:38:29Z</dcterms:modified>
</cp:coreProperties>
</file>