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3.png" ContentType="image/png"/>
  <Override PartName="/ppt/media/image2.png" ContentType="image/png"/>
  <Override PartName="/ppt/media/image4.png" ContentType="image/png"/>
  <Override PartName="/ppt/media/image1.gif" ContentType="image/gif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BDDF38-8610-4F3E-98C7-363AD3236DF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90E1F4-E92B-4E8F-87B9-E6F3E536178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22091C-B8D0-4405-AEA8-883C7788FBD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6D36C6-5735-4624-94D5-93BF3579581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013FE8-19EB-45BF-BBA9-51A69345630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669CD5-BDC1-465E-B6F1-A2A3DBABA5B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E18F67-56BC-42B6-B8C5-15035D81F46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EA8BE9-3485-4A70-B8DE-5543DA8C6E1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4F11C1-D98D-4EFC-93E7-549994A1299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767FD5-5109-492C-A0A6-6FA9423D7C3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NB: alpha = 0.1, activation function = sigmoid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LR: used SGD classifiers ()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Alpha = 0.001 loss = log loss , class_weight = balanced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SVM: C= 0.01, kernel = linear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LR+unbalancing 0.628 1.185 1.054 36.28%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RF (response coding) 0.052 1.325 1.211 46.8% ( overfitting so model is rejected )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LR classifier that we used is SGDclassifier (stochastic gradient descent very efficient to high dimension and sparse data easily handle 1e5 data with 1e5 features what exactly we need)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45A4C0-76B0-4E64-9D45-03AAE8E92BF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0509E1-8CBE-4787-9BF3-96A76F56097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85326E-C9FC-495E-98F3-CDDEBACDF04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A13608-23F8-42D1-9E2E-DB28F55A812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D9AB2F-CA20-480F-A635-879B7520B0A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8569A2-F5D0-4BA2-907C-D1445716C10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FE418D-35C0-4757-A5E8-F7D675169BD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4D4207-0059-4CBC-A36B-7637934F18A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20DD43-6975-4B87-A693-95811A492E8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A58F71-D17D-4A53-8E10-D4EA0495C96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Nucleotides form the basic structural unit of nucleic acids such as DNA.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Adenine, thymine, cytosine and guanine are the four nucleotides found in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DNA</a:t>
            </a: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 of the most exciting frontiers for machine learning is the field of medical diagnosis, where background information and nuanced decision-making are considered essential.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Memorial Sloan Kettering (MSK) released a Kaggle competition entitled “Personalized Medicine: Redefining Cancer Treatment,” we took on the controversial challenge of creating models that could perform the same tasks as experienced genomic researchers.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1- 9 classification. Some classes are cancer-causing and some aren’t. So, we classified the mutations into these classes.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Lets move to the goal of our model.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Machine Learning methods are still far from perfectly replicating the work of skilled oncologists, we put together a number of tools that cancer researchers can use in conjunction with the classification model. To speed up this time-consuming process, we made our model interpretable by showing the distribution of probability of a particular mutation belonging to each class.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IN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Genes included in the training and test datasets were almost entirely different, and since the gene/mutation datasets contained limited information, we turned most of our attention to the text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8116FE-0E88-4504-92A4-63E097FC08B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6477120"/>
            <a:ext cx="4571280" cy="3801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77120"/>
            <a:ext cx="4571280" cy="380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33520" y="1295280"/>
            <a:ext cx="8076600" cy="9900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560">
            <a:solidFill>
              <a:srgbClr val="3333b2"/>
            </a:solidFill>
            <a:round/>
          </a:ln>
          <a:effectLst>
            <a:outerShdw dist="152225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95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Damodar Rajbhandari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555800" y="-11880"/>
            <a:ext cx="4587480" cy="7732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-16200" y="-11880"/>
            <a:ext cx="4571280" cy="773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895480" y="2819520"/>
            <a:ext cx="3428280" cy="186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6840" cy="74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0" y="6477120"/>
            <a:ext cx="4571280" cy="3801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477120"/>
            <a:ext cx="4571280" cy="380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0" y="762120"/>
            <a:ext cx="9143280" cy="7614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dist="8892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1071720" y="6488280"/>
            <a:ext cx="34995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Damodar Rajbhandari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495680" y="-11880"/>
            <a:ext cx="4647600" cy="7732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-6120" y="-11880"/>
            <a:ext cx="4571280" cy="791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0" y="6477120"/>
            <a:ext cx="4571280" cy="3801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477120"/>
            <a:ext cx="4571280" cy="380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0" y="762120"/>
            <a:ext cx="9143280" cy="7614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dist="8892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1071720" y="6488280"/>
            <a:ext cx="34995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Damodar Rajbhandari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495680" y="-11880"/>
            <a:ext cx="4647600" cy="7732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-6120" y="-11880"/>
            <a:ext cx="4571280" cy="791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6840" cy="74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600" cy="20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600" cy="20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4599720" y="4037040"/>
            <a:ext cx="4089600" cy="20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11"/>
          <p:cNvSpPr>
            <a:spLocks noGrp="1"/>
          </p:cNvSpPr>
          <p:nvPr>
            <p:ph type="body"/>
          </p:nvPr>
        </p:nvSpPr>
        <p:spPr>
          <a:xfrm>
            <a:off x="304920" y="4037040"/>
            <a:ext cx="4089600" cy="20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medium.com/clusterone/personalized-medicine-redefining-cancer-treatment-with-deep-learning-f6c64a366fff" TargetMode="External"/><Relationship Id="rId2" Type="http://schemas.openxmlformats.org/officeDocument/2006/relationships/hyperlink" Target="mailto:mikolov@google.com" TargetMode="External"/><Relationship Id="rId3" Type="http://schemas.openxmlformats.org/officeDocument/2006/relationships/hyperlink" Target="mailto:ilyasu@google.com" TargetMode="External"/><Relationship Id="rId4" Type="http://schemas.openxmlformats.org/officeDocument/2006/relationships/hyperlink" Target="mailto:kai@google.com" TargetMode="External"/><Relationship Id="rId5" Type="http://schemas.openxmlformats.org/officeDocument/2006/relationships/hyperlink" Target="mailto:jeff@google.com" TargetMode="External"/><Relationship Id="rId6" Type="http://schemas.openxmlformats.org/officeDocument/2006/relationships/hyperlink" Target="mailto:gcorrado@google.com" TargetMode="External"/><Relationship Id="rId7" Type="http://schemas.openxmlformats.org/officeDocument/2006/relationships/hyperlink" Target="https://www.youtube.com/watch?v=qxXRKVompI8" TargetMode="External"/><Relationship Id="rId8" Type="http://schemas.openxmlformats.org/officeDocument/2006/relationships/hyperlink" Target="https://www.youtube.com/watch?v=sX6LncNjTFU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1447920"/>
            <a:ext cx="77716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67840" y="2732040"/>
            <a:ext cx="7128360" cy="35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Atul Rana  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15-1-5-073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Abhigyan Kashyap         15-1-5-042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Sumit Kumar                  15-1-5-014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Purushottam Gaudel      15-1-5-055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 THE SUPERVISION OF: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DR. BADAL SONI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and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DR. ANISH KUMAR SAHA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Science And Engineering Department,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National Institute of Technology, Silchar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B09643-7D50-4445-87C6-A5A09C7C9621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36080" y="1676160"/>
            <a:ext cx="8908560" cy="46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 the given genetic variations on evidence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 text-based clinical literature.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Proposed solution: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Developing interpretable machine learning model which analyze the clinical literature and save time by automatically classifying genetic variations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A82202-B1B9-4821-A9F0-136B337A5D33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160" y="1806840"/>
            <a:ext cx="8435160" cy="44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Increase efficiency and accuracy of genomic researchers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 the task of distinction between driver and passenger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the model iteratively for better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further improve the model for real time use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03C9CD-3F39-4E27-BAF9-5822EBDA70D7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05600" y="2463480"/>
            <a:ext cx="1967760" cy="87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3717720" y="2463480"/>
            <a:ext cx="1967760" cy="87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TEACHER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717720" y="4748760"/>
            <a:ext cx="1967760" cy="87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2674080" y="2779200"/>
            <a:ext cx="1065960" cy="24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2971080" y="2964600"/>
            <a:ext cx="147960" cy="219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2971080" y="5013720"/>
            <a:ext cx="745920" cy="24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"/>
          <p:cNvSpPr/>
          <p:nvPr/>
        </p:nvSpPr>
        <p:spPr>
          <a:xfrm>
            <a:off x="5685840" y="2903040"/>
            <a:ext cx="161712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 flipH="1">
            <a:off x="7289640" y="2921400"/>
            <a:ext cx="11880" cy="175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1"/>
          <p:cNvSpPr/>
          <p:nvPr/>
        </p:nvSpPr>
        <p:spPr>
          <a:xfrm>
            <a:off x="6858000" y="4679280"/>
            <a:ext cx="865800" cy="8784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15000"/>
              </a:lnSpc>
            </a:pPr>
            <a:r>
              <a:rPr b="1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Σ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2"/>
          <p:cNvSpPr/>
          <p:nvPr/>
        </p:nvSpPr>
        <p:spPr>
          <a:xfrm>
            <a:off x="5685840" y="5115600"/>
            <a:ext cx="11631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3"/>
          <p:cNvSpPr/>
          <p:nvPr/>
        </p:nvSpPr>
        <p:spPr>
          <a:xfrm>
            <a:off x="7303680" y="4313880"/>
            <a:ext cx="383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 flipH="1" rot="10800000">
            <a:off x="6175440" y="5285880"/>
            <a:ext cx="605880" cy="5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 flipH="1">
            <a:off x="7277400" y="5558400"/>
            <a:ext cx="11520" cy="54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6"/>
          <p:cNvSpPr/>
          <p:nvPr/>
        </p:nvSpPr>
        <p:spPr>
          <a:xfrm rot="10800000">
            <a:off x="8665200" y="6103080"/>
            <a:ext cx="138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7"/>
          <p:cNvSpPr/>
          <p:nvPr/>
        </p:nvSpPr>
        <p:spPr>
          <a:xfrm rot="10800000">
            <a:off x="6909480" y="6118200"/>
            <a:ext cx="9723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8"/>
          <p:cNvSpPr/>
          <p:nvPr/>
        </p:nvSpPr>
        <p:spPr>
          <a:xfrm flipH="1" rot="10800000">
            <a:off x="4975200" y="6557040"/>
            <a:ext cx="11880" cy="4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"/>
          <p:cNvSpPr/>
          <p:nvPr/>
        </p:nvSpPr>
        <p:spPr>
          <a:xfrm>
            <a:off x="5648760" y="4447440"/>
            <a:ext cx="12369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Actual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0"/>
          <p:cNvSpPr/>
          <p:nvPr/>
        </p:nvSpPr>
        <p:spPr>
          <a:xfrm>
            <a:off x="6614280" y="5005800"/>
            <a:ext cx="383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1"/>
          <p:cNvSpPr/>
          <p:nvPr/>
        </p:nvSpPr>
        <p:spPr>
          <a:xfrm>
            <a:off x="7278840" y="3204000"/>
            <a:ext cx="149724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2"/>
          <p:cNvSpPr/>
          <p:nvPr/>
        </p:nvSpPr>
        <p:spPr>
          <a:xfrm>
            <a:off x="5046120" y="5648040"/>
            <a:ext cx="1839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signal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3"/>
          <p:cNvSpPr/>
          <p:nvPr/>
        </p:nvSpPr>
        <p:spPr>
          <a:xfrm>
            <a:off x="2073600" y="1591560"/>
            <a:ext cx="226692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Vector describing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state of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Proposed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FE8CDE-B3A4-4537-9122-F68E2672F91E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160" y="1740240"/>
            <a:ext cx="890568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447120" y="2990160"/>
            <a:ext cx="146160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 flipH="1" rot="10800000">
            <a:off x="4822200" y="3368520"/>
            <a:ext cx="14565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3366720" y="2984040"/>
            <a:ext cx="16840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 flipH="1" rot="10800000">
            <a:off x="7708680" y="3362040"/>
            <a:ext cx="13287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6381000" y="2990160"/>
            <a:ext cx="18118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287480" y="3734280"/>
            <a:ext cx="5760" cy="4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0"/>
          <p:cNvSpPr/>
          <p:nvPr/>
        </p:nvSpPr>
        <p:spPr>
          <a:xfrm>
            <a:off x="6355800" y="4205160"/>
            <a:ext cx="1869480" cy="68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1926000" y="3355920"/>
            <a:ext cx="1461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5256720" y="3349800"/>
            <a:ext cx="1065960" cy="2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 rot="10800000">
            <a:off x="7638120" y="4547880"/>
            <a:ext cx="128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4"/>
          <p:cNvSpPr/>
          <p:nvPr/>
        </p:nvSpPr>
        <p:spPr>
          <a:xfrm>
            <a:off x="3388320" y="4175640"/>
            <a:ext cx="16840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INTERPRETABLE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5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6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0" y="2397960"/>
            <a:ext cx="13298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Training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B974EB-91F3-4897-9387-36547628E9A3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740240"/>
            <a:ext cx="890568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447120" y="2990160"/>
            <a:ext cx="146160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 flipH="1" rot="10800000">
            <a:off x="3726360" y="3368520"/>
            <a:ext cx="90864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"/>
          <p:cNvSpPr/>
          <p:nvPr/>
        </p:nvSpPr>
        <p:spPr>
          <a:xfrm>
            <a:off x="2818440" y="2984040"/>
            <a:ext cx="16840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 VALIDATION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 flipH="1" rot="10800000">
            <a:off x="7160760" y="3362040"/>
            <a:ext cx="132876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5200560" y="4336200"/>
            <a:ext cx="1869480" cy="68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GOOD 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2818440" y="4306680"/>
            <a:ext cx="16840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2"/>
          <p:cNvSpPr/>
          <p:nvPr/>
        </p:nvSpPr>
        <p:spPr>
          <a:xfrm>
            <a:off x="0" y="2397960"/>
            <a:ext cx="13298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2709360" y="1882080"/>
            <a:ext cx="16840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 flipH="1" rot="10800000">
            <a:off x="3507840" y="4470120"/>
            <a:ext cx="799560" cy="11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1926000" y="3394080"/>
            <a:ext cx="891720" cy="12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5481360" y="1884960"/>
            <a:ext cx="1811880" cy="7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4394160" y="2253960"/>
            <a:ext cx="10864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8"/>
          <p:cNvSpPr/>
          <p:nvPr/>
        </p:nvSpPr>
        <p:spPr>
          <a:xfrm>
            <a:off x="5833080" y="3169800"/>
            <a:ext cx="320760" cy="365040"/>
          </a:xfrm>
          <a:prstGeom prst="ellipse">
            <a:avLst/>
          </a:prstGeom>
          <a:solidFill>
            <a:srgbClr val="eeece1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"/>
          <p:cNvSpPr/>
          <p:nvPr/>
        </p:nvSpPr>
        <p:spPr>
          <a:xfrm>
            <a:off x="5980680" y="2690640"/>
            <a:ext cx="12600" cy="4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 flipH="1" rot="10800000">
            <a:off x="10425960" y="3356640"/>
            <a:ext cx="21358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 rot="10800000">
            <a:off x="9200160" y="2304720"/>
            <a:ext cx="952560" cy="2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2"/>
          <p:cNvSpPr/>
          <p:nvPr/>
        </p:nvSpPr>
        <p:spPr>
          <a:xfrm>
            <a:off x="4503240" y="4678560"/>
            <a:ext cx="69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"/>
          <p:cNvSpPr/>
          <p:nvPr/>
        </p:nvSpPr>
        <p:spPr>
          <a:xfrm flipH="1">
            <a:off x="5964840" y="3535560"/>
            <a:ext cx="27000" cy="76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4"/>
          <p:cNvSpPr/>
          <p:nvPr/>
        </p:nvSpPr>
        <p:spPr>
          <a:xfrm rot="10800000">
            <a:off x="8290800" y="4386240"/>
            <a:ext cx="14040" cy="10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5"/>
          <p:cNvSpPr/>
          <p:nvPr/>
        </p:nvSpPr>
        <p:spPr>
          <a:xfrm>
            <a:off x="6135480" y="5020920"/>
            <a:ext cx="9720" cy="5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6"/>
          <p:cNvSpPr/>
          <p:nvPr/>
        </p:nvSpPr>
        <p:spPr>
          <a:xfrm>
            <a:off x="5210640" y="5550840"/>
            <a:ext cx="1869480" cy="68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and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97775C-C472-45EA-A6D0-F9F3512F36BF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99440" y="1374120"/>
            <a:ext cx="874440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3" name="Table 4"/>
          <p:cNvGraphicFramePr/>
          <p:nvPr/>
        </p:nvGraphicFramePr>
        <p:xfrm>
          <a:off x="574920" y="1743120"/>
          <a:ext cx="7659360" cy="1186200"/>
        </p:xfrm>
        <a:graphic>
          <a:graphicData uri="http://schemas.openxmlformats.org/drawingml/2006/table">
            <a:tbl>
              <a:tblPr/>
              <a:tblGrid>
                <a:gridCol w="740520"/>
                <a:gridCol w="2293560"/>
                <a:gridCol w="2630880"/>
                <a:gridCol w="1994760"/>
              </a:tblGrid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CBL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Q249E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MSH6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G39E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Table 5"/>
          <p:cNvGraphicFramePr/>
          <p:nvPr/>
        </p:nvGraphicFramePr>
        <p:xfrm>
          <a:off x="574920" y="3429000"/>
          <a:ext cx="7659360" cy="1186200"/>
        </p:xfrm>
        <a:graphic>
          <a:graphicData uri="http://schemas.openxmlformats.org/drawingml/2006/table">
            <a:tbl>
              <a:tblPr/>
              <a:tblGrid>
                <a:gridCol w="740520"/>
                <a:gridCol w="6919200"/>
              </a:tblGrid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TEXT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Issues such as determining how best is it to deal with…….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Identification high risk disease causing...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85" name="CustomShape 6"/>
          <p:cNvSpPr/>
          <p:nvPr/>
        </p:nvSpPr>
        <p:spPr>
          <a:xfrm>
            <a:off x="4349880" y="2991960"/>
            <a:ext cx="383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7"/>
          <p:cNvSpPr/>
          <p:nvPr/>
        </p:nvSpPr>
        <p:spPr>
          <a:xfrm>
            <a:off x="458640" y="4791960"/>
            <a:ext cx="75164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PREPROCESSING: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Stopword removal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Special Character removal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text to lower case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75528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Final Dataset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040D76-F62C-49C6-98C5-42A34BBA64B4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99440" y="1740240"/>
            <a:ext cx="874440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2" name="Table 4"/>
          <p:cNvGraphicFramePr/>
          <p:nvPr/>
        </p:nvGraphicFramePr>
        <p:xfrm>
          <a:off x="673920" y="2049840"/>
          <a:ext cx="7659360" cy="1186200"/>
        </p:xfrm>
        <a:graphic>
          <a:graphicData uri="http://schemas.openxmlformats.org/drawingml/2006/table">
            <a:tbl>
              <a:tblPr/>
              <a:tblGrid>
                <a:gridCol w="740520"/>
                <a:gridCol w="1380600"/>
                <a:gridCol w="1533600"/>
                <a:gridCol w="2135880"/>
                <a:gridCol w="1869120"/>
              </a:tblGrid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TEXT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CBL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Q249E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issues determining....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MSH6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G39E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identification high risk...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93" name="CustomShape 5"/>
          <p:cNvSpPr/>
          <p:nvPr/>
        </p:nvSpPr>
        <p:spPr>
          <a:xfrm>
            <a:off x="726840" y="3429000"/>
            <a:ext cx="7553160" cy="24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No. of Unique Genes 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No. of Unique Variations 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1927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No. of tuples: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3321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No. of Classes: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7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69200" y="1740240"/>
            <a:ext cx="874440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Bag of words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Convert text to matrix of token 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Encoding: Bag Of 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58B061-6159-436E-8A1F-950BFEC0DB95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4"/>
          <p:cNvGraphicFramePr/>
          <p:nvPr/>
        </p:nvGraphicFramePr>
        <p:xfrm>
          <a:off x="1039320" y="2612880"/>
          <a:ext cx="1117080" cy="1977480"/>
        </p:xfrm>
        <a:graphic>
          <a:graphicData uri="http://schemas.openxmlformats.org/drawingml/2006/table">
            <a:tbl>
              <a:tblPr/>
              <a:tblGrid>
                <a:gridCol w="1117440"/>
              </a:tblGrid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FANCA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ARIDSB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FGFR3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FANCA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00" name="CustomShape 5"/>
          <p:cNvSpPr/>
          <p:nvPr/>
        </p:nvSpPr>
        <p:spPr>
          <a:xfrm>
            <a:off x="2562480" y="3063960"/>
            <a:ext cx="186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Bag of 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 flipH="1" rot="10800000">
            <a:off x="6138360" y="3463920"/>
            <a:ext cx="19551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2" name="Table 7"/>
          <p:cNvGraphicFramePr/>
          <p:nvPr/>
        </p:nvGraphicFramePr>
        <p:xfrm>
          <a:off x="4276440" y="2612880"/>
          <a:ext cx="3902040" cy="1977480"/>
        </p:xfrm>
        <a:graphic>
          <a:graphicData uri="http://schemas.openxmlformats.org/drawingml/2006/table">
            <a:tbl>
              <a:tblPr/>
              <a:tblGrid>
                <a:gridCol w="1300680"/>
                <a:gridCol w="1300680"/>
                <a:gridCol w="1301040"/>
              </a:tblGrid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FANCA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ARIDSB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FGFRB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03" name="CustomShape 8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Experimental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5BF4CD-B098-43ED-B6AE-329ED2CC4752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7" name="Table 3"/>
          <p:cNvGraphicFramePr/>
          <p:nvPr/>
        </p:nvGraphicFramePr>
        <p:xfrm>
          <a:off x="658080" y="1716120"/>
          <a:ext cx="7872840" cy="2190600"/>
        </p:xfrm>
        <a:graphic>
          <a:graphicData uri="http://schemas.openxmlformats.org/drawingml/2006/table">
            <a:tbl>
              <a:tblPr/>
              <a:tblGrid>
                <a:gridCol w="1780920"/>
                <a:gridCol w="1514520"/>
                <a:gridCol w="1367640"/>
                <a:gridCol w="1774440"/>
                <a:gridCol w="1435680"/>
              </a:tblGrid>
              <a:tr h="603720">
                <a:tc>
                  <a:txBody>
                    <a:bodyPr lIns="91080" rIns="9108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CLASSIFIER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TRAINING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(LOG LOSS)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(LOG LOSS)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(LOG LOSS)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ACCURACY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(%)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NB (bow)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0.9709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1.3301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1.3373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59.69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RF (bow)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0.6282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1.3364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1.3439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56.54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LR (bow)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0.6380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1.0950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1.1271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65.11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7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SVM (bow)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0.7192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1.039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1.0954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64.21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08" name="CustomShape 4"/>
          <p:cNvSpPr/>
          <p:nvPr/>
        </p:nvSpPr>
        <p:spPr>
          <a:xfrm>
            <a:off x="658080" y="5331960"/>
            <a:ext cx="7872840" cy="96876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Actual Class: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Probability :( 0.061,  0.0404, 0.0508, 0.1754,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0.5514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0.0839, 0.0232, 0.0079 0.0061)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Predicted Class: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658080" y="4130640"/>
            <a:ext cx="7872840" cy="96876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Actual :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Probability :(0.1436, 0.0767, 0.0459,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0.2898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0.2213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0.1271, 0.0794, 0.008,  0.0082)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Predicted :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7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Performance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AC3FAFC-EAE8-4BE5-A6EB-7E4A2C81467F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291680" y="2354760"/>
            <a:ext cx="3369600" cy="2736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826920" y="2234880"/>
            <a:ext cx="3827880" cy="33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3223080" y="268668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3567240" y="380916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"/>
          <p:cNvSpPr/>
          <p:nvPr/>
        </p:nvSpPr>
        <p:spPr>
          <a:xfrm>
            <a:off x="1905480" y="391140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2623320" y="430344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9"/>
          <p:cNvSpPr/>
          <p:nvPr/>
        </p:nvSpPr>
        <p:spPr>
          <a:xfrm>
            <a:off x="4097520" y="476784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0"/>
          <p:cNvSpPr/>
          <p:nvPr/>
        </p:nvSpPr>
        <p:spPr>
          <a:xfrm>
            <a:off x="2858760" y="3429000"/>
            <a:ext cx="234720" cy="205560"/>
          </a:xfrm>
          <a:prstGeom prst="ellipse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1"/>
          <p:cNvSpPr/>
          <p:nvPr/>
        </p:nvSpPr>
        <p:spPr>
          <a:xfrm>
            <a:off x="2727720" y="4650120"/>
            <a:ext cx="177516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2"/>
          <p:cNvSpPr/>
          <p:nvPr/>
        </p:nvSpPr>
        <p:spPr>
          <a:xfrm>
            <a:off x="3373920" y="3034440"/>
            <a:ext cx="143244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5" name="Table 14"/>
          <p:cNvGraphicFramePr/>
          <p:nvPr/>
        </p:nvGraphicFramePr>
        <p:xfrm>
          <a:off x="5533200" y="2820240"/>
          <a:ext cx="2968560" cy="1825560"/>
        </p:xfrm>
        <a:graphic>
          <a:graphicData uri="http://schemas.openxmlformats.org/drawingml/2006/table">
            <a:tbl>
              <a:tblPr/>
              <a:tblGrid>
                <a:gridCol w="1057680"/>
                <a:gridCol w="921600"/>
                <a:gridCol w="989640"/>
              </a:tblGrid>
              <a:tr h="60840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 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CLASS 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08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CLASS 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09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CLASS 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26" name="CustomShape 1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5533200" y="4701600"/>
            <a:ext cx="296856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0920" y="804240"/>
            <a:ext cx="868536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Table of 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90080" y="1710720"/>
            <a:ext cx="884592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Genetic Mutation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Supervised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Proposed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Encoding Techniques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Experimental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Critical 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Performance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71C108-2F67-4945-ABE4-CA56068DE406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0" name="Table 3"/>
          <p:cNvGraphicFramePr/>
          <p:nvPr/>
        </p:nvGraphicFramePr>
        <p:xfrm>
          <a:off x="1950120" y="1942200"/>
          <a:ext cx="4529160" cy="3955680"/>
        </p:xfrm>
        <a:graphic>
          <a:graphicData uri="http://schemas.openxmlformats.org/drawingml/2006/table">
            <a:tbl>
              <a:tblPr/>
              <a:tblGrid>
                <a:gridCol w="452880"/>
                <a:gridCol w="452880"/>
                <a:gridCol w="452880"/>
                <a:gridCol w="452880"/>
                <a:gridCol w="452880"/>
                <a:gridCol w="452880"/>
                <a:gridCol w="452880"/>
                <a:gridCol w="523080"/>
                <a:gridCol w="382680"/>
                <a:gridCol w="453600"/>
              </a:tblGrid>
              <a:tr h="3952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985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31" name="CustomShape 4"/>
          <p:cNvSpPr/>
          <p:nvPr/>
        </p:nvSpPr>
        <p:spPr>
          <a:xfrm>
            <a:off x="3112560" y="1580040"/>
            <a:ext cx="220428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PREDICTED CLASSES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644040" y="6017400"/>
            <a:ext cx="781164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Fig: Confusion Matrix for Logistic Regression Classifier with BOW encoding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 rot="16198800">
            <a:off x="876960" y="3546000"/>
            <a:ext cx="16160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ACTUAL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8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04920" y="1752480"/>
            <a:ext cx="838116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MERITS: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Able to provide probabilistic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process is fast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DEMERITS: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BOW encoding produces very high dimensional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Different classifiers need different encoding techniques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confused between classes 1 - 4 and 2 - 7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Lack of getting semantics and syntactic information from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Critical 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A5679E-16BA-4576-B045-6B44EF9FEA4C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92320" y="1752480"/>
            <a:ext cx="838116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of Tf-idf encoding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of Word2vec encoding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Word2vec embeddings with Tf-idf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XGBoost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CE6753-FACA-4ADC-81E1-21431AFC884C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96463F-52CC-4835-8D68-360BED98A935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1828800" y="0"/>
            <a:ext cx="274248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60480" y="1703520"/>
            <a:ext cx="8064360" cy="37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[1] Document Clustering: TF-IDF approach Prafulla Bafna, Dhanya Pramod, Anagha Vaidya(2016)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[2] Jorge MF (https://medium.com/@jorgemf)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1"/>
              </a:rPr>
              <a:t>https://medium.com/clusterone/personalized-medicine-redefining-cancer-treatment-with-deep-learning-f6c64a366fff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[3] KNN with TF-IDF Based Framework for Text Categorization Bruno Trstenjak ,Sasa Mikac, Dzenana Donko (2013)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[4] Distributed Representations of Words and Phrases and their Compositionality, Tomas Mikolov  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2"/>
              </a:rPr>
              <a:t>ikolov@google.com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Ilya Sutskever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3"/>
              </a:rPr>
              <a:t>ilyasu@google.com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Kai Chen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4"/>
              </a:rPr>
              <a:t>kai@google.com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Jeffrey Dean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5"/>
              </a:rPr>
              <a:t>eff@google.comj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Greg Corrado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6"/>
              </a:rPr>
              <a:t>gcorrado@google.com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[5]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7"/>
              </a:rPr>
              <a:t>https://www.youtube.com/watch?v=qxXRKVompI8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[6] </a:t>
            </a:r>
            <a:r>
              <a:rPr b="0" lang="en-I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hlinkClick r:id="rId8"/>
              </a:rPr>
              <a:t>https://www.youtube.com/watch?v=sX6LncNjTFU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[7] https://datawookie.netlify.com/blog/2015/12/making-sense-of-logarithmic-lo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Genetic Mutation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3A8B58-EE86-4F09-8CCC-DC8E0BA0B106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828800" y="0"/>
            <a:ext cx="274248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8160" y="1779480"/>
            <a:ext cx="8637840" cy="42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type of change in DNA structure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Genetic disorders like color blindness, cancer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Google Shape;128;p14" descr=""/>
          <p:cNvPicPr/>
          <p:nvPr/>
        </p:nvPicPr>
        <p:blipFill>
          <a:blip r:embed="rId1"/>
          <a:stretch/>
        </p:blipFill>
        <p:spPr>
          <a:xfrm>
            <a:off x="222480" y="2660400"/>
            <a:ext cx="8637840" cy="234252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683760" y="189072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EVIDENCE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Workflow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4974FA-D720-463F-9C4C-4DF1F0B65331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581760" y="189072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PATIENTS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615760" y="189072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DOCTORS EXAMINE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4649760" y="189072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OBSERVE DNA SEQUENCE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117000" y="3559320"/>
            <a:ext cx="884916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marL="457200"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Speed up time-consuming process for cancer researchers.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141640" y="241236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4175640" y="243936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6209640" y="243936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7463520" y="2934000"/>
            <a:ext cx="720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4649760" y="3187080"/>
            <a:ext cx="1559160" cy="10425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 rot="10800000">
            <a:off x="5123880" y="370908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2615760" y="318708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581760" y="318708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 rot="10800000">
            <a:off x="5123880" y="370908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6683760" y="3187080"/>
            <a:ext cx="1559160" cy="1042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  WITH CLINICAL LITERATURE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 rot="10800000">
            <a:off x="7157880" y="370908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 rot="10800000">
            <a:off x="3089880" y="3709080"/>
            <a:ext cx="47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0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1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2 Vec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6" descr=""/>
          <p:cNvPicPr/>
          <p:nvPr/>
        </p:nvPicPr>
        <p:blipFill>
          <a:blip r:embed="rId1"/>
          <a:stretch/>
        </p:blipFill>
        <p:spPr>
          <a:xfrm>
            <a:off x="304920" y="1676520"/>
            <a:ext cx="2666520" cy="2304360"/>
          </a:xfrm>
          <a:prstGeom prst="rect">
            <a:avLst/>
          </a:prstGeom>
          <a:ln>
            <a:noFill/>
          </a:ln>
        </p:spPr>
      </p:pic>
      <p:pic>
        <p:nvPicPr>
          <p:cNvPr id="171" name="Picture 7" descr=""/>
          <p:cNvPicPr/>
          <p:nvPr/>
        </p:nvPicPr>
        <p:blipFill>
          <a:blip r:embed="rId2"/>
          <a:stretch/>
        </p:blipFill>
        <p:spPr>
          <a:xfrm>
            <a:off x="4876920" y="1600200"/>
            <a:ext cx="2742840" cy="2285640"/>
          </a:xfrm>
          <a:prstGeom prst="rect">
            <a:avLst/>
          </a:prstGeom>
          <a:ln>
            <a:noFill/>
          </a:ln>
        </p:spPr>
      </p:pic>
      <p:pic>
        <p:nvPicPr>
          <p:cNvPr id="172" name="Picture 8" descr=""/>
          <p:cNvPicPr/>
          <p:nvPr/>
        </p:nvPicPr>
        <p:blipFill>
          <a:blip r:embed="rId3"/>
          <a:stretch/>
        </p:blipFill>
        <p:spPr>
          <a:xfrm>
            <a:off x="380880" y="3962520"/>
            <a:ext cx="2585160" cy="228564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813120" y="281952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077320" y="2514600"/>
            <a:ext cx="67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08200" y="441972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7924680" y="4495680"/>
            <a:ext cx="77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4"/>
          <a:stretch/>
        </p:blipFill>
        <p:spPr>
          <a:xfrm>
            <a:off x="4876920" y="3886200"/>
            <a:ext cx="2688120" cy="2361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914400" y="1676520"/>
            <a:ext cx="2546640" cy="228564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5184000" y="1676520"/>
            <a:ext cx="2561040" cy="2285640"/>
          </a:xfrm>
          <a:prstGeom prst="rect">
            <a:avLst/>
          </a:prstGeom>
          <a:ln>
            <a:noFill/>
          </a:ln>
        </p:spPr>
      </p:pic>
      <p:pic>
        <p:nvPicPr>
          <p:cNvPr id="180" name="Picture 6" descr=""/>
          <p:cNvPicPr/>
          <p:nvPr/>
        </p:nvPicPr>
        <p:blipFill>
          <a:blip r:embed="rId3"/>
          <a:stretch/>
        </p:blipFill>
        <p:spPr>
          <a:xfrm>
            <a:off x="838080" y="3962520"/>
            <a:ext cx="2749320" cy="2405520"/>
          </a:xfrm>
          <a:prstGeom prst="rect">
            <a:avLst/>
          </a:prstGeom>
          <a:ln>
            <a:noFill/>
          </a:ln>
        </p:spPr>
      </p:pic>
      <p:pic>
        <p:nvPicPr>
          <p:cNvPr id="181" name="Picture 7" descr=""/>
          <p:cNvPicPr/>
          <p:nvPr/>
        </p:nvPicPr>
        <p:blipFill>
          <a:blip r:embed="rId4"/>
          <a:stretch/>
        </p:blipFill>
        <p:spPr>
          <a:xfrm>
            <a:off x="4952880" y="3962520"/>
            <a:ext cx="2817360" cy="24379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041720" y="266688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194000" y="495288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309160" y="2819520"/>
            <a:ext cx="49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385840" y="4724280"/>
            <a:ext cx="67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0" y="792000"/>
            <a:ext cx="91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 2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54F8A3-7033-41E0-8E56-43CA79A3CF3B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9" name="Table 3"/>
          <p:cNvGraphicFramePr/>
          <p:nvPr/>
        </p:nvGraphicFramePr>
        <p:xfrm>
          <a:off x="68400" y="1626480"/>
          <a:ext cx="9006840" cy="4804560"/>
        </p:xfrm>
        <a:graphic>
          <a:graphicData uri="http://schemas.openxmlformats.org/drawingml/2006/table">
            <a:tbl>
              <a:tblPr/>
              <a:tblGrid>
                <a:gridCol w="1515960"/>
                <a:gridCol w="1530360"/>
                <a:gridCol w="701280"/>
                <a:gridCol w="2350080"/>
                <a:gridCol w="1481760"/>
                <a:gridCol w="1427760"/>
              </a:tblGrid>
              <a:tr h="39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PAPER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AUTHOR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METHODOLOGIES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MERITS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DEMERITS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2254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KNN with TF-IDF Based Framework for Text Categorization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Bruno Trstenjak, Sasa Mikac, Dzenana Donko/ Procedia Engineering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KNN + Tfidf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Supervised Model,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Online updatating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Sensitive to irrelevant feature, need high feature preprocessing.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5426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Distributed Representations of Words and Phrases and their Compositionality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Tomas, Ilya Sutskever, Kai Chen, Jeffrey, Greg/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Cornell University library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Vector representations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capture precise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syntactic and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semantic word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relationships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Accuray + Speed Up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Very Memory intensive process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640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Document Clustering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Prafulla Bafna, Dhanya Pramod, Anagha Vaidya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Apply TF-IDF followed by hierarchical agglomerative clustering(HAC) and fuzzy K-means algorithm with iteration.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Unsupervised + stacking two Algo can obtain tighter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clustering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Hard to define K, long computational time,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sensitive to initial guess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90" name="CustomShape 4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0" y="6492960"/>
            <a:ext cx="4571280" cy="364320"/>
          </a:xfrm>
          <a:prstGeom prst="rect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2F8271D-FE6E-4492-80B9-50F0047AC844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4" name="Table 3"/>
          <p:cNvGraphicFramePr/>
          <p:nvPr/>
        </p:nvGraphicFramePr>
        <p:xfrm>
          <a:off x="141480" y="1704600"/>
          <a:ext cx="8933760" cy="4991760"/>
        </p:xfrm>
        <a:graphic>
          <a:graphicData uri="http://schemas.openxmlformats.org/drawingml/2006/table">
            <a:tbl>
              <a:tblPr/>
              <a:tblGrid>
                <a:gridCol w="1764360"/>
                <a:gridCol w="1457280"/>
                <a:gridCol w="686880"/>
                <a:gridCol w="1838160"/>
                <a:gridCol w="1759320"/>
                <a:gridCol w="1428120"/>
              </a:tblGrid>
              <a:tr h="403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PAPER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AUTHOR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METHODOLOGIES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MERITS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DEMERITS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881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Text Mining for Precision Medicine Biomedical literature to understand genes and health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Michael,Ayush,Zhiyong /National Center for Biotechnology Information/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Database curation, information Extraction and Hypothesis Generation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Health treatment decision.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Risk Prediction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Hard to reach real life usable accuracy.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4587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Machine learning applications in cancer prognosis and prediction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K. Kourou et al. / Computational and Structural Biotechnology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ANN,DT,NB,KNN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Use of ML tools in Cancer Diagnosis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Very hard to implement and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use in real.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2488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 improved K-nearest-neighbor algorithm for text categorization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Jiang et al./Expert Systems with Applications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KNN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Improved KNN,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outperform general, LR,NB, SVM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Sensitive to irrelevant feature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4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0" y="6492960"/>
            <a:ext cx="4571280" cy="364320"/>
          </a:xfrm>
          <a:prstGeom prst="rect">
            <a:avLst/>
          </a:prstGeom>
          <a:solidFill>
            <a:srgbClr val="00000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160" y="780120"/>
            <a:ext cx="90068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077320" y="6492960"/>
            <a:ext cx="106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CA3AF5-2753-4D12-B9AA-BEE3D046E78D}" type="slidenum"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36080" y="1676160"/>
            <a:ext cx="8908560" cy="46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Analysing clinical literature is labour intensive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Takes huge amount of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Possibility of human error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Life risk at wrong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 it possible to automate the analysis, with less error, in less time, cutting off life risks?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 flipH="1" rot="10800000">
            <a:off x="9004680" y="7181640"/>
            <a:ext cx="4502520" cy="338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4649760" y="6492960"/>
            <a:ext cx="4210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OF GENETIC MUTATIONS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2019-05-13T13:45:49Z</dcterms:modified>
  <cp:revision>14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