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sldIdLst>
    <p:sldId id="256" r:id="rId5"/>
    <p:sldId id="278" r:id="rId6"/>
    <p:sldId id="258" r:id="rId7"/>
    <p:sldId id="280" r:id="rId8"/>
    <p:sldId id="277" r:id="rId9"/>
    <p:sldId id="261" r:id="rId10"/>
    <p:sldId id="260" r:id="rId11"/>
    <p:sldId id="262" r:id="rId12"/>
    <p:sldId id="270" r:id="rId13"/>
    <p:sldId id="281" r:id="rId14"/>
    <p:sldId id="282" r:id="rId15"/>
    <p:sldId id="283" r:id="rId16"/>
    <p:sldId id="271" r:id="rId17"/>
    <p:sldId id="279" r:id="rId18"/>
    <p:sldId id="273" r:id="rId19"/>
    <p:sldId id="275" r:id="rId20"/>
    <p:sldId id="276"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3216" autoAdjust="0"/>
  </p:normalViewPr>
  <p:slideViewPr>
    <p:cSldViewPr snapToGrid="0">
      <p:cViewPr varScale="1">
        <p:scale>
          <a:sx n="72" d="100"/>
          <a:sy n="72" d="100"/>
        </p:scale>
        <p:origin x="810" y="78"/>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5/14/2022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0DAF765-81DF-4CD4-A737-DDE62C84D09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0C67C45-8307-4F47-91BB-229B740A8CE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D8F83D-D593-4D91-ADFA-C49B8378676D}"/>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r>
              <a:rPr lang="en-US"/>
              <a:t>Click icon to add picture</a:t>
            </a:r>
            <a:endParaRPr lang="en-US" dirty="0"/>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7FB6E25-C828-48BC-8628-82D1E81A507C}"/>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210386C-9F0A-4DAC-822E-DEC8EA1DDEAC}"/>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B3A59EB-A4AA-43EC-A853-BDDFB7AB3D8B}"/>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r>
              <a:rPr lang="en-US"/>
              <a:t>Click icon to add picture</a:t>
            </a:r>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r>
              <a:rPr lang="en-US"/>
              <a:t>Click icon to add picture</a:t>
            </a:r>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r>
              <a:rPr lang="en-US"/>
              <a:t>Click icon to add picture</a:t>
            </a:r>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r>
              <a:rPr lang="en-US"/>
              <a:t>Click icon to add picture</a:t>
            </a:r>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r>
              <a:rPr lang="en-US"/>
              <a:t>Click icon to add picture</a:t>
            </a:r>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 up of frosty pine leaves&#10;">
            <a:extLst>
              <a:ext uri="{FF2B5EF4-FFF2-40B4-BE49-F238E27FC236}">
                <a16:creationId xmlns:a16="http://schemas.microsoft.com/office/drawing/2014/main" id="{E700099C-08E5-415B-A866-CD9A073DCD9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458724" y="398829"/>
            <a:ext cx="11274552" cy="6035040"/>
          </a:xfr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8724" y="2481120"/>
            <a:ext cx="5149596" cy="1448385"/>
          </a:xfrm>
        </p:spPr>
        <p:txBody>
          <a:bodyPr>
            <a:normAutofit/>
          </a:bodyPr>
          <a:lstStyle/>
          <a:p>
            <a:r>
              <a:rPr lang="en-US" dirty="0">
                <a:solidFill>
                  <a:schemeClr val="tx1"/>
                </a:solidFill>
              </a:rPr>
              <a:t>Electricity Billing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58724" y="3929505"/>
            <a:ext cx="5149596" cy="524794"/>
          </a:xfrm>
        </p:spPr>
        <p:txBody>
          <a:bodyPr>
            <a:normAutofit fontScale="92500" lnSpcReduction="20000"/>
          </a:bodyPr>
          <a:lstStyle/>
          <a:p>
            <a:r>
              <a:rPr lang="en-US" b="1" dirty="0">
                <a:solidFill>
                  <a:schemeClr val="tx1"/>
                </a:solidFill>
              </a:rPr>
              <a:t>Submitted by : Atul</a:t>
            </a:r>
          </a:p>
          <a:p>
            <a:r>
              <a:rPr lang="en-US" b="1" dirty="0">
                <a:solidFill>
                  <a:schemeClr val="tx1"/>
                </a:solidFill>
              </a:rPr>
              <a:t>Id : 1911985038</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64A3C94-C065-37AA-ED68-654199622AFE}"/>
              </a:ext>
            </a:extLst>
          </p:cNvPr>
          <p:cNvPicPr>
            <a:picLocks noChangeAspect="1"/>
          </p:cNvPicPr>
          <p:nvPr/>
        </p:nvPicPr>
        <p:blipFill>
          <a:blip r:embed="rId2"/>
          <a:stretch>
            <a:fillRect/>
          </a:stretch>
        </p:blipFill>
        <p:spPr>
          <a:xfrm>
            <a:off x="2054086" y="1288222"/>
            <a:ext cx="8455095" cy="4306956"/>
          </a:xfrm>
          <a:prstGeom prst="rect">
            <a:avLst/>
          </a:prstGeom>
        </p:spPr>
      </p:pic>
      <p:sp>
        <p:nvSpPr>
          <p:cNvPr id="20" name="TextBox 19">
            <a:extLst>
              <a:ext uri="{FF2B5EF4-FFF2-40B4-BE49-F238E27FC236}">
                <a16:creationId xmlns:a16="http://schemas.microsoft.com/office/drawing/2014/main" id="{F1719353-FFF9-EF9E-D4E3-C1939CEB3935}"/>
              </a:ext>
            </a:extLst>
          </p:cNvPr>
          <p:cNvSpPr txBox="1"/>
          <p:nvPr/>
        </p:nvSpPr>
        <p:spPr>
          <a:xfrm>
            <a:off x="3180522" y="304800"/>
            <a:ext cx="5857461" cy="430887"/>
          </a:xfrm>
          <a:prstGeom prst="rect">
            <a:avLst/>
          </a:prstGeom>
          <a:noFill/>
        </p:spPr>
        <p:txBody>
          <a:bodyPr wrap="square" rtlCol="0">
            <a:spAutoFit/>
          </a:bodyPr>
          <a:lstStyle/>
          <a:p>
            <a:pPr algn="ctr"/>
            <a:r>
              <a:rPr lang="en-IN" sz="2200" dirty="0">
                <a:latin typeface="Berlin Sans FB Demi" panose="020E0802020502020306" pitchFamily="34" charset="0"/>
              </a:rPr>
              <a:t>ENTITY RELATION</a:t>
            </a:r>
          </a:p>
        </p:txBody>
      </p:sp>
    </p:spTree>
    <p:extLst>
      <p:ext uri="{BB962C8B-B14F-4D97-AF65-F5344CB8AC3E}">
        <p14:creationId xmlns:p14="http://schemas.microsoft.com/office/powerpoint/2010/main" val="17119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A415995-11F6-BCC9-1E76-4F65DA35C901}"/>
              </a:ext>
            </a:extLst>
          </p:cNvPr>
          <p:cNvPicPr>
            <a:picLocks noChangeAspect="1"/>
          </p:cNvPicPr>
          <p:nvPr/>
        </p:nvPicPr>
        <p:blipFill>
          <a:blip r:embed="rId2"/>
          <a:stretch>
            <a:fillRect/>
          </a:stretch>
        </p:blipFill>
        <p:spPr>
          <a:xfrm>
            <a:off x="3347654" y="1442723"/>
            <a:ext cx="5496692" cy="4505954"/>
          </a:xfrm>
          <a:prstGeom prst="rect">
            <a:avLst/>
          </a:prstGeom>
        </p:spPr>
      </p:pic>
      <p:sp>
        <p:nvSpPr>
          <p:cNvPr id="20" name="TextBox 19">
            <a:extLst>
              <a:ext uri="{FF2B5EF4-FFF2-40B4-BE49-F238E27FC236}">
                <a16:creationId xmlns:a16="http://schemas.microsoft.com/office/drawing/2014/main" id="{FB747D7F-645B-4792-C109-80EE223773C9}"/>
              </a:ext>
            </a:extLst>
          </p:cNvPr>
          <p:cNvSpPr txBox="1"/>
          <p:nvPr/>
        </p:nvSpPr>
        <p:spPr>
          <a:xfrm>
            <a:off x="2806700" y="431800"/>
            <a:ext cx="6037646" cy="400110"/>
          </a:xfrm>
          <a:prstGeom prst="rect">
            <a:avLst/>
          </a:prstGeom>
          <a:noFill/>
        </p:spPr>
        <p:txBody>
          <a:bodyPr wrap="square" rtlCol="0">
            <a:spAutoFit/>
          </a:bodyPr>
          <a:lstStyle/>
          <a:p>
            <a:pPr algn="ctr"/>
            <a:r>
              <a:rPr lang="en-IN" sz="2000" b="1" dirty="0"/>
              <a:t>DFD DIAGRAM</a:t>
            </a:r>
          </a:p>
        </p:txBody>
      </p:sp>
    </p:spTree>
    <p:extLst>
      <p:ext uri="{BB962C8B-B14F-4D97-AF65-F5344CB8AC3E}">
        <p14:creationId xmlns:p14="http://schemas.microsoft.com/office/powerpoint/2010/main" val="205220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02BA9FA-B45E-0B8B-13B8-980C6B1C47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6349" y="1749287"/>
            <a:ext cx="7313267" cy="3688121"/>
          </a:xfrm>
          <a:prstGeom prst="rect">
            <a:avLst/>
          </a:prstGeom>
          <a:noFill/>
          <a:ln>
            <a:noFill/>
          </a:ln>
        </p:spPr>
      </p:pic>
    </p:spTree>
    <p:extLst>
      <p:ext uri="{BB962C8B-B14F-4D97-AF65-F5344CB8AC3E}">
        <p14:creationId xmlns:p14="http://schemas.microsoft.com/office/powerpoint/2010/main" val="421251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237223CD-9758-41ED-B425-D7C748F2DB99}"/>
              </a:ext>
            </a:extLst>
          </p:cNvPr>
          <p:cNvSpPr>
            <a:spLocks noGrp="1"/>
          </p:cNvSpPr>
          <p:nvPr>
            <p:ph type="title"/>
          </p:nvPr>
        </p:nvSpPr>
        <p:spPr>
          <a:xfrm>
            <a:off x="457200" y="381000"/>
            <a:ext cx="11277600" cy="1325563"/>
          </a:xfrm>
        </p:spPr>
        <p:txBody>
          <a:bodyPr/>
          <a:lstStyle/>
          <a:p>
            <a:pPr algn="ctr"/>
            <a:r>
              <a:rPr lang="en-US" dirty="0">
                <a:solidFill>
                  <a:schemeClr val="tx1"/>
                </a:solidFill>
              </a:rPr>
              <a:t>Non functional Requirements </a:t>
            </a:r>
          </a:p>
        </p:txBody>
      </p:sp>
      <p:sp>
        <p:nvSpPr>
          <p:cNvPr id="79" name="Slide Number Placeholder 78">
            <a:extLst>
              <a:ext uri="{FF2B5EF4-FFF2-40B4-BE49-F238E27FC236}">
                <a16:creationId xmlns:a16="http://schemas.microsoft.com/office/drawing/2014/main" id="{67621BD2-5AA3-43FE-A4AE-C460C3F5E0B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13</a:t>
            </a:fld>
            <a:endParaRPr lang="en-US" dirty="0"/>
          </a:p>
        </p:txBody>
      </p:sp>
      <p:sp>
        <p:nvSpPr>
          <p:cNvPr id="75" name="TextBox 74">
            <a:extLst>
              <a:ext uri="{FF2B5EF4-FFF2-40B4-BE49-F238E27FC236}">
                <a16:creationId xmlns:a16="http://schemas.microsoft.com/office/drawing/2014/main" id="{E3486ADE-ED67-4D6C-8DED-CC9F0DBF7311}"/>
              </a:ext>
            </a:extLst>
          </p:cNvPr>
          <p:cNvSpPr txBox="1"/>
          <p:nvPr/>
        </p:nvSpPr>
        <p:spPr>
          <a:xfrm>
            <a:off x="1586948" y="2600295"/>
            <a:ext cx="9607826" cy="5447645"/>
          </a:xfrm>
          <a:prstGeom prst="rect">
            <a:avLst/>
          </a:prstGeom>
          <a:noFill/>
        </p:spPr>
        <p:txBody>
          <a:bodyPr wrap="square" rtlCol="0">
            <a:spAutoFit/>
          </a:bodyPr>
          <a:lstStyle/>
          <a:p>
            <a:r>
              <a:rPr lang="en-IN" sz="2400" dirty="0">
                <a:solidFill>
                  <a:srgbClr val="00B0F0"/>
                </a:solidFill>
                <a:latin typeface="Arial Black" panose="020B0A04020102020204" pitchFamily="34" charset="0"/>
              </a:rPr>
              <a:t>Speed:</a:t>
            </a:r>
            <a:r>
              <a:rPr lang="en-IN" sz="2400" dirty="0">
                <a:solidFill>
                  <a:srgbClr val="00B0F0"/>
                </a:solidFill>
                <a:latin typeface="Arial "/>
              </a:rPr>
              <a:t> </a:t>
            </a:r>
            <a:r>
              <a:rPr lang="en-IN" sz="2400" dirty="0">
                <a:latin typeface="Arial "/>
              </a:rPr>
              <a:t>The system should be fast to access and should not slow down.</a:t>
            </a:r>
          </a:p>
          <a:p>
            <a:endParaRPr lang="en-IN" sz="2400" dirty="0">
              <a:solidFill>
                <a:srgbClr val="00B0F0"/>
              </a:solidFill>
              <a:latin typeface="Arial Black" panose="020B0A04020102020204" pitchFamily="34" charset="0"/>
            </a:endParaRPr>
          </a:p>
          <a:p>
            <a:r>
              <a:rPr lang="en-IN" sz="2400" dirty="0">
                <a:solidFill>
                  <a:srgbClr val="00B0F0"/>
                </a:solidFill>
                <a:latin typeface="Arial Black" panose="020B0A04020102020204" pitchFamily="34" charset="0"/>
              </a:rPr>
              <a:t>Reliability:</a:t>
            </a:r>
            <a:r>
              <a:rPr lang="en-IN" sz="2400" dirty="0">
                <a:latin typeface="Arial "/>
              </a:rPr>
              <a:t> The system should be reliable to use all time.</a:t>
            </a:r>
          </a:p>
          <a:p>
            <a:endParaRPr lang="en-IN" sz="2400" dirty="0">
              <a:solidFill>
                <a:srgbClr val="00B0F0"/>
              </a:solidFill>
              <a:latin typeface="Arial Black" panose="020B0A04020102020204" pitchFamily="34" charset="0"/>
            </a:endParaRPr>
          </a:p>
          <a:p>
            <a:r>
              <a:rPr lang="en-IN" sz="2400" dirty="0">
                <a:solidFill>
                  <a:srgbClr val="00B0F0"/>
                </a:solidFill>
                <a:latin typeface="Arial Black" panose="020B0A04020102020204" pitchFamily="34" charset="0"/>
              </a:rPr>
              <a:t>Performance: </a:t>
            </a:r>
            <a:r>
              <a:rPr lang="en-IN" sz="2400" dirty="0">
                <a:latin typeface="Arial "/>
              </a:rPr>
              <a:t>The system should be able to perform good all times.</a:t>
            </a:r>
          </a:p>
          <a:p>
            <a:endParaRPr lang="en-IN" sz="2400" dirty="0">
              <a:solidFill>
                <a:srgbClr val="00B0F0"/>
              </a:solidFill>
              <a:latin typeface="Arial Black" panose="020B0A04020102020204" pitchFamily="34" charset="0"/>
            </a:endParaRPr>
          </a:p>
          <a:p>
            <a:r>
              <a:rPr lang="en-IN" sz="2400" dirty="0">
                <a:solidFill>
                  <a:srgbClr val="00B0F0"/>
                </a:solidFill>
                <a:latin typeface="Arial Black" panose="020B0A04020102020204" pitchFamily="34" charset="0"/>
              </a:rPr>
              <a:t>Security: </a:t>
            </a:r>
            <a:r>
              <a:rPr lang="en-IN" sz="2400" dirty="0">
                <a:latin typeface="Arial "/>
              </a:rPr>
              <a:t>The system should be secure to give the user of sense of security.</a:t>
            </a:r>
            <a:endParaRPr lang="en-IN" sz="2400" dirty="0">
              <a:solidFill>
                <a:srgbClr val="00B0F0"/>
              </a:solidFill>
              <a:latin typeface="Arial Black" panose="020B0A04020102020204" pitchFamily="34" charset="0"/>
            </a:endParaRPr>
          </a:p>
          <a:p>
            <a:endParaRPr lang="en-IN" dirty="0"/>
          </a:p>
          <a:p>
            <a:endParaRPr lang="en-IN" dirty="0"/>
          </a:p>
          <a:p>
            <a:endParaRPr lang="en-IN" dirty="0"/>
          </a:p>
          <a:p>
            <a:endParaRPr lang="en-IN" dirty="0"/>
          </a:p>
          <a:p>
            <a:endParaRPr lang="en-IN" dirty="0"/>
          </a:p>
          <a:p>
            <a:r>
              <a:rPr lang="en-IN" dirty="0"/>
              <a:t>f</a:t>
            </a:r>
          </a:p>
        </p:txBody>
      </p:sp>
    </p:spTree>
    <p:extLst>
      <p:ext uri="{BB962C8B-B14F-4D97-AF65-F5344CB8AC3E}">
        <p14:creationId xmlns:p14="http://schemas.microsoft.com/office/powerpoint/2010/main" val="248883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CB3E39-422E-4D7D-8E74-35066111423B}"/>
              </a:ext>
            </a:extLst>
          </p:cNvPr>
          <p:cNvSpPr>
            <a:spLocks noGrp="1"/>
          </p:cNvSpPr>
          <p:nvPr>
            <p:ph type="title"/>
          </p:nvPr>
        </p:nvSpPr>
        <p:spPr>
          <a:xfrm>
            <a:off x="457200" y="381000"/>
            <a:ext cx="11277600" cy="1325563"/>
          </a:xfrm>
        </p:spPr>
        <p:txBody>
          <a:bodyPr/>
          <a:lstStyle/>
          <a:p>
            <a:pPr algn="ctr"/>
            <a:r>
              <a:rPr lang="en-US" dirty="0">
                <a:solidFill>
                  <a:schemeClr val="tx1"/>
                </a:solidFill>
              </a:rPr>
              <a:t>Screenshots</a:t>
            </a:r>
          </a:p>
        </p:txBody>
      </p:sp>
      <p:sp>
        <p:nvSpPr>
          <p:cNvPr id="3" name="Date Placeholder 2">
            <a:extLst>
              <a:ext uri="{FF2B5EF4-FFF2-40B4-BE49-F238E27FC236}">
                <a16:creationId xmlns:a16="http://schemas.microsoft.com/office/drawing/2014/main" id="{CC8A9AFD-0E39-4031-BFE3-2526B0031471}"/>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A0CE4071-0E64-4887-A97D-3DCF1AF2A5F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3663BA4-91BA-4643-99B0-739956FDCA5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14</a:t>
            </a:fld>
            <a:endParaRPr lang="en-US" dirty="0"/>
          </a:p>
        </p:txBody>
      </p:sp>
      <p:pic>
        <p:nvPicPr>
          <p:cNvPr id="7" name="Picture 6">
            <a:extLst>
              <a:ext uri="{FF2B5EF4-FFF2-40B4-BE49-F238E27FC236}">
                <a16:creationId xmlns:a16="http://schemas.microsoft.com/office/drawing/2014/main" id="{B3748ED0-AB62-41C6-9342-5411D6E1F9C1}"/>
              </a:ext>
            </a:extLst>
          </p:cNvPr>
          <p:cNvPicPr>
            <a:picLocks noChangeAspect="1"/>
          </p:cNvPicPr>
          <p:nvPr/>
        </p:nvPicPr>
        <p:blipFill>
          <a:blip r:embed="rId2"/>
          <a:stretch>
            <a:fillRect/>
          </a:stretch>
        </p:blipFill>
        <p:spPr>
          <a:xfrm>
            <a:off x="99391" y="381000"/>
            <a:ext cx="11993217" cy="6058338"/>
          </a:xfrm>
          <a:prstGeom prst="rect">
            <a:avLst/>
          </a:prstGeom>
        </p:spPr>
      </p:pic>
    </p:spTree>
    <p:extLst>
      <p:ext uri="{BB962C8B-B14F-4D97-AF65-F5344CB8AC3E}">
        <p14:creationId xmlns:p14="http://schemas.microsoft.com/office/powerpoint/2010/main" val="1459801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778C7E9-9BF9-45C0-8830-7F5E91C7AA42}"/>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ACE50670-6B1D-47D1-9E4C-FCFAACEDABB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D9A0010-CB64-46BA-9DD5-2071C0A76E75}"/>
              </a:ext>
            </a:extLst>
          </p:cNvPr>
          <p:cNvSpPr>
            <a:spLocks noGrp="1"/>
          </p:cNvSpPr>
          <p:nvPr>
            <p:ph type="sldNum" sz="quarter" idx="12"/>
          </p:nvPr>
        </p:nvSpPr>
        <p:spPr/>
        <p:txBody>
          <a:bodyPr/>
          <a:lstStyle/>
          <a:p>
            <a:fld id="{294A09A9-5501-47C1-A89A-A340965A2BE2}" type="slidenum">
              <a:rPr lang="en-US" smtClean="0"/>
              <a:pPr/>
              <a:t>15</a:t>
            </a:fld>
            <a:endParaRPr lang="en-US" dirty="0"/>
          </a:p>
        </p:txBody>
      </p:sp>
      <p:pic>
        <p:nvPicPr>
          <p:cNvPr id="12" name="Picture 11">
            <a:extLst>
              <a:ext uri="{FF2B5EF4-FFF2-40B4-BE49-F238E27FC236}">
                <a16:creationId xmlns:a16="http://schemas.microsoft.com/office/drawing/2014/main" id="{CC1DD63B-F157-43F8-94C0-5D31E37E9DDA}"/>
              </a:ext>
            </a:extLst>
          </p:cNvPr>
          <p:cNvPicPr>
            <a:picLocks noChangeAspect="1"/>
          </p:cNvPicPr>
          <p:nvPr/>
        </p:nvPicPr>
        <p:blipFill>
          <a:blip r:embed="rId2"/>
          <a:stretch>
            <a:fillRect/>
          </a:stretch>
        </p:blipFill>
        <p:spPr>
          <a:xfrm>
            <a:off x="838200" y="317362"/>
            <a:ext cx="10151165" cy="6065492"/>
          </a:xfrm>
          <a:prstGeom prst="rect">
            <a:avLst/>
          </a:prstGeom>
        </p:spPr>
      </p:pic>
    </p:spTree>
    <p:extLst>
      <p:ext uri="{BB962C8B-B14F-4D97-AF65-F5344CB8AC3E}">
        <p14:creationId xmlns:p14="http://schemas.microsoft.com/office/powerpoint/2010/main" val="1489492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838087-D445-4015-BEEA-94686BC175BF}"/>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8" name="Footer Placeholder 7">
            <a:extLst>
              <a:ext uri="{FF2B5EF4-FFF2-40B4-BE49-F238E27FC236}">
                <a16:creationId xmlns:a16="http://schemas.microsoft.com/office/drawing/2014/main" id="{460CEA2A-51A2-4AA7-8AD0-68D6FEFB76A5}"/>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3AFC16FA-62DC-4D56-810F-B1F6F94EBF7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16</a:t>
            </a:fld>
            <a:endParaRPr lang="en-US" dirty="0"/>
          </a:p>
        </p:txBody>
      </p:sp>
      <p:pic>
        <p:nvPicPr>
          <p:cNvPr id="21" name="Picture 20">
            <a:extLst>
              <a:ext uri="{FF2B5EF4-FFF2-40B4-BE49-F238E27FC236}">
                <a16:creationId xmlns:a16="http://schemas.microsoft.com/office/drawing/2014/main" id="{65582F8A-6558-4A7A-ADC5-49B1802E40FF}"/>
              </a:ext>
            </a:extLst>
          </p:cNvPr>
          <p:cNvPicPr>
            <a:picLocks noChangeAspect="1"/>
          </p:cNvPicPr>
          <p:nvPr/>
        </p:nvPicPr>
        <p:blipFill>
          <a:blip r:embed="rId2"/>
          <a:stretch>
            <a:fillRect/>
          </a:stretch>
        </p:blipFill>
        <p:spPr>
          <a:xfrm>
            <a:off x="0" y="403313"/>
            <a:ext cx="12192000" cy="6051373"/>
          </a:xfrm>
          <a:prstGeom prst="rect">
            <a:avLst/>
          </a:prstGeom>
        </p:spPr>
      </p:pic>
    </p:spTree>
    <p:extLst>
      <p:ext uri="{BB962C8B-B14F-4D97-AF65-F5344CB8AC3E}">
        <p14:creationId xmlns:p14="http://schemas.microsoft.com/office/powerpoint/2010/main" val="785934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2172D52F-1835-44D1-89BA-D71DFA173015}"/>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3B8E562-8B85-4194-9740-CB3A1A2350D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17</a:t>
            </a:fld>
            <a:endParaRPr lang="en-US" dirty="0"/>
          </a:p>
        </p:txBody>
      </p:sp>
      <p:sp>
        <p:nvSpPr>
          <p:cNvPr id="26" name="TextBox 25">
            <a:extLst>
              <a:ext uri="{FF2B5EF4-FFF2-40B4-BE49-F238E27FC236}">
                <a16:creationId xmlns:a16="http://schemas.microsoft.com/office/drawing/2014/main" id="{9DE564B1-2588-4607-A460-D3DD11FFF878}"/>
              </a:ext>
            </a:extLst>
          </p:cNvPr>
          <p:cNvSpPr txBox="1"/>
          <p:nvPr/>
        </p:nvSpPr>
        <p:spPr>
          <a:xfrm>
            <a:off x="914400" y="1842053"/>
            <a:ext cx="9780104" cy="3477875"/>
          </a:xfrm>
          <a:prstGeom prst="rect">
            <a:avLst/>
          </a:prstGeom>
          <a:noFill/>
        </p:spPr>
        <p:txBody>
          <a:bodyPr wrap="square" rtlCol="0">
            <a:spAutoFit/>
          </a:bodyPr>
          <a:lstStyle/>
          <a:p>
            <a:pPr marL="342900" indent="-342900">
              <a:buFont typeface="Arial" panose="020B0604020202020204" pitchFamily="34" charset="0"/>
              <a:buChar char="•"/>
            </a:pPr>
            <a:r>
              <a:rPr lang="en-IN" sz="2000" b="1" dirty="0"/>
              <a:t>I have left very much options open so that if there is any other future requirement in the system by the user for the enhancement  of the system then it is possible to implement them .</a:t>
            </a:r>
          </a:p>
          <a:p>
            <a:pPr marL="342900" indent="-342900">
              <a:buFont typeface="Arial" panose="020B0604020202020204" pitchFamily="34" charset="0"/>
              <a:buChar char="•"/>
            </a:pPr>
            <a:r>
              <a:rPr lang="en-IN" sz="2000" b="1" dirty="0"/>
              <a:t>Developing Security features.</a:t>
            </a:r>
          </a:p>
          <a:p>
            <a:pPr marL="342900" indent="-342900">
              <a:buFont typeface="Arial" panose="020B0604020202020204" pitchFamily="34" charset="0"/>
              <a:buChar char="•"/>
            </a:pPr>
            <a:r>
              <a:rPr lang="en-IN" sz="2000" b="1" dirty="0"/>
              <a:t>Forgot Password.</a:t>
            </a:r>
          </a:p>
          <a:p>
            <a:pPr marL="342900" indent="-342900">
              <a:buFont typeface="Arial" panose="020B0604020202020204" pitchFamily="34" charset="0"/>
              <a:buChar char="•"/>
            </a:pPr>
            <a:r>
              <a:rPr lang="en-IN" sz="2000" b="1" dirty="0"/>
              <a:t>Barcode Scanning.</a:t>
            </a:r>
          </a:p>
          <a:p>
            <a:endParaRPr lang="en-IN" sz="2000" b="1" dirty="0"/>
          </a:p>
          <a:p>
            <a:r>
              <a:rPr lang="en-IN" sz="2000" b="1" dirty="0"/>
              <a:t>In the last I would like to thanks all the persons involved in the development of system directly or indirectly. I am also thankful to </a:t>
            </a:r>
            <a:r>
              <a:rPr lang="en-IN" sz="2000" b="1" dirty="0" err="1"/>
              <a:t>Chitkara</a:t>
            </a:r>
            <a:r>
              <a:rPr lang="en-IN" sz="2000" b="1" dirty="0"/>
              <a:t> University, to provide us a fruitful training.</a:t>
            </a:r>
          </a:p>
          <a:p>
            <a:r>
              <a:rPr lang="en-IN" sz="2000" b="1" dirty="0"/>
              <a:t>I hope that the project will serve its purpose for which it is develop there by underlining  success of process.</a:t>
            </a:r>
          </a:p>
        </p:txBody>
      </p:sp>
      <p:sp>
        <p:nvSpPr>
          <p:cNvPr id="28" name="TextBox 27">
            <a:extLst>
              <a:ext uri="{FF2B5EF4-FFF2-40B4-BE49-F238E27FC236}">
                <a16:creationId xmlns:a16="http://schemas.microsoft.com/office/drawing/2014/main" id="{DE84A059-5D07-4A50-A62E-AE90939881F2}"/>
              </a:ext>
            </a:extLst>
          </p:cNvPr>
          <p:cNvSpPr txBox="1"/>
          <p:nvPr/>
        </p:nvSpPr>
        <p:spPr>
          <a:xfrm>
            <a:off x="755374" y="490330"/>
            <a:ext cx="10598426" cy="584775"/>
          </a:xfrm>
          <a:prstGeom prst="rect">
            <a:avLst/>
          </a:prstGeom>
          <a:noFill/>
        </p:spPr>
        <p:txBody>
          <a:bodyPr wrap="square" rtlCol="0">
            <a:spAutoFit/>
          </a:bodyPr>
          <a:lstStyle/>
          <a:p>
            <a:pPr algn="ctr"/>
            <a:r>
              <a:rPr lang="en-IN" sz="3200" b="1" dirty="0">
                <a:solidFill>
                  <a:srgbClr val="00B0F0"/>
                </a:solidFill>
                <a:latin typeface="Bodoni MT (Headings)"/>
              </a:rPr>
              <a:t>Future analysis</a:t>
            </a:r>
            <a:endParaRPr lang="en-IN" sz="3600" b="1" dirty="0">
              <a:solidFill>
                <a:srgbClr val="00B0F0"/>
              </a:solidFill>
              <a:latin typeface="Bodoni MT (Headings)"/>
            </a:endParaRPr>
          </a:p>
        </p:txBody>
      </p:sp>
    </p:spTree>
    <p:extLst>
      <p:ext uri="{BB962C8B-B14F-4D97-AF65-F5344CB8AC3E}">
        <p14:creationId xmlns:p14="http://schemas.microsoft.com/office/powerpoint/2010/main" val="413412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57200" y="850230"/>
            <a:ext cx="5009147" cy="1325563"/>
          </a:xfrm>
        </p:spPr>
        <p:txBody>
          <a:bodyPr/>
          <a:lstStyle/>
          <a:p>
            <a:r>
              <a:rPr lang="en-US" b="1"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3"/>
          </p:nvPr>
        </p:nvSpPr>
        <p:spPr>
          <a:xfrm>
            <a:off x="457200" y="2490788"/>
            <a:ext cx="4572000" cy="3536950"/>
          </a:xfrm>
        </p:spPr>
        <p:txBody>
          <a:bodyPr vert="horz" lIns="91440" tIns="45720" rIns="91440" bIns="45720" rtlCol="0" anchor="t">
            <a:normAutofit/>
          </a:bodyPr>
          <a:lstStyle/>
          <a:p>
            <a:r>
              <a:rPr lang="en-US" sz="1600" b="1" i="0" dirty="0">
                <a:solidFill>
                  <a:srgbClr val="50596C"/>
                </a:solidFill>
                <a:effectLst/>
                <a:latin typeface="-apple-system"/>
              </a:rPr>
              <a:t>The "Electricity Billing System"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a:t>
            </a:r>
            <a:endParaRPr lang="en-US" sz="1600" b="1" dirty="0"/>
          </a:p>
        </p:txBody>
      </p:sp>
      <p:pic>
        <p:nvPicPr>
          <p:cNvPr id="9" name="Picture Placeholder 8" descr="Close up of frosty covered pine needles&#10;&#10;">
            <a:extLst>
              <a:ext uri="{FF2B5EF4-FFF2-40B4-BE49-F238E27FC236}">
                <a16:creationId xmlns:a16="http://schemas.microsoft.com/office/drawing/2014/main" id="{CA93B263-80B8-4F32-B69B-548E670DBC4F}"/>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622628" y="685800"/>
            <a:ext cx="3200400" cy="5486400"/>
          </a:xfrm>
        </p:spPr>
      </p:pic>
      <p:sp>
        <p:nvSpPr>
          <p:cNvPr id="4" name="Date Placeholder 3">
            <a:extLst>
              <a:ext uri="{FF2B5EF4-FFF2-40B4-BE49-F238E27FC236}">
                <a16:creationId xmlns:a16="http://schemas.microsoft.com/office/drawing/2014/main" id="{D88A4191-370F-457D-B29E-28C5107EFCE1}"/>
              </a:ext>
            </a:extLst>
          </p:cNvPr>
          <p:cNvSpPr>
            <a:spLocks noGrp="1"/>
          </p:cNvSpPr>
          <p:nvPr>
            <p:ph type="dt" sz="half" idx="10"/>
          </p:nvPr>
        </p:nvSpPr>
        <p:spPr>
          <a:xfrm>
            <a:off x="457200" y="6356350"/>
            <a:ext cx="2743200" cy="365125"/>
          </a:xfrm>
        </p:spPr>
        <p:txBody>
          <a:bodyPr/>
          <a:lstStyle/>
          <a:p>
            <a:r>
              <a:rPr lang="en-US"/>
              <a:t>20XX</a:t>
            </a:r>
            <a:endParaRPr lang="en-US" dirty="0"/>
          </a:p>
        </p:txBody>
      </p:sp>
      <p:pic>
        <p:nvPicPr>
          <p:cNvPr id="11" name="Picture Placeholder 10" descr="A small bird on a snow covered branch&#10;&#10;">
            <a:extLst>
              <a:ext uri="{FF2B5EF4-FFF2-40B4-BE49-F238E27FC236}">
                <a16:creationId xmlns:a16="http://schemas.microsoft.com/office/drawing/2014/main" id="{CE646606-940F-4C41-BC56-6A295533E9C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781800" y="2492375"/>
            <a:ext cx="2286000" cy="2514600"/>
          </a:xfrm>
        </p:spPr>
      </p:pic>
      <p:sp>
        <p:nvSpPr>
          <p:cNvPr id="6" name="Slide Number Placeholder 5">
            <a:extLst>
              <a:ext uri="{FF2B5EF4-FFF2-40B4-BE49-F238E27FC236}">
                <a16:creationId xmlns:a16="http://schemas.microsoft.com/office/drawing/2014/main" id="{4BA11E52-FFC6-40C5-B370-26EA23A5F175}"/>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op view of snow covered pine trees&#10;">
            <a:extLst>
              <a:ext uri="{FF2B5EF4-FFF2-40B4-BE49-F238E27FC236}">
                <a16:creationId xmlns:a16="http://schemas.microsoft.com/office/drawing/2014/main" id="{51C7B78B-F743-4CBD-8A4C-876D0085630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35" b="35"/>
          <a:stretch/>
        </p:blipFill>
        <p:spPr>
          <a:xfrm>
            <a:off x="458724" y="371724"/>
            <a:ext cx="11274552" cy="5870448"/>
          </a:xfrm>
        </p:spPr>
      </p:pic>
      <p:sp>
        <p:nvSpPr>
          <p:cNvPr id="26" name="Title 25">
            <a:extLst>
              <a:ext uri="{FF2B5EF4-FFF2-40B4-BE49-F238E27FC236}">
                <a16:creationId xmlns:a16="http://schemas.microsoft.com/office/drawing/2014/main" id="{B4A6BAED-EBE6-4796-91D1-762EB5936B76}"/>
              </a:ext>
            </a:extLst>
          </p:cNvPr>
          <p:cNvSpPr>
            <a:spLocks noGrp="1"/>
          </p:cNvSpPr>
          <p:nvPr>
            <p:ph type="ctrTitle"/>
          </p:nvPr>
        </p:nvSpPr>
        <p:spPr>
          <a:xfrm>
            <a:off x="457201" y="3490624"/>
            <a:ext cx="4571999" cy="1235382"/>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457199" y="4726007"/>
            <a:ext cx="4571999" cy="1314432"/>
          </a:xfrm>
        </p:spPr>
        <p:txBody>
          <a:bodyPr>
            <a:normAutofit/>
          </a:bodyPr>
          <a:lstStyle/>
          <a:p>
            <a:r>
              <a:rPr lang="en-US" b="1" dirty="0">
                <a:solidFill>
                  <a:schemeClr val="tx1"/>
                </a:solidFill>
              </a:rPr>
              <a:t>Atul</a:t>
            </a:r>
          </a:p>
          <a:p>
            <a:r>
              <a:rPr lang="en-US" b="1" dirty="0">
                <a:solidFill>
                  <a:schemeClr val="tx1"/>
                </a:solidFill>
              </a:rPr>
              <a:t>1911985038</a:t>
            </a:r>
          </a:p>
          <a:p>
            <a:r>
              <a:rPr lang="en-US" b="1" dirty="0">
                <a:solidFill>
                  <a:schemeClr val="tx1"/>
                </a:solidFill>
              </a:rPr>
              <a:t>atulbadole1612@gmail.com</a:t>
            </a:r>
          </a:p>
        </p:txBody>
      </p:sp>
      <p:sp>
        <p:nvSpPr>
          <p:cNvPr id="5" name="Slide Number Placeholder 4">
            <a:extLst>
              <a:ext uri="{FF2B5EF4-FFF2-40B4-BE49-F238E27FC236}">
                <a16:creationId xmlns:a16="http://schemas.microsoft.com/office/drawing/2014/main" id="{B2FE58EF-CE6D-472E-8AF9-E91E9F7AD3DD}"/>
              </a:ext>
            </a:extLst>
          </p:cNvPr>
          <p:cNvSpPr>
            <a:spLocks noGrp="1"/>
          </p:cNvSpPr>
          <p:nvPr>
            <p:ph type="sldNum" sz="quarter" idx="13"/>
          </p:nvPr>
        </p:nvSpPr>
        <p:spPr>
          <a:xfrm>
            <a:off x="8610600" y="6356350"/>
            <a:ext cx="2743200"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57200" y="465513"/>
            <a:ext cx="4433456" cy="623453"/>
          </a:xfrm>
        </p:spPr>
        <p:txBody>
          <a:bodyPr/>
          <a:lstStyle/>
          <a:p>
            <a:r>
              <a:rPr lang="en-US" dirty="0"/>
              <a:t>INTRODUCTION</a:t>
            </a:r>
          </a:p>
        </p:txBody>
      </p:sp>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a:xfrm>
            <a:off x="457200" y="1274617"/>
            <a:ext cx="10187134" cy="3532909"/>
          </a:xfrm>
        </p:spPr>
        <p:txBody>
          <a:bodyPr anchor="ctr" anchorCtr="0">
            <a:normAutofit/>
          </a:bodyPr>
          <a:lstStyle/>
          <a:p>
            <a:r>
              <a:rPr lang="en-US" dirty="0"/>
              <a:t>Online Billing System is an Executive Information System(EIS)  that determines the bill of consumed power per unit  time and performs  computation based on the sale rate of power per unit time .</a:t>
            </a:r>
          </a:p>
          <a:p>
            <a:r>
              <a:rPr lang="en-US" dirty="0"/>
              <a:t>It provides an environment to maintain  the consumer details.</a:t>
            </a:r>
          </a:p>
          <a:p>
            <a:r>
              <a:rPr lang="en-US" dirty="0"/>
              <a:t>In this system Customers are also complaint their issues just by logging into system. </a:t>
            </a:r>
          </a:p>
          <a:p>
            <a:r>
              <a:rPr lang="en-US" dirty="0"/>
              <a:t>It is well organized  software solution for billing.</a:t>
            </a:r>
          </a:p>
        </p:txBody>
      </p:sp>
      <p:sp>
        <p:nvSpPr>
          <p:cNvPr id="3" name="Date Placeholder 2">
            <a:extLst>
              <a:ext uri="{FF2B5EF4-FFF2-40B4-BE49-F238E27FC236}">
                <a16:creationId xmlns:a16="http://schemas.microsoft.com/office/drawing/2014/main" id="{883E91DA-1150-4461-94AB-8FAC46314086}"/>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5" name="Footer Placeholder 4">
            <a:extLst>
              <a:ext uri="{FF2B5EF4-FFF2-40B4-BE49-F238E27FC236}">
                <a16:creationId xmlns:a16="http://schemas.microsoft.com/office/drawing/2014/main" id="{81181C71-626E-4B31-B44C-602F88C0F712}"/>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4308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57200" y="136525"/>
            <a:ext cx="5422217" cy="895446"/>
          </a:xfrm>
        </p:spPr>
        <p:txBody>
          <a:bodyPr/>
          <a:lstStyle/>
          <a:p>
            <a:r>
              <a:rPr lang="en-US" dirty="0"/>
              <a:t>SCOPE OF PROJECT:</a:t>
            </a:r>
          </a:p>
        </p:txBody>
      </p:sp>
      <p:pic>
        <p:nvPicPr>
          <p:cNvPr id="6" name="Picture Placeholder 5" descr="A snowy landscape with trees and a fence&#10;">
            <a:extLst>
              <a:ext uri="{FF2B5EF4-FFF2-40B4-BE49-F238E27FC236}">
                <a16:creationId xmlns:a16="http://schemas.microsoft.com/office/drawing/2014/main" id="{60E2ED43-72AE-4B30-8CFC-A82B1ABBF5FD}"/>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457200" y="1592706"/>
            <a:ext cx="4850779" cy="3868402"/>
          </a:xfrm>
        </p:spPr>
      </p:pic>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5879417" y="1845709"/>
            <a:ext cx="4755123" cy="3746707"/>
          </a:xfrm>
        </p:spPr>
        <p:txBody>
          <a:bodyPr vert="horz" lIns="91440" tIns="45720" rIns="91440" bIns="45720" rtlCol="0" anchor="t">
            <a:normAutofit/>
          </a:bodyPr>
          <a:lstStyle/>
          <a:p>
            <a:pPr marL="285750" indent="-285750">
              <a:buFont typeface="Arial" panose="020B0604020202020204" pitchFamily="34" charset="0"/>
              <a:buChar char="•"/>
            </a:pPr>
            <a:r>
              <a:rPr lang="en-US" sz="1600" dirty="0"/>
              <a:t>TO make the existing system more efficient.</a:t>
            </a:r>
          </a:p>
          <a:p>
            <a:pPr marL="285750" indent="-285750">
              <a:buFont typeface="Arial" panose="020B0604020202020204" pitchFamily="34" charset="0"/>
              <a:buChar char="•"/>
            </a:pPr>
            <a:r>
              <a:rPr lang="en-US" sz="1600" dirty="0"/>
              <a:t>To minimize the time.</a:t>
            </a:r>
          </a:p>
          <a:p>
            <a:pPr marL="285750" indent="-285750">
              <a:buFont typeface="Arial" panose="020B0604020202020204" pitchFamily="34" charset="0"/>
              <a:buChar char="•"/>
            </a:pPr>
            <a:r>
              <a:rPr lang="en-US" sz="1600" dirty="0"/>
              <a:t>Easy to pay the bill of electricity.</a:t>
            </a:r>
            <a:endParaRPr lang="en-US" sz="1600" dirty="0">
              <a:latin typeface="Source Sans Pro Light (Body)"/>
            </a:endParaRPr>
          </a:p>
          <a:p>
            <a:pPr marL="285750" indent="-285750">
              <a:buFont typeface="Arial" panose="020B0604020202020204" pitchFamily="34" charset="0"/>
              <a:buChar char="•"/>
            </a:pPr>
            <a:r>
              <a:rPr lang="en-US" sz="1600" dirty="0">
                <a:latin typeface="Source Sans Pro Light (Body)"/>
              </a:rPr>
              <a:t>The main  objective of Electricity Bill system is to manage the details of Electricity , Bill, Connections, Customer.</a:t>
            </a:r>
            <a:endParaRPr lang="en-US" sz="1600" dirty="0"/>
          </a:p>
        </p:txBody>
      </p:sp>
      <p:sp>
        <p:nvSpPr>
          <p:cNvPr id="4" name="Date Placeholder 3">
            <a:extLst>
              <a:ext uri="{FF2B5EF4-FFF2-40B4-BE49-F238E27FC236}">
                <a16:creationId xmlns:a16="http://schemas.microsoft.com/office/drawing/2014/main" id="{0B3453EA-8B6C-49E3-9028-BE35379E0E04}"/>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5" name="Footer Placeholder 4">
            <a:extLst>
              <a:ext uri="{FF2B5EF4-FFF2-40B4-BE49-F238E27FC236}">
                <a16:creationId xmlns:a16="http://schemas.microsoft.com/office/drawing/2014/main" id="{E35C394A-C440-414E-942C-A00E8C0FDD48}"/>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3</a:t>
            </a:fld>
            <a:endParaRPr lang="en-US" dirty="0"/>
          </a:p>
        </p:txBody>
      </p:sp>
      <p:sp>
        <p:nvSpPr>
          <p:cNvPr id="8" name="Rectangle 7">
            <a:extLst>
              <a:ext uri="{FF2B5EF4-FFF2-40B4-BE49-F238E27FC236}">
                <a16:creationId xmlns:a16="http://schemas.microsoft.com/office/drawing/2014/main" id="{5AB1630D-CC24-443B-B8F7-86EFA657EE01}"/>
              </a:ext>
              <a:ext uri="{C183D7F6-B498-43B3-948B-1728B52AA6E4}">
                <adec:decorative xmlns:adec="http://schemas.microsoft.com/office/drawing/2017/decorative" val="1"/>
              </a:ext>
            </a:extLst>
          </p:cNvPr>
          <p:cNvSpPr/>
          <p:nvPr/>
        </p:nvSpPr>
        <p:spPr>
          <a:xfrm>
            <a:off x="5376740" y="1933074"/>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0EDD56D-B6AB-49E1-A627-9C937908552C}"/>
              </a:ext>
            </a:extLst>
          </p:cNvPr>
          <p:cNvSpPr>
            <a:spLocks noGrp="1"/>
          </p:cNvSpPr>
          <p:nvPr>
            <p:ph type="dt" sz="half" idx="10"/>
          </p:nvPr>
        </p:nvSpPr>
        <p:spPr/>
        <p:txBody>
          <a:bodyPr/>
          <a:lstStyle/>
          <a:p>
            <a:r>
              <a:rPr lang="en-US"/>
              <a:t>20XX</a:t>
            </a:r>
            <a:endParaRPr lang="en-US" dirty="0"/>
          </a:p>
        </p:txBody>
      </p:sp>
      <p:sp>
        <p:nvSpPr>
          <p:cNvPr id="7" name="Slide Number Placeholder 6">
            <a:extLst>
              <a:ext uri="{FF2B5EF4-FFF2-40B4-BE49-F238E27FC236}">
                <a16:creationId xmlns:a16="http://schemas.microsoft.com/office/drawing/2014/main" id="{4FB81A5B-2544-47F3-A6CB-F7220EFFDDCF}"/>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11" name="TextBox 10">
            <a:extLst>
              <a:ext uri="{FF2B5EF4-FFF2-40B4-BE49-F238E27FC236}">
                <a16:creationId xmlns:a16="http://schemas.microsoft.com/office/drawing/2014/main" id="{BCF7A4C8-4DF9-438F-80B1-25D16A6FCD9E}"/>
              </a:ext>
            </a:extLst>
          </p:cNvPr>
          <p:cNvSpPr txBox="1"/>
          <p:nvPr/>
        </p:nvSpPr>
        <p:spPr>
          <a:xfrm>
            <a:off x="1099930" y="371061"/>
            <a:ext cx="10253870" cy="707886"/>
          </a:xfrm>
          <a:prstGeom prst="rect">
            <a:avLst/>
          </a:prstGeom>
          <a:noFill/>
        </p:spPr>
        <p:txBody>
          <a:bodyPr wrap="square" rtlCol="0">
            <a:spAutoFit/>
          </a:bodyPr>
          <a:lstStyle/>
          <a:p>
            <a:pPr algn="ctr"/>
            <a:r>
              <a:rPr lang="en-IN" sz="4000" dirty="0">
                <a:latin typeface="Bodoni MT (Headings)"/>
              </a:rPr>
              <a:t>System Requirements</a:t>
            </a:r>
          </a:p>
        </p:txBody>
      </p:sp>
      <p:sp>
        <p:nvSpPr>
          <p:cNvPr id="12" name="TextBox 11">
            <a:extLst>
              <a:ext uri="{FF2B5EF4-FFF2-40B4-BE49-F238E27FC236}">
                <a16:creationId xmlns:a16="http://schemas.microsoft.com/office/drawing/2014/main" id="{03E54F0F-AC1F-4321-834E-17C510FE3D4B}"/>
              </a:ext>
            </a:extLst>
          </p:cNvPr>
          <p:cNvSpPr txBox="1"/>
          <p:nvPr/>
        </p:nvSpPr>
        <p:spPr>
          <a:xfrm>
            <a:off x="689113" y="1908313"/>
            <a:ext cx="10933044" cy="1569660"/>
          </a:xfrm>
          <a:prstGeom prst="rect">
            <a:avLst/>
          </a:prstGeom>
          <a:noFill/>
        </p:spPr>
        <p:txBody>
          <a:bodyPr wrap="square" rtlCol="0">
            <a:spAutoFit/>
          </a:bodyPr>
          <a:lstStyle/>
          <a:p>
            <a:pPr marL="285750" indent="-285750">
              <a:buFont typeface="Arial" panose="020B0604020202020204" pitchFamily="34" charset="0"/>
              <a:buChar char="•"/>
            </a:pPr>
            <a:r>
              <a:rPr lang="en-IN" sz="2400" b="1" i="1" dirty="0">
                <a:solidFill>
                  <a:srgbClr val="00B0F0"/>
                </a:solidFill>
                <a:latin typeface="Bodoni MT (Headings)"/>
              </a:rPr>
              <a:t>Windows 8 or more </a:t>
            </a:r>
          </a:p>
          <a:p>
            <a:pPr marL="285750" indent="-285750">
              <a:buFont typeface="Arial" panose="020B0604020202020204" pitchFamily="34" charset="0"/>
              <a:buChar char="•"/>
            </a:pPr>
            <a:r>
              <a:rPr lang="en-IN" sz="2400" b="1" i="1" dirty="0">
                <a:solidFill>
                  <a:srgbClr val="00B0F0"/>
                </a:solidFill>
                <a:latin typeface="Bodoni MT (Headings)"/>
              </a:rPr>
              <a:t>Front end –Visual Studio Code for React</a:t>
            </a:r>
          </a:p>
          <a:p>
            <a:pPr marL="285750" indent="-285750">
              <a:buFont typeface="Arial" panose="020B0604020202020204" pitchFamily="34" charset="0"/>
              <a:buChar char="•"/>
            </a:pPr>
            <a:r>
              <a:rPr lang="en-IN" sz="2400" b="1" i="1" dirty="0">
                <a:solidFill>
                  <a:srgbClr val="00B0F0"/>
                </a:solidFill>
                <a:latin typeface="Bodoni MT (Headings)"/>
              </a:rPr>
              <a:t>Backend – </a:t>
            </a:r>
            <a:r>
              <a:rPr lang="en-IN" sz="2400" b="1" i="1" dirty="0" err="1">
                <a:solidFill>
                  <a:srgbClr val="00B0F0"/>
                </a:solidFill>
                <a:latin typeface="Bodoni MT (Headings)"/>
              </a:rPr>
              <a:t>Intelli</a:t>
            </a:r>
            <a:r>
              <a:rPr lang="en-IN" sz="2400" b="1" i="1" dirty="0">
                <a:solidFill>
                  <a:srgbClr val="00B0F0"/>
                </a:solidFill>
                <a:latin typeface="Bodoni MT (Headings)"/>
              </a:rPr>
              <a:t> j for Spring Boot</a:t>
            </a:r>
          </a:p>
          <a:p>
            <a:pPr marL="285750" indent="-285750">
              <a:buFont typeface="Arial" panose="020B0604020202020204" pitchFamily="34" charset="0"/>
              <a:buChar char="•"/>
            </a:pPr>
            <a:r>
              <a:rPr lang="en-IN" sz="2400" b="1" i="1" dirty="0">
                <a:solidFill>
                  <a:srgbClr val="00B0F0"/>
                </a:solidFill>
                <a:latin typeface="Bodoni MT (Headings)"/>
              </a:rPr>
              <a:t>Database –MY SQL </a:t>
            </a:r>
          </a:p>
        </p:txBody>
      </p:sp>
    </p:spTree>
    <p:extLst>
      <p:ext uri="{BB962C8B-B14F-4D97-AF65-F5344CB8AC3E}">
        <p14:creationId xmlns:p14="http://schemas.microsoft.com/office/powerpoint/2010/main" val="130181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3782" y="478125"/>
            <a:ext cx="9144000" cy="780959"/>
          </a:xfrm>
        </p:spPr>
        <p:txBody>
          <a:bodyPr/>
          <a:lstStyle/>
          <a:p>
            <a:r>
              <a:rPr lang="en-US" sz="3600" b="1" strike="noStrike" spc="199" dirty="0">
                <a:solidFill>
                  <a:srgbClr val="595959"/>
                </a:solidFill>
                <a:latin typeface="Century"/>
              </a:rPr>
              <a:t>REQUIREMENTS</a:t>
            </a:r>
            <a:endParaRPr lang="en-US" dirty="0"/>
          </a:p>
        </p:txBody>
      </p:sp>
      <p:sp>
        <p:nvSpPr>
          <p:cNvPr id="32" name="Subtitle 31">
            <a:extLst>
              <a:ext uri="{FF2B5EF4-FFF2-40B4-BE49-F238E27FC236}">
                <a16:creationId xmlns:a16="http://schemas.microsoft.com/office/drawing/2014/main" id="{47A90702-7E26-474B-9F44-97E536C01A41}"/>
              </a:ext>
            </a:extLst>
          </p:cNvPr>
          <p:cNvSpPr>
            <a:spLocks noGrp="1"/>
          </p:cNvSpPr>
          <p:nvPr>
            <p:ph type="subTitle" idx="1"/>
          </p:nvPr>
        </p:nvSpPr>
        <p:spPr>
          <a:xfrm>
            <a:off x="1524000" y="5971507"/>
            <a:ext cx="9144000" cy="524794"/>
          </a:xfrm>
        </p:spPr>
        <p:txBody>
          <a:bodyPr/>
          <a:lstStyle/>
          <a:p>
            <a:r>
              <a:rPr lang="en-US" dirty="0"/>
              <a:t>Annual revenue growth</a:t>
            </a:r>
          </a:p>
        </p:txBody>
      </p:sp>
      <p:sp>
        <p:nvSpPr>
          <p:cNvPr id="5" name="TextBox 4">
            <a:extLst>
              <a:ext uri="{FF2B5EF4-FFF2-40B4-BE49-F238E27FC236}">
                <a16:creationId xmlns:a16="http://schemas.microsoft.com/office/drawing/2014/main" id="{5F8C992D-3166-41D2-B14A-5D81CCBCD121}"/>
              </a:ext>
            </a:extLst>
          </p:cNvPr>
          <p:cNvSpPr txBox="1"/>
          <p:nvPr/>
        </p:nvSpPr>
        <p:spPr>
          <a:xfrm>
            <a:off x="1524000" y="1805997"/>
            <a:ext cx="8839200" cy="4801314"/>
          </a:xfrm>
          <a:prstGeom prst="rect">
            <a:avLst/>
          </a:prstGeom>
          <a:noFill/>
        </p:spPr>
        <p:txBody>
          <a:bodyPr wrap="square" rtlCol="0">
            <a:spAutoFit/>
          </a:bodyPr>
          <a:lstStyle/>
          <a:p>
            <a:pPr marL="285750" indent="-285750">
              <a:buFont typeface="Wingdings" panose="05000000000000000000" pitchFamily="2" charset="2"/>
              <a:buChar char="v"/>
            </a:pPr>
            <a:r>
              <a:rPr lang="en-US" sz="1800" b="0" strike="noStrike" spc="97" dirty="0">
                <a:solidFill>
                  <a:srgbClr val="404040"/>
                </a:solidFill>
                <a:latin typeface="Century"/>
              </a:rPr>
              <a:t>The Electricity Bill System shall be required to maintain information about its Admin and User.</a:t>
            </a:r>
          </a:p>
          <a:p>
            <a:pPr marL="285750" indent="-285750">
              <a:buFont typeface="Wingdings" panose="05000000000000000000" pitchFamily="2" charset="2"/>
              <a:buChar char="v"/>
            </a:pPr>
            <a:r>
              <a:rPr lang="en-US" spc="97" dirty="0">
                <a:solidFill>
                  <a:srgbClr val="404040"/>
                </a:solidFill>
                <a:latin typeface="Century"/>
              </a:rPr>
              <a:t>It needs user credentials.</a:t>
            </a:r>
          </a:p>
          <a:p>
            <a:pPr marL="285750" indent="-285750">
              <a:buFont typeface="Wingdings" panose="05000000000000000000" pitchFamily="2" charset="2"/>
              <a:buChar char="v"/>
            </a:pPr>
            <a:r>
              <a:rPr lang="en-US" spc="97" dirty="0">
                <a:solidFill>
                  <a:srgbClr val="404040"/>
                </a:solidFill>
                <a:latin typeface="Century"/>
              </a:rPr>
              <a:t>After Login, it needs New User’s data like name, Id, Password, Address, etc.</a:t>
            </a:r>
          </a:p>
          <a:p>
            <a:pPr marL="285750" indent="-285750">
              <a:buFont typeface="Wingdings" panose="05000000000000000000" pitchFamily="2" charset="2"/>
              <a:buChar char="v"/>
            </a:pPr>
            <a:r>
              <a:rPr lang="en-US" spc="97" dirty="0">
                <a:solidFill>
                  <a:srgbClr val="404040"/>
                </a:solidFill>
                <a:latin typeface="Century"/>
              </a:rPr>
              <a:t>And also needs some validation.</a:t>
            </a:r>
          </a:p>
          <a:p>
            <a:pPr marL="285750" indent="-285750">
              <a:buFont typeface="Wingdings" panose="05000000000000000000" pitchFamily="2" charset="2"/>
              <a:buChar char="v"/>
            </a:pPr>
            <a:r>
              <a:rPr lang="en-US" spc="97" dirty="0">
                <a:solidFill>
                  <a:srgbClr val="404040"/>
                </a:solidFill>
                <a:latin typeface="Century"/>
              </a:rPr>
              <a:t>We also need for Database to store our data.</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0689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57200" y="381000"/>
            <a:ext cx="11277600" cy="1325563"/>
          </a:xfrm>
        </p:spPr>
        <p:txBody>
          <a:bodyPr/>
          <a:lstStyle/>
          <a:p>
            <a:r>
              <a:rPr lang="en-US" dirty="0"/>
              <a:t>PROJECT AND OBJECTIVE:</a:t>
            </a:r>
          </a:p>
        </p:txBody>
      </p:sp>
      <p:sp>
        <p:nvSpPr>
          <p:cNvPr id="22" name="Date Placeholder 21">
            <a:extLst>
              <a:ext uri="{FF2B5EF4-FFF2-40B4-BE49-F238E27FC236}">
                <a16:creationId xmlns:a16="http://schemas.microsoft.com/office/drawing/2014/main" id="{B81083FB-A085-49A6-86D0-C27C10E0F9DF}"/>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23" name="Footer Placeholder 22">
            <a:extLst>
              <a:ext uri="{FF2B5EF4-FFF2-40B4-BE49-F238E27FC236}">
                <a16:creationId xmlns:a16="http://schemas.microsoft.com/office/drawing/2014/main" id="{506B7C46-1674-4D98-BA90-890C98167424}"/>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24" name="Slide Number Placeholder 23">
            <a:extLst>
              <a:ext uri="{FF2B5EF4-FFF2-40B4-BE49-F238E27FC236}">
                <a16:creationId xmlns:a16="http://schemas.microsoft.com/office/drawing/2014/main" id="{65A50E3A-08FC-486C-97F2-111E46731EE6}"/>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6</a:t>
            </a:fld>
            <a:endParaRPr lang="en-US" dirty="0"/>
          </a:p>
        </p:txBody>
      </p:sp>
      <p:sp>
        <p:nvSpPr>
          <p:cNvPr id="4" name="Content Placeholder 3">
            <a:extLst>
              <a:ext uri="{FF2B5EF4-FFF2-40B4-BE49-F238E27FC236}">
                <a16:creationId xmlns:a16="http://schemas.microsoft.com/office/drawing/2014/main" id="{70A27609-AEEC-4C21-8A4D-7F9B0FB747F1}"/>
              </a:ext>
            </a:extLst>
          </p:cNvPr>
          <p:cNvSpPr>
            <a:spLocks noGrp="1"/>
          </p:cNvSpPr>
          <p:nvPr>
            <p:ph idx="1"/>
          </p:nvPr>
        </p:nvSpPr>
        <p:spPr/>
        <p:txBody>
          <a:bodyPr>
            <a:normAutofit/>
          </a:bodyPr>
          <a:lstStyle/>
          <a:p>
            <a:pPr>
              <a:buFont typeface="Wingdings" panose="05000000000000000000" pitchFamily="2" charset="2"/>
              <a:buChar char="§"/>
            </a:pPr>
            <a:r>
              <a:rPr lang="en-US" sz="1700" b="0" strike="noStrike" spc="97" dirty="0">
                <a:solidFill>
                  <a:srgbClr val="404040"/>
                </a:solidFill>
                <a:latin typeface="Century"/>
              </a:rPr>
              <a:t>To design a user friendly graphical user interface</a:t>
            </a:r>
          </a:p>
          <a:p>
            <a:pPr>
              <a:buFont typeface="Wingdings" panose="05000000000000000000" pitchFamily="2" charset="2"/>
              <a:buChar char="§"/>
            </a:pPr>
            <a:r>
              <a:rPr lang="en-US" sz="1700" spc="97" dirty="0">
                <a:solidFill>
                  <a:srgbClr val="404040"/>
                </a:solidFill>
                <a:latin typeface="Century"/>
              </a:rPr>
              <a:t>It takes very less time.</a:t>
            </a:r>
          </a:p>
          <a:p>
            <a:pPr>
              <a:buFont typeface="Wingdings" panose="05000000000000000000" pitchFamily="2" charset="2"/>
              <a:buChar char="§"/>
            </a:pPr>
            <a:r>
              <a:rPr lang="en-US" sz="1700" spc="97" dirty="0">
                <a:solidFill>
                  <a:srgbClr val="404040"/>
                </a:solidFill>
                <a:latin typeface="Century"/>
              </a:rPr>
              <a:t>We don’t have to remember the last month bill, it automatically saves in system.</a:t>
            </a:r>
          </a:p>
          <a:p>
            <a:pPr>
              <a:buFont typeface="Wingdings" panose="05000000000000000000" pitchFamily="2" charset="2"/>
              <a:buChar char="§"/>
            </a:pPr>
            <a:r>
              <a:rPr lang="en-US" sz="1700" spc="97" dirty="0">
                <a:solidFill>
                  <a:srgbClr val="404040"/>
                </a:solidFill>
                <a:latin typeface="Century"/>
              </a:rPr>
              <a:t>User friendly and environment friendly.</a:t>
            </a:r>
          </a:p>
          <a:p>
            <a:pPr>
              <a:buFont typeface="Wingdings" panose="05000000000000000000" pitchFamily="2" charset="2"/>
              <a:buChar char="§"/>
            </a:pPr>
            <a:r>
              <a:rPr lang="en-US" sz="1700" spc="97" dirty="0">
                <a:solidFill>
                  <a:srgbClr val="404040"/>
                </a:solidFill>
                <a:latin typeface="Century"/>
              </a:rPr>
              <a:t>We don’t need to stand in long lines.</a:t>
            </a:r>
            <a:endParaRPr lang="en-IN" sz="1700" dirty="0"/>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57200" y="381000"/>
            <a:ext cx="11277600" cy="1325563"/>
          </a:xfrm>
        </p:spPr>
        <p:txBody>
          <a:bodyPr/>
          <a:lstStyle/>
          <a:p>
            <a:r>
              <a:rPr lang="en-US" dirty="0">
                <a:solidFill>
                  <a:schemeClr val="bg2">
                    <a:lumMod val="10000"/>
                  </a:schemeClr>
                </a:solidFill>
              </a:rPr>
              <a:t>Task of ADMIN:</a:t>
            </a:r>
            <a:br>
              <a:rPr lang="en-US" dirty="0"/>
            </a:br>
            <a:endParaRPr lang="en-US" dirty="0"/>
          </a:p>
        </p:txBody>
      </p:sp>
      <p:sp>
        <p:nvSpPr>
          <p:cNvPr id="12" name="Date Placeholder 11">
            <a:extLst>
              <a:ext uri="{FF2B5EF4-FFF2-40B4-BE49-F238E27FC236}">
                <a16:creationId xmlns:a16="http://schemas.microsoft.com/office/drawing/2014/main" id="{4D59585C-C6EF-4E4F-A0D8-7BBF3C31A072}"/>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13" name="Footer Placeholder 12">
            <a:extLst>
              <a:ext uri="{FF2B5EF4-FFF2-40B4-BE49-F238E27FC236}">
                <a16:creationId xmlns:a16="http://schemas.microsoft.com/office/drawing/2014/main" id="{E0B58524-BD95-40A0-BC5B-44BBE25AA599}"/>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7</a:t>
            </a:fld>
            <a:endParaRPr lang="en-US" dirty="0"/>
          </a:p>
        </p:txBody>
      </p:sp>
      <p:sp>
        <p:nvSpPr>
          <p:cNvPr id="5" name="Content Placeholder 4">
            <a:extLst>
              <a:ext uri="{FF2B5EF4-FFF2-40B4-BE49-F238E27FC236}">
                <a16:creationId xmlns:a16="http://schemas.microsoft.com/office/drawing/2014/main" id="{8A1CECDD-3AA9-4A12-B852-D56ACD9CCD22}"/>
              </a:ext>
            </a:extLst>
          </p:cNvPr>
          <p:cNvSpPr>
            <a:spLocks noGrp="1"/>
          </p:cNvSpPr>
          <p:nvPr>
            <p:ph idx="1"/>
          </p:nvPr>
        </p:nvSpPr>
        <p:spPr>
          <a:xfrm>
            <a:off x="838200" y="1626529"/>
            <a:ext cx="10515600" cy="4351338"/>
          </a:xfrm>
        </p:spPr>
        <p:txBody>
          <a:bodyPr/>
          <a:lstStyle/>
          <a:p>
            <a:pPr>
              <a:buFont typeface="Wingdings" panose="05000000000000000000" pitchFamily="2" charset="2"/>
              <a:buChar char="Ø"/>
            </a:pPr>
            <a:r>
              <a:rPr lang="en-US" sz="1800" b="1" dirty="0">
                <a:solidFill>
                  <a:schemeClr val="bg2">
                    <a:lumMod val="10000"/>
                  </a:schemeClr>
                </a:solidFill>
                <a:latin typeface="Arial Black" panose="020B0A04020102020204" pitchFamily="34" charset="0"/>
              </a:rPr>
              <a:t> </a:t>
            </a:r>
            <a:r>
              <a:rPr lang="en-US" sz="1800" b="1" dirty="0">
                <a:solidFill>
                  <a:schemeClr val="bg2">
                    <a:lumMod val="10000"/>
                  </a:schemeClr>
                </a:solidFill>
                <a:latin typeface="Arial" panose="020B0604020202020204" pitchFamily="34" charset="0"/>
                <a:cs typeface="Arial" panose="020B0604020202020204" pitchFamily="34" charset="0"/>
              </a:rPr>
              <a:t>Admin Login</a:t>
            </a:r>
          </a:p>
          <a:p>
            <a:pPr>
              <a:buFont typeface="Wingdings" panose="05000000000000000000" pitchFamily="2" charset="2"/>
              <a:buChar char="Ø"/>
            </a:pPr>
            <a:r>
              <a:rPr lang="en-US" sz="1800" b="1" dirty="0">
                <a:solidFill>
                  <a:schemeClr val="bg2">
                    <a:lumMod val="10000"/>
                  </a:schemeClr>
                </a:solidFill>
                <a:latin typeface="Arial" panose="020B0604020202020204" pitchFamily="34" charset="0"/>
                <a:cs typeface="Arial" panose="020B0604020202020204" pitchFamily="34" charset="0"/>
              </a:rPr>
              <a:t> Provide Reference Id to user</a:t>
            </a:r>
          </a:p>
          <a:p>
            <a:pPr>
              <a:buFont typeface="Wingdings" panose="05000000000000000000" pitchFamily="2" charset="2"/>
              <a:buChar char="Ø"/>
            </a:pPr>
            <a:r>
              <a:rPr lang="en-US" sz="1800" b="1" dirty="0">
                <a:solidFill>
                  <a:schemeClr val="bg2">
                    <a:lumMod val="10000"/>
                  </a:schemeClr>
                </a:solidFill>
                <a:latin typeface="Arial" panose="020B0604020202020204" pitchFamily="34" charset="0"/>
                <a:cs typeface="Arial" panose="020B0604020202020204" pitchFamily="34" charset="0"/>
              </a:rPr>
              <a:t>Add User</a:t>
            </a:r>
          </a:p>
          <a:p>
            <a:pPr>
              <a:buFont typeface="Wingdings" panose="05000000000000000000" pitchFamily="2" charset="2"/>
              <a:buChar char="Ø"/>
            </a:pPr>
            <a:r>
              <a:rPr lang="en-US" sz="1800" b="1" dirty="0">
                <a:solidFill>
                  <a:schemeClr val="bg2">
                    <a:lumMod val="10000"/>
                  </a:schemeClr>
                </a:solidFill>
                <a:latin typeface="Arial" panose="020B0604020202020204" pitchFamily="34" charset="0"/>
                <a:cs typeface="Arial" panose="020B0604020202020204" pitchFamily="34" charset="0"/>
              </a:rPr>
              <a:t>View all Bill</a:t>
            </a:r>
          </a:p>
          <a:p>
            <a:pPr>
              <a:buFont typeface="Wingdings" panose="05000000000000000000" pitchFamily="2" charset="2"/>
              <a:buChar char="Ø"/>
            </a:pPr>
            <a:r>
              <a:rPr lang="en-US" sz="1800" b="1" dirty="0">
                <a:solidFill>
                  <a:schemeClr val="bg2">
                    <a:lumMod val="10000"/>
                  </a:schemeClr>
                </a:solidFill>
                <a:latin typeface="Arial" panose="020B0604020202020204" pitchFamily="34" charset="0"/>
                <a:cs typeface="Arial" panose="020B0604020202020204" pitchFamily="34" charset="0"/>
              </a:rPr>
              <a:t>Add Bill</a:t>
            </a:r>
          </a:p>
          <a:p>
            <a:pPr>
              <a:buFont typeface="Wingdings" panose="05000000000000000000" pitchFamily="2" charset="2"/>
              <a:buChar char="Ø"/>
            </a:pPr>
            <a:r>
              <a:rPr lang="en-US" sz="1800" b="1" dirty="0">
                <a:solidFill>
                  <a:schemeClr val="bg2">
                    <a:lumMod val="10000"/>
                  </a:schemeClr>
                </a:solidFill>
                <a:latin typeface="Arial" panose="020B0604020202020204" pitchFamily="34" charset="0"/>
                <a:cs typeface="Arial" panose="020B0604020202020204" pitchFamily="34" charset="0"/>
              </a:rPr>
              <a:t>Show Users</a:t>
            </a:r>
          </a:p>
          <a:p>
            <a:pPr>
              <a:buFont typeface="Wingdings" panose="05000000000000000000" pitchFamily="2" charset="2"/>
              <a:buChar char="Ø"/>
            </a:pPr>
            <a:r>
              <a:rPr lang="en-US" sz="1800" b="1" dirty="0">
                <a:solidFill>
                  <a:schemeClr val="bg2">
                    <a:lumMod val="10000"/>
                  </a:schemeClr>
                </a:solidFill>
                <a:latin typeface="Arial" panose="020B0604020202020204" pitchFamily="34" charset="0"/>
                <a:cs typeface="Arial" panose="020B0604020202020204" pitchFamily="34" charset="0"/>
              </a:rPr>
              <a:t>Logout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D2229390-19C0-4498-8C60-A8B976781F6F}"/>
              </a:ext>
            </a:extLst>
          </p:cNvPr>
          <p:cNvSpPr>
            <a:spLocks noGrp="1"/>
          </p:cNvSpPr>
          <p:nvPr>
            <p:ph type="title"/>
          </p:nvPr>
        </p:nvSpPr>
        <p:spPr>
          <a:xfrm>
            <a:off x="699366" y="1961323"/>
            <a:ext cx="4315968" cy="4395028"/>
          </a:xfrm>
        </p:spPr>
        <p:txBody>
          <a:bodyPr>
            <a:normAutofit/>
          </a:bodyPr>
          <a:lstStyle/>
          <a:p>
            <a:pPr>
              <a:buClr>
                <a:schemeClr val="accent4">
                  <a:lumMod val="75000"/>
                  <a:lumOff val="25000"/>
                </a:schemeClr>
              </a:buClr>
              <a:buSzPct val="106000"/>
            </a:pPr>
            <a:r>
              <a:rPr lang="en-US" sz="2000" dirty="0">
                <a:solidFill>
                  <a:schemeClr val="bg2">
                    <a:lumMod val="10000"/>
                  </a:schemeClr>
                </a:solidFill>
              </a:rPr>
              <a:t>HTML CSS JavaScript Bootstrap(React)</a:t>
            </a:r>
            <a:br>
              <a:rPr lang="en-US" sz="2000" dirty="0">
                <a:solidFill>
                  <a:schemeClr val="bg2">
                    <a:lumMod val="10000"/>
                  </a:schemeClr>
                </a:solidFill>
              </a:rPr>
            </a:br>
            <a:br>
              <a:rPr lang="en-US" sz="2000" dirty="0">
                <a:solidFill>
                  <a:schemeClr val="bg2">
                    <a:lumMod val="10000"/>
                  </a:schemeClr>
                </a:solidFill>
              </a:rPr>
            </a:br>
            <a:r>
              <a:rPr lang="en-US" sz="2000" dirty="0">
                <a:solidFill>
                  <a:schemeClr val="bg2">
                    <a:lumMod val="10000"/>
                  </a:schemeClr>
                </a:solidFill>
              </a:rPr>
              <a:t>My SQL workbench</a:t>
            </a:r>
            <a:br>
              <a:rPr lang="en-US" sz="2000" dirty="0">
                <a:solidFill>
                  <a:schemeClr val="bg2">
                    <a:lumMod val="10000"/>
                  </a:schemeClr>
                </a:solidFill>
              </a:rPr>
            </a:br>
            <a:br>
              <a:rPr lang="en-US" sz="2000" dirty="0">
                <a:solidFill>
                  <a:schemeClr val="bg2">
                    <a:lumMod val="10000"/>
                  </a:schemeClr>
                </a:solidFill>
              </a:rPr>
            </a:br>
            <a:r>
              <a:rPr lang="en-US" sz="2000" dirty="0">
                <a:solidFill>
                  <a:schemeClr val="bg2">
                    <a:lumMod val="10000"/>
                  </a:schemeClr>
                </a:solidFill>
              </a:rPr>
              <a:t>Java/Spring Boot</a:t>
            </a:r>
            <a:br>
              <a:rPr lang="en-US" sz="2000" dirty="0">
                <a:solidFill>
                  <a:schemeClr val="bg2">
                    <a:lumMod val="10000"/>
                  </a:schemeClr>
                </a:solidFill>
              </a:rPr>
            </a:br>
            <a:br>
              <a:rPr lang="en-US" sz="2000" dirty="0">
                <a:solidFill>
                  <a:schemeClr val="bg2">
                    <a:lumMod val="10000"/>
                  </a:schemeClr>
                </a:solidFill>
              </a:rPr>
            </a:br>
            <a:r>
              <a:rPr lang="en-US" sz="2000" dirty="0">
                <a:solidFill>
                  <a:schemeClr val="bg2">
                    <a:lumMod val="10000"/>
                  </a:schemeClr>
                </a:solidFill>
              </a:rPr>
              <a:t>Internet Connection</a:t>
            </a:r>
            <a:br>
              <a:rPr lang="en-US" sz="2000" dirty="0">
                <a:solidFill>
                  <a:schemeClr val="bg2">
                    <a:lumMod val="10000"/>
                  </a:schemeClr>
                </a:solidFill>
              </a:rPr>
            </a:br>
            <a:br>
              <a:rPr lang="en-US" dirty="0">
                <a:solidFill>
                  <a:schemeClr val="bg2">
                    <a:lumMod val="10000"/>
                  </a:schemeClr>
                </a:solidFill>
              </a:rPr>
            </a:br>
            <a:endParaRPr lang="en-US" dirty="0">
              <a:solidFill>
                <a:schemeClr val="bg2">
                  <a:lumMod val="10000"/>
                </a:schemeClr>
              </a:solidFill>
            </a:endParaRPr>
          </a:p>
        </p:txBody>
      </p:sp>
      <p:pic>
        <p:nvPicPr>
          <p:cNvPr id="24" name="Picture Placeholder 23" descr="A snowy field with snow covered trees&#10;&#10;">
            <a:extLst>
              <a:ext uri="{FF2B5EF4-FFF2-40B4-BE49-F238E27FC236}">
                <a16:creationId xmlns:a16="http://schemas.microsoft.com/office/drawing/2014/main" id="{57CE5AFB-7187-4C2D-B242-7DFB03D9BCA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20837" y="749118"/>
            <a:ext cx="5230640" cy="4733729"/>
          </a:xfrm>
        </p:spPr>
      </p:pic>
      <p:pic>
        <p:nvPicPr>
          <p:cNvPr id="26" name="Picture Placeholder 25" descr="snow covered pine leaves and pine cones&#10;">
            <a:extLst>
              <a:ext uri="{FF2B5EF4-FFF2-40B4-BE49-F238E27FC236}">
                <a16:creationId xmlns:a16="http://schemas.microsoft.com/office/drawing/2014/main" id="{36558FE3-0D16-474F-9215-B45433A9291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6049599" y="2261999"/>
            <a:ext cx="2272011" cy="3635218"/>
          </a:xfrm>
        </p:spPr>
      </p:pic>
      <p:sp>
        <p:nvSpPr>
          <p:cNvPr id="2" name="Date Placeholder 1">
            <a:extLst>
              <a:ext uri="{FF2B5EF4-FFF2-40B4-BE49-F238E27FC236}">
                <a16:creationId xmlns:a16="http://schemas.microsoft.com/office/drawing/2014/main" id="{7AB4E9E8-56E4-460B-A054-A71EF0C99919}"/>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3" name="Footer Placeholder 2">
            <a:extLst>
              <a:ext uri="{FF2B5EF4-FFF2-40B4-BE49-F238E27FC236}">
                <a16:creationId xmlns:a16="http://schemas.microsoft.com/office/drawing/2014/main" id="{A1087061-589F-4FC7-8B5A-546227C31F4A}"/>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6" name="Text Placeholder 5">
            <a:extLst>
              <a:ext uri="{FF2B5EF4-FFF2-40B4-BE49-F238E27FC236}">
                <a16:creationId xmlns:a16="http://schemas.microsoft.com/office/drawing/2014/main" id="{23049079-A061-417A-8B73-D3FB35D392C3}"/>
              </a:ext>
            </a:extLst>
          </p:cNvPr>
          <p:cNvSpPr>
            <a:spLocks noGrp="1"/>
          </p:cNvSpPr>
          <p:nvPr>
            <p:ph type="body" sz="quarter" idx="15"/>
          </p:nvPr>
        </p:nvSpPr>
        <p:spPr>
          <a:xfrm>
            <a:off x="811628" y="749118"/>
            <a:ext cx="3584448" cy="637674"/>
          </a:xfrm>
        </p:spPr>
        <p:txBody>
          <a:bodyPr>
            <a:normAutofit fontScale="92500" lnSpcReduction="10000"/>
          </a:bodyPr>
          <a:lstStyle/>
          <a:p>
            <a:pPr algn="ctr"/>
            <a:r>
              <a:rPr lang="en-IN" sz="1900" dirty="0">
                <a:solidFill>
                  <a:schemeClr val="bg2">
                    <a:lumMod val="10000"/>
                  </a:schemeClr>
                </a:solidFill>
                <a:latin typeface="Algerian" panose="04020705040A02060702" pitchFamily="82" charset="0"/>
              </a:rPr>
              <a:t>Development tools and techniques</a:t>
            </a:r>
          </a:p>
          <a:p>
            <a:pPr algn="ctr"/>
            <a:endParaRPr lang="en-IN" dirty="0"/>
          </a:p>
        </p:txBody>
      </p:sp>
    </p:spTree>
    <p:extLst>
      <p:ext uri="{BB962C8B-B14F-4D97-AF65-F5344CB8AC3E}">
        <p14:creationId xmlns:p14="http://schemas.microsoft.com/office/powerpoint/2010/main" val="554560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C26B20-B651-4FC2-B3FF-E3F0E1F5C8A6}"/>
              </a:ext>
            </a:extLst>
          </p:cNvPr>
          <p:cNvSpPr>
            <a:spLocks noGrp="1"/>
          </p:cNvSpPr>
          <p:nvPr>
            <p:ph type="title"/>
          </p:nvPr>
        </p:nvSpPr>
        <p:spPr/>
        <p:txBody>
          <a:bodyPr>
            <a:normAutofit/>
          </a:bodyPr>
          <a:lstStyle/>
          <a:p>
            <a:pPr algn="ctr"/>
            <a:r>
              <a:rPr lang="en-IN" sz="4000" dirty="0">
                <a:solidFill>
                  <a:schemeClr val="bg2">
                    <a:lumMod val="10000"/>
                  </a:schemeClr>
                </a:solidFill>
              </a:rPr>
              <a:t>Functional Requirements</a:t>
            </a:r>
          </a:p>
        </p:txBody>
      </p:sp>
      <p:sp>
        <p:nvSpPr>
          <p:cNvPr id="35" name="TextBox 34">
            <a:extLst>
              <a:ext uri="{FF2B5EF4-FFF2-40B4-BE49-F238E27FC236}">
                <a16:creationId xmlns:a16="http://schemas.microsoft.com/office/drawing/2014/main" id="{892E9191-911D-4F3B-A2AA-53A0C3D428F7}"/>
              </a:ext>
            </a:extLst>
          </p:cNvPr>
          <p:cNvSpPr txBox="1"/>
          <p:nvPr/>
        </p:nvSpPr>
        <p:spPr>
          <a:xfrm>
            <a:off x="1524000" y="1895059"/>
            <a:ext cx="9780104" cy="3877985"/>
          </a:xfrm>
          <a:prstGeom prst="rect">
            <a:avLst/>
          </a:prstGeom>
          <a:noFill/>
        </p:spPr>
        <p:txBody>
          <a:bodyPr wrap="square" rtlCol="0">
            <a:spAutoFit/>
          </a:bodyPr>
          <a:lstStyle/>
          <a:p>
            <a:r>
              <a:rPr lang="en-IN" sz="2400" dirty="0">
                <a:solidFill>
                  <a:srgbClr val="00B0F0"/>
                </a:solidFill>
                <a:latin typeface="Arial Black" panose="020B0A04020102020204" pitchFamily="34" charset="0"/>
              </a:rPr>
              <a:t>Sign Up: </a:t>
            </a:r>
            <a:r>
              <a:rPr lang="en-IN" sz="2400" dirty="0">
                <a:latin typeface="Arial" panose="020B0604020202020204" pitchFamily="34" charset="0"/>
                <a:cs typeface="Arial" panose="020B0604020202020204" pitchFamily="34" charset="0"/>
              </a:rPr>
              <a:t>The user should be able to sign up to setup a new account.</a:t>
            </a:r>
          </a:p>
          <a:p>
            <a:endParaRPr lang="en-IN" sz="2400" dirty="0">
              <a:latin typeface="Arial" panose="020B0604020202020204" pitchFamily="34" charset="0"/>
              <a:cs typeface="Arial" panose="020B0604020202020204" pitchFamily="34" charset="0"/>
            </a:endParaRPr>
          </a:p>
          <a:p>
            <a:r>
              <a:rPr lang="en-IN" sz="2400" dirty="0">
                <a:solidFill>
                  <a:srgbClr val="00B0F0"/>
                </a:solidFill>
                <a:latin typeface="Arial Black" panose="020B0A04020102020204" pitchFamily="34" charset="0"/>
                <a:cs typeface="Arial" panose="020B0604020202020204" pitchFamily="34" charset="0"/>
              </a:rPr>
              <a:t>Login: </a:t>
            </a:r>
            <a:r>
              <a:rPr lang="en-IN" sz="2400" dirty="0">
                <a:latin typeface="Arial "/>
                <a:cs typeface="Arial" panose="020B0604020202020204" pitchFamily="34" charset="0"/>
              </a:rPr>
              <a:t>All users should be able to login into the system.</a:t>
            </a:r>
          </a:p>
          <a:p>
            <a:endParaRPr lang="en-IN" sz="2400" dirty="0">
              <a:solidFill>
                <a:srgbClr val="00B0F0"/>
              </a:solidFill>
              <a:latin typeface="Arial Black" panose="020B0A04020102020204" pitchFamily="34" charset="0"/>
              <a:cs typeface="Arial" panose="020B0604020202020204" pitchFamily="34" charset="0"/>
            </a:endParaRPr>
          </a:p>
          <a:p>
            <a:r>
              <a:rPr lang="en-IN" sz="2400" dirty="0">
                <a:solidFill>
                  <a:srgbClr val="00B0F0"/>
                </a:solidFill>
                <a:latin typeface="Arial Black" panose="020B0A04020102020204" pitchFamily="34" charset="0"/>
                <a:cs typeface="Arial" panose="020B0604020202020204" pitchFamily="34" charset="0"/>
              </a:rPr>
              <a:t>View Bill: </a:t>
            </a:r>
            <a:r>
              <a:rPr lang="en-IN" sz="2400" dirty="0">
                <a:latin typeface="Arial "/>
                <a:cs typeface="Arial" panose="020B0604020202020204" pitchFamily="34" charset="0"/>
              </a:rPr>
              <a:t>User should be able to view their electricity bill.</a:t>
            </a:r>
          </a:p>
          <a:p>
            <a:endParaRPr lang="en-IN" sz="2400" dirty="0">
              <a:latin typeface="Arial "/>
              <a:cs typeface="Arial" panose="020B0604020202020204" pitchFamily="34" charset="0"/>
            </a:endParaRPr>
          </a:p>
          <a:p>
            <a:r>
              <a:rPr lang="en-IN" sz="2400" dirty="0">
                <a:solidFill>
                  <a:srgbClr val="00B0F0"/>
                </a:solidFill>
                <a:latin typeface="Arial Black" panose="020B0A04020102020204" pitchFamily="34" charset="0"/>
                <a:cs typeface="Arial" panose="020B0604020202020204" pitchFamily="34" charset="0"/>
              </a:rPr>
              <a:t>Pay Bill</a:t>
            </a:r>
            <a:r>
              <a:rPr lang="en-IN" sz="2400" dirty="0">
                <a:latin typeface="Arial "/>
                <a:cs typeface="Arial" panose="020B0604020202020204" pitchFamily="34" charset="0"/>
              </a:rPr>
              <a:t>: User should be able to pay their electricity bill online. </a:t>
            </a:r>
          </a:p>
          <a:p>
            <a:endParaRPr lang="en-IN" sz="24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1129530962"/>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nowscape_tm44613219_Win32_JB_SL_v3" id="{1C87AC08-773C-4510-A4A8-B1D3594C4029}" vid="{72F6DBE6-EDB8-4427-B790-8ECF5ED625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473F6E9-2FA5-4F36-A42B-ED7213C4AABD}">
  <ds:schemaRefs>
    <ds:schemaRef ds:uri="http://schemas.microsoft.com/sharepoint/v3/contenttype/forms"/>
  </ds:schemaRefs>
</ds:datastoreItem>
</file>

<file path=customXml/itemProps2.xml><?xml version="1.0" encoding="utf-8"?>
<ds:datastoreItem xmlns:ds="http://schemas.openxmlformats.org/officeDocument/2006/customXml" ds:itemID="{D91B5A3C-8B2E-4B35-A109-4713D9D35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576AF5-45CB-4D7F-8506-5C2B8F7E0C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1346</TotalTime>
  <Words>654</Words>
  <Application>Microsoft Office PowerPoint</Application>
  <PresentationFormat>Widescreen</PresentationFormat>
  <Paragraphs>122</Paragraphs>
  <Slides>19</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Algerian</vt:lpstr>
      <vt:lpstr>-apple-system</vt:lpstr>
      <vt:lpstr>Arial</vt:lpstr>
      <vt:lpstr>Arial </vt:lpstr>
      <vt:lpstr>Arial Black</vt:lpstr>
      <vt:lpstr>Berlin Sans FB Demi</vt:lpstr>
      <vt:lpstr>Bodoni MT</vt:lpstr>
      <vt:lpstr>Bodoni MT (Headings)</vt:lpstr>
      <vt:lpstr>Calibri</vt:lpstr>
      <vt:lpstr>Century</vt:lpstr>
      <vt:lpstr>Source Sans Pro Light</vt:lpstr>
      <vt:lpstr>Source Sans Pro Light (Body)</vt:lpstr>
      <vt:lpstr>Wingdings</vt:lpstr>
      <vt:lpstr>Office Theme</vt:lpstr>
      <vt:lpstr>Electricity Billing System</vt:lpstr>
      <vt:lpstr>INTRODUCTION</vt:lpstr>
      <vt:lpstr>SCOPE OF PROJECT:</vt:lpstr>
      <vt:lpstr>PowerPoint Presentation</vt:lpstr>
      <vt:lpstr>REQUIREMENTS</vt:lpstr>
      <vt:lpstr>PROJECT AND OBJECTIVE:</vt:lpstr>
      <vt:lpstr>Task of ADMIN: </vt:lpstr>
      <vt:lpstr>HTML CSS JavaScript Bootstrap(React)  My SQL workbench  Java/Spring Boot  Internet Connection  </vt:lpstr>
      <vt:lpstr>Functional Requirements</vt:lpstr>
      <vt:lpstr>PowerPoint Presentation</vt:lpstr>
      <vt:lpstr>PowerPoint Presentation</vt:lpstr>
      <vt:lpstr>PowerPoint Presentation</vt:lpstr>
      <vt:lpstr>Non functional Requirements </vt:lpstr>
      <vt:lpstr>Screenshots</vt:lpstr>
      <vt:lpstr>PowerPoint Presentation</vt:lpstr>
      <vt:lpstr>PowerPoint Presentation</vt:lpstr>
      <vt:lpstr>PowerPoint Presentation</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atul badole</dc:creator>
  <cp:lastModifiedBy>atul badole</cp:lastModifiedBy>
  <cp:revision>7</cp:revision>
  <dcterms:created xsi:type="dcterms:W3CDTF">2022-04-10T17:19:07Z</dcterms:created>
  <dcterms:modified xsi:type="dcterms:W3CDTF">2022-05-14T05:45:45Z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