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60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5B9D1"/>
    <a:srgbClr val="66C0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67" autoAdjust="0"/>
    <p:restoredTop sz="93608" autoAdjust="0"/>
  </p:normalViewPr>
  <p:slideViewPr>
    <p:cSldViewPr snapToGrid="0">
      <p:cViewPr varScale="1">
        <p:scale>
          <a:sx n="114" d="100"/>
          <a:sy n="114" d="100"/>
        </p:scale>
        <p:origin x="10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D68AF0-ECE3-9B6B-8EA7-AC455C4660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51ECF19-5C78-D508-0A98-148BF3CEDC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5D8014-C4E5-A811-2725-65AB452D6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7A4E6-F66F-492D-B1A9-679818CFC6DD}" type="datetimeFigureOut">
              <a:rPr lang="ko-KR" altLang="en-US" smtClean="0"/>
              <a:t>2024-11-06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10C04C-87F2-611C-D5B1-3C06F9378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C5554D-9830-1C22-B6DD-20D8E0DAF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F6B-BD0D-424D-A13B-09F3E45F5B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2533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7E3A42-62D7-05D3-9A9E-39F26C3EA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63A2021-E933-7D67-8CFF-186BB01794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41B67C-B6B2-CB9B-8C16-E49784E4B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7A4E6-F66F-492D-B1A9-679818CFC6DD}" type="datetimeFigureOut">
              <a:rPr lang="ko-KR" altLang="en-US" smtClean="0"/>
              <a:t>2024-11-06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05A47E-867E-0CB2-268F-C777B76D3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B62D16-3860-CCE3-D4B0-B31F46091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F6B-BD0D-424D-A13B-09F3E45F5B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2959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C87879F-9B98-1951-C412-254015DC45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458864E-2860-841F-2535-04E93F9231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0591E5-CCCA-2871-2AA0-75C21B677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7A4E6-F66F-492D-B1A9-679818CFC6DD}" type="datetimeFigureOut">
              <a:rPr lang="ko-KR" altLang="en-US" smtClean="0"/>
              <a:t>2024-11-06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917103-5F55-4542-0DF6-646FBDEC3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60858C-CD5F-71EF-CCE7-EDE178867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F6B-BD0D-424D-A13B-09F3E45F5B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7925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517D05-E5F8-19F8-FA89-F97DE9DDD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D6A4BF-BF9D-0414-F9BD-582A84D260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D7D5A1-F839-62C7-5921-FE4E6AA43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7A4E6-F66F-492D-B1A9-679818CFC6DD}" type="datetimeFigureOut">
              <a:rPr lang="ko-KR" altLang="en-US" smtClean="0"/>
              <a:t>2024-11-06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31DBE3-D59C-BD10-05C4-516553B87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18EE0D-B5F9-BD17-3EAD-3EDA0D4DE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F6B-BD0D-424D-A13B-09F3E45F5B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2299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8D6716-D321-550F-83DF-03DE129C6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90EDE84-4004-47FF-BD97-F308C0BA29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5A0868-6041-B5A7-549E-A81DA76D2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7A4E6-F66F-492D-B1A9-679818CFC6DD}" type="datetimeFigureOut">
              <a:rPr lang="ko-KR" altLang="en-US" smtClean="0"/>
              <a:t>2024-11-06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4E55ED-A118-EC13-E60F-EC5E6B977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4874EB-D21C-C5F9-71A3-647410646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F6B-BD0D-424D-A13B-09F3E45F5B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1192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665EF3-1EAA-D380-B833-ADBF4D4AC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E5BDBC-86E4-CDFA-ABAE-33390EEE59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2696548-CD9D-7088-B837-8168D17210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98A9328-DBC8-264C-62DC-7DB87EDD2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7A4E6-F66F-492D-B1A9-679818CFC6DD}" type="datetimeFigureOut">
              <a:rPr lang="ko-KR" altLang="en-US" smtClean="0"/>
              <a:t>2024-11-06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742CE76-1FA0-8B30-7640-6FFFCDCB3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B94F1DC-DFDB-A067-907E-BC4CD956B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F6B-BD0D-424D-A13B-09F3E45F5B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2258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05B244-5DC3-67F2-5310-5AA58459E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8E5BE36-D60E-B5E1-E3F1-15129D3295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FBA8F6F-7F43-E8EE-E5A2-E418C7EDD2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F1110B6-5696-AA26-20A3-36EC76C323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A8B4179-0250-52BC-9EF3-9B7DA071AE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470C274-47DA-88FF-0D34-E1C0A9BA1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7A4E6-F66F-492D-B1A9-679818CFC6DD}" type="datetimeFigureOut">
              <a:rPr lang="ko-KR" altLang="en-US" smtClean="0"/>
              <a:t>2024-11-06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B0676B3-CA76-8BC0-7560-F7136267B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617BAFB-6870-E0A1-681C-4DA49C441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F6B-BD0D-424D-A13B-09F3E45F5B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1761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E77210-8EF5-5274-24E9-7B7AF4664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37B3AD2-7AC6-9BD2-5BA3-0CD4F9773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7A4E6-F66F-492D-B1A9-679818CFC6DD}" type="datetimeFigureOut">
              <a:rPr lang="ko-KR" altLang="en-US" smtClean="0"/>
              <a:t>2024-11-06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C66B90A-3CD5-3743-BF57-C653F30B1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3AFE17B-1D55-B9DF-D61C-45B7DD69C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F6B-BD0D-424D-A13B-09F3E45F5B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2523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00E9BAE-A1C4-792F-8C44-4BD437B13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7A4E6-F66F-492D-B1A9-679818CFC6DD}" type="datetimeFigureOut">
              <a:rPr lang="ko-KR" altLang="en-US" smtClean="0"/>
              <a:t>2024-11-06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42F3EF9-B8C6-9AA4-EA08-076914C0F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3175E9D-2D06-6D06-8D02-66DC52A06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F6B-BD0D-424D-A13B-09F3E45F5B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7751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7EFD5A-85EA-3AE1-9632-6EEB3681F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66076D-6035-B6EB-436C-F374CDF95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227CD10-5BE2-554D-9B80-3624F9B0E0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CD07503-C513-6FA7-B6AA-8A26718F0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7A4E6-F66F-492D-B1A9-679818CFC6DD}" type="datetimeFigureOut">
              <a:rPr lang="ko-KR" altLang="en-US" smtClean="0"/>
              <a:t>2024-11-06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B60BD7C-6F36-A61E-D5C2-D4C32AD7C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CD5EB7-4600-CF5F-736B-F176472A2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F6B-BD0D-424D-A13B-09F3E45F5B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8643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D0914B-DA82-1F65-18D6-5A3B5E721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AAC4582-FEB0-A0D4-8EF9-4BFB8E6B08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A07F94A-0C80-36DE-E31B-87EA913944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0A89712-141D-91CC-F129-9D6DC766E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7A4E6-F66F-492D-B1A9-679818CFC6DD}" type="datetimeFigureOut">
              <a:rPr lang="ko-KR" altLang="en-US" smtClean="0"/>
              <a:t>2024-11-06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5DCD008-86BA-878A-3F22-FAF4D2242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F4609C3-E98E-7F1E-2F5D-49981F6C4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F6B-BD0D-424D-A13B-09F3E45F5B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7116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477E4B5-4E01-03FB-6757-A04D9D255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9339DC4-A789-7240-7E35-4E78DBD80A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1A4303-96B8-FB40-E905-96A8D56A7F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77A4E6-F66F-492D-B1A9-679818CFC6DD}" type="datetimeFigureOut">
              <a:rPr lang="ko-KR" altLang="en-US" smtClean="0"/>
              <a:t>2024-11-06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998176-695E-D1F5-4CB7-92767212BE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0D5BEC-4DB6-24A7-B8FA-82BFF631AF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00CF6B-BD0D-424D-A13B-09F3E45F5BF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37FF24E-8DCE-AFCD-D45E-F81AD0B36862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2378075" y="6703060"/>
            <a:ext cx="7489825" cy="9144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ko-KR" altLang="en-US" sz="600">
                <a:solidFill>
                  <a:srgbClr val="73737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김경만( KIM KYOUNG MAN ) R&amp;D디지털플랫폼팀 / 1624393@mobis.com / 본 문서는 현대모비스의 대외비 정보자산이므로 무단 전재 및 복제할 수 없으며, 위반 시 당사 사규 및 관련 법규에 의해 제재될 수 있습니다.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3A2C274-61AD-A9C9-684D-1C6C4348A859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watermark"/>
              </p:ext>
            </p:extLst>
          </p:nvPr>
        </p:nvSpPr>
        <p:spPr>
          <a:xfrm>
            <a:off x="5645912" y="3383280"/>
            <a:ext cx="927100" cy="9144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ko-KR" altLang="en-US" sz="600">
                <a:solidFill>
                  <a:srgbClr val="73737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Hyundai Mobis Restricted</a:t>
            </a:r>
          </a:p>
        </p:txBody>
      </p:sp>
    </p:spTree>
    <p:extLst>
      <p:ext uri="{BB962C8B-B14F-4D97-AF65-F5344CB8AC3E}">
        <p14:creationId xmlns:p14="http://schemas.microsoft.com/office/powerpoint/2010/main" val="1028423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3B70F5D-6DFE-391E-C108-7554958547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33" y="499961"/>
            <a:ext cx="9909134" cy="537615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BCB2C73-F9F1-389D-68D6-3C603F25683D}"/>
              </a:ext>
            </a:extLst>
          </p:cNvPr>
          <p:cNvSpPr txBox="1"/>
          <p:nvPr/>
        </p:nvSpPr>
        <p:spPr>
          <a:xfrm>
            <a:off x="232229" y="130629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Common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0F1E3A-697E-14FF-F251-5B75E35E2F3F}"/>
              </a:ext>
            </a:extLst>
          </p:cNvPr>
          <p:cNvSpPr txBox="1"/>
          <p:nvPr/>
        </p:nvSpPr>
        <p:spPr>
          <a:xfrm>
            <a:off x="1141433" y="5944187"/>
            <a:ext cx="91287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altLang="ko-KR" sz="1600" dirty="0"/>
              <a:t>Please move the triangle icon on the left sidebar down like a Jira</a:t>
            </a:r>
            <a:endParaRPr lang="ko-KR" altLang="en-US" sz="16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3338F7A-0319-B240-28C2-C97EDC04AC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7742" y="829483"/>
            <a:ext cx="4862029" cy="4076670"/>
          </a:xfrm>
          <a:prstGeom prst="rect">
            <a:avLst/>
          </a:prstGeom>
          <a:ln w="28575">
            <a:solidFill>
              <a:srgbClr val="FFC000"/>
            </a:solidFill>
          </a:ln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03651785-BBBD-F433-FE84-E7B702822272}"/>
              </a:ext>
            </a:extLst>
          </p:cNvPr>
          <p:cNvSpPr/>
          <p:nvPr/>
        </p:nvSpPr>
        <p:spPr>
          <a:xfrm>
            <a:off x="9963150" y="2581275"/>
            <a:ext cx="1352550" cy="3429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Reference1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5977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3E324475-ACB7-DDD8-AA33-797CD81572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8844" y="643178"/>
            <a:ext cx="8942757" cy="4848875"/>
          </a:xfrm>
          <a:prstGeom prst="rect">
            <a:avLst/>
          </a:prstGeom>
        </p:spPr>
      </p:pic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26E2B83E-3620-1F32-5EED-9884B83ECDAD}"/>
              </a:ext>
            </a:extLst>
          </p:cNvPr>
          <p:cNvSpPr/>
          <p:nvPr/>
        </p:nvSpPr>
        <p:spPr>
          <a:xfrm>
            <a:off x="1988457" y="1379842"/>
            <a:ext cx="2589916" cy="2000212"/>
          </a:xfrm>
          <a:prstGeom prst="roundRect">
            <a:avLst/>
          </a:prstGeom>
          <a:noFill/>
          <a:ln w="38100"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>
                <a:solidFill>
                  <a:srgbClr val="FF0000"/>
                </a:solidFill>
              </a:rPr>
              <a:t>1x1</a:t>
            </a:r>
            <a:endParaRPr lang="ko-KR" altLang="en-US" sz="4400" dirty="0">
              <a:solidFill>
                <a:srgbClr val="FF0000"/>
              </a:solidFill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F185E798-BB26-9892-653B-6A3C63B11565}"/>
              </a:ext>
            </a:extLst>
          </p:cNvPr>
          <p:cNvSpPr/>
          <p:nvPr/>
        </p:nvSpPr>
        <p:spPr>
          <a:xfrm>
            <a:off x="4703740" y="1379842"/>
            <a:ext cx="2589916" cy="2000212"/>
          </a:xfrm>
          <a:prstGeom prst="roundRect">
            <a:avLst/>
          </a:prstGeom>
          <a:noFill/>
          <a:ln w="38100"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>
                <a:solidFill>
                  <a:srgbClr val="FF0000"/>
                </a:solidFill>
              </a:rPr>
              <a:t>1x1</a:t>
            </a:r>
            <a:endParaRPr lang="ko-KR" altLang="en-US" sz="4400" dirty="0">
              <a:solidFill>
                <a:srgbClr val="FF0000"/>
              </a:solidFill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2DBB447B-B941-248D-7744-4F4159C213D4}"/>
              </a:ext>
            </a:extLst>
          </p:cNvPr>
          <p:cNvSpPr/>
          <p:nvPr/>
        </p:nvSpPr>
        <p:spPr>
          <a:xfrm>
            <a:off x="7419023" y="1379842"/>
            <a:ext cx="2589916" cy="2000212"/>
          </a:xfrm>
          <a:prstGeom prst="roundRect">
            <a:avLst/>
          </a:prstGeom>
          <a:noFill/>
          <a:ln w="38100"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>
                <a:solidFill>
                  <a:srgbClr val="FF0000"/>
                </a:solidFill>
              </a:rPr>
              <a:t>1x1</a:t>
            </a:r>
            <a:endParaRPr lang="ko-KR" altLang="en-US" sz="4400" dirty="0">
              <a:solidFill>
                <a:srgbClr val="FF0000"/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12D96CE5-1ECD-07AD-30B2-5E1406DDFADA}"/>
              </a:ext>
            </a:extLst>
          </p:cNvPr>
          <p:cNvSpPr/>
          <p:nvPr/>
        </p:nvSpPr>
        <p:spPr>
          <a:xfrm>
            <a:off x="1979224" y="3491841"/>
            <a:ext cx="2589916" cy="2000212"/>
          </a:xfrm>
          <a:prstGeom prst="roundRect">
            <a:avLst/>
          </a:prstGeom>
          <a:noFill/>
          <a:ln w="38100"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>
                <a:solidFill>
                  <a:srgbClr val="FF0000"/>
                </a:solidFill>
              </a:rPr>
              <a:t>1x1</a:t>
            </a:r>
            <a:endParaRPr lang="ko-KR" altLang="en-US" sz="4400" dirty="0">
              <a:solidFill>
                <a:srgbClr val="FF0000"/>
              </a:solidFill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E6ACD2F5-42E2-543C-3A8D-1C9F1B6DA330}"/>
              </a:ext>
            </a:extLst>
          </p:cNvPr>
          <p:cNvSpPr/>
          <p:nvPr/>
        </p:nvSpPr>
        <p:spPr>
          <a:xfrm>
            <a:off x="4650937" y="3491841"/>
            <a:ext cx="5358002" cy="2000212"/>
          </a:xfrm>
          <a:prstGeom prst="roundRect">
            <a:avLst/>
          </a:prstGeom>
          <a:noFill/>
          <a:ln w="38100"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>
                <a:solidFill>
                  <a:srgbClr val="FF0000"/>
                </a:solidFill>
              </a:rPr>
              <a:t>1x2</a:t>
            </a:r>
            <a:endParaRPr lang="ko-KR" altLang="en-US" sz="4400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AC3EE53-F04F-CA6B-4BB9-F541F4119605}"/>
              </a:ext>
            </a:extLst>
          </p:cNvPr>
          <p:cNvSpPr txBox="1"/>
          <p:nvPr/>
        </p:nvSpPr>
        <p:spPr>
          <a:xfrm>
            <a:off x="232229" y="130629"/>
            <a:ext cx="2886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Overview / Quality Metric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06176E2-D6E5-4451-5007-30A4AF6AAA37}"/>
              </a:ext>
            </a:extLst>
          </p:cNvPr>
          <p:cNvSpPr txBox="1"/>
          <p:nvPr/>
        </p:nvSpPr>
        <p:spPr>
          <a:xfrm>
            <a:off x="384629" y="5717055"/>
            <a:ext cx="117121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We would like the charts on the overview dashboard and project detail screens to be displayed in various sizes and layouts. </a:t>
            </a:r>
          </a:p>
          <a:p>
            <a:r>
              <a:rPr lang="en-US" altLang="ko-KR" sz="1600" dirty="0"/>
              <a:t>1) The layout should be primarily structured in three columns, allowing for charts of sizes 1x1 and 1x2 to be arranged freely.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503718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CD0126D3-DB50-5707-974D-7BA3A2AD20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932" y="499962"/>
            <a:ext cx="7837143" cy="439337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7DF620B-07F4-FBD6-6DB6-2D9D16458D0D}"/>
              </a:ext>
            </a:extLst>
          </p:cNvPr>
          <p:cNvSpPr txBox="1"/>
          <p:nvPr/>
        </p:nvSpPr>
        <p:spPr>
          <a:xfrm>
            <a:off x="232229" y="130629"/>
            <a:ext cx="2036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Project List (Card)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C7AEACA-29E6-6B56-B3AB-B216D0A6B6E7}"/>
              </a:ext>
            </a:extLst>
          </p:cNvPr>
          <p:cNvSpPr txBox="1"/>
          <p:nvPr/>
        </p:nvSpPr>
        <p:spPr>
          <a:xfrm>
            <a:off x="382932" y="4893338"/>
            <a:ext cx="91287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altLang="ko-KR" sz="1600" dirty="0"/>
              <a:t>Please change the project cards to white without any color.</a:t>
            </a:r>
          </a:p>
          <a:p>
            <a:pPr marL="342900" indent="-342900">
              <a:buAutoNum type="arabicParenR"/>
            </a:pPr>
            <a:r>
              <a:rPr lang="en-US" altLang="ko-KR" sz="1600" dirty="0"/>
              <a:t>Display the Project Name separately, while keeping the rest of the information as it is.</a:t>
            </a:r>
          </a:p>
          <a:p>
            <a:pPr marL="342900" indent="-342900">
              <a:buAutoNum type="arabicParenR"/>
            </a:pPr>
            <a:r>
              <a:rPr lang="en-US" altLang="ko-KR" sz="1600" dirty="0"/>
              <a:t>It would be nice to represent the Status value on the left side with color, as shown in the Reference1. </a:t>
            </a:r>
            <a:r>
              <a:rPr lang="en-US" altLang="ko-KR" sz="1200" dirty="0"/>
              <a:t>(In Progress: shades of green or blue, Completed: shades of gray).</a:t>
            </a:r>
          </a:p>
          <a:p>
            <a:pPr marL="342900" indent="-342900">
              <a:buAutoNum type="arabicParenR"/>
            </a:pPr>
            <a:r>
              <a:rPr lang="en-US" altLang="ko-KR" sz="1600" dirty="0"/>
              <a:t>Please add a button to toggle between card and list views, similar to Reference 2.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71EB6DC0-5A37-92B0-E41B-363F55E6D8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11692" y="4898403"/>
            <a:ext cx="2423370" cy="1318374"/>
          </a:xfrm>
          <a:prstGeom prst="rect">
            <a:avLst/>
          </a:prstGeom>
          <a:ln w="28575">
            <a:solidFill>
              <a:srgbClr val="FFC000"/>
            </a:solidFill>
          </a:ln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2B511FBD-0575-C3FB-C827-04936D061969}"/>
              </a:ext>
            </a:extLst>
          </p:cNvPr>
          <p:cNvSpPr/>
          <p:nvPr/>
        </p:nvSpPr>
        <p:spPr>
          <a:xfrm>
            <a:off x="9764709" y="5491937"/>
            <a:ext cx="1676400" cy="4973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Reference2</a:t>
            </a:r>
            <a:endParaRPr lang="ko-KR" altLang="en-US" dirty="0"/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865D2BB2-CBBF-46BA-E83C-3C3CADBB29EB}"/>
              </a:ext>
            </a:extLst>
          </p:cNvPr>
          <p:cNvSpPr/>
          <p:nvPr/>
        </p:nvSpPr>
        <p:spPr>
          <a:xfrm>
            <a:off x="3330892" y="1524000"/>
            <a:ext cx="2352675" cy="1590675"/>
          </a:xfrm>
          <a:prstGeom prst="roundRect">
            <a:avLst>
              <a:gd name="adj" fmla="val 289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Details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7" name="자유형: 도형 46">
            <a:extLst>
              <a:ext uri="{FF2B5EF4-FFF2-40B4-BE49-F238E27FC236}">
                <a16:creationId xmlns:a16="http://schemas.microsoft.com/office/drawing/2014/main" id="{B65C41C1-F4C1-59DE-20F0-F854D69A4163}"/>
              </a:ext>
            </a:extLst>
          </p:cNvPr>
          <p:cNvSpPr/>
          <p:nvPr/>
        </p:nvSpPr>
        <p:spPr>
          <a:xfrm flipH="1">
            <a:off x="3330892" y="1527282"/>
            <a:ext cx="38126" cy="1584111"/>
          </a:xfrm>
          <a:custGeom>
            <a:avLst/>
            <a:gdLst>
              <a:gd name="connsiteX0" fmla="*/ 0 w 38126"/>
              <a:gd name="connsiteY0" fmla="*/ 0 h 1584111"/>
              <a:gd name="connsiteX1" fmla="*/ 0 w 38126"/>
              <a:gd name="connsiteY1" fmla="*/ 1584111 h 1584111"/>
              <a:gd name="connsiteX2" fmla="*/ 24638 w 38126"/>
              <a:gd name="connsiteY2" fmla="*/ 1573905 h 1584111"/>
              <a:gd name="connsiteX3" fmla="*/ 38126 w 38126"/>
              <a:gd name="connsiteY3" fmla="*/ 1541343 h 1584111"/>
              <a:gd name="connsiteX4" fmla="*/ 38126 w 38126"/>
              <a:gd name="connsiteY4" fmla="*/ 42768 h 1584111"/>
              <a:gd name="connsiteX5" fmla="*/ 24638 w 38126"/>
              <a:gd name="connsiteY5" fmla="*/ 10206 h 1584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126" h="1584111">
                <a:moveTo>
                  <a:pt x="0" y="0"/>
                </a:moveTo>
                <a:lnTo>
                  <a:pt x="0" y="1584111"/>
                </a:lnTo>
                <a:lnTo>
                  <a:pt x="24638" y="1573905"/>
                </a:lnTo>
                <a:cubicBezTo>
                  <a:pt x="32972" y="1565572"/>
                  <a:pt x="38126" y="1554060"/>
                  <a:pt x="38126" y="1541343"/>
                </a:cubicBezTo>
                <a:lnTo>
                  <a:pt x="38126" y="42768"/>
                </a:lnTo>
                <a:cubicBezTo>
                  <a:pt x="38126" y="30052"/>
                  <a:pt x="32972" y="18539"/>
                  <a:pt x="24638" y="10206"/>
                </a:cubicBezTo>
                <a:close/>
              </a:path>
            </a:pathLst>
          </a:custGeom>
          <a:solidFill>
            <a:srgbClr val="66C09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2884D4B-57FE-6DD9-F581-8A529DABD444}"/>
              </a:ext>
            </a:extLst>
          </p:cNvPr>
          <p:cNvSpPr txBox="1"/>
          <p:nvPr/>
        </p:nvSpPr>
        <p:spPr>
          <a:xfrm>
            <a:off x="3475672" y="1524000"/>
            <a:ext cx="1209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chemeClr val="bg2">
                    <a:lumMod val="50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ICCUGEN1V</a:t>
            </a:r>
            <a:endParaRPr lang="ko-KR" altLang="en-US" sz="1000" b="1" dirty="0">
              <a:solidFill>
                <a:schemeClr val="bg2">
                  <a:lumMod val="50000"/>
                </a:scheme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39E5D402-73FB-2A14-D2CF-633606FADE8A}"/>
              </a:ext>
            </a:extLst>
          </p:cNvPr>
          <p:cNvSpPr/>
          <p:nvPr/>
        </p:nvSpPr>
        <p:spPr>
          <a:xfrm>
            <a:off x="3330892" y="3191289"/>
            <a:ext cx="2352675" cy="1590675"/>
          </a:xfrm>
          <a:prstGeom prst="roundRect">
            <a:avLst>
              <a:gd name="adj" fmla="val 289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bg2">
                    <a:lumMod val="50000"/>
                  </a:schemeClr>
                </a:solidFill>
              </a:rPr>
              <a:t>Details</a:t>
            </a:r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799A6DE-69D9-CFF8-2D7E-BBBD85AA0DCB}"/>
              </a:ext>
            </a:extLst>
          </p:cNvPr>
          <p:cNvSpPr txBox="1"/>
          <p:nvPr/>
        </p:nvSpPr>
        <p:spPr>
          <a:xfrm>
            <a:off x="3475672" y="3191289"/>
            <a:ext cx="1209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chemeClr val="bg2">
                    <a:lumMod val="50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STEERING</a:t>
            </a:r>
            <a:endParaRPr lang="ko-KR" altLang="en-US" sz="1000" b="1" dirty="0">
              <a:solidFill>
                <a:schemeClr val="bg2">
                  <a:lumMod val="50000"/>
                </a:scheme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B8283C36-5B89-5CF8-5942-1B7ACC8F5111}"/>
              </a:ext>
            </a:extLst>
          </p:cNvPr>
          <p:cNvSpPr/>
          <p:nvPr/>
        </p:nvSpPr>
        <p:spPr>
          <a:xfrm>
            <a:off x="5747384" y="1524000"/>
            <a:ext cx="2352675" cy="1590675"/>
          </a:xfrm>
          <a:prstGeom prst="roundRect">
            <a:avLst>
              <a:gd name="adj" fmla="val 289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bg2">
                    <a:lumMod val="50000"/>
                  </a:schemeClr>
                </a:solidFill>
              </a:rPr>
              <a:t>Details</a:t>
            </a:r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E534548-C181-EBE5-FC76-37146655A41C}"/>
              </a:ext>
            </a:extLst>
          </p:cNvPr>
          <p:cNvSpPr txBox="1"/>
          <p:nvPr/>
        </p:nvSpPr>
        <p:spPr>
          <a:xfrm>
            <a:off x="5892164" y="1524000"/>
            <a:ext cx="1209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chemeClr val="bg2">
                    <a:lumMod val="50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MEB</a:t>
            </a:r>
            <a:endParaRPr lang="ko-KR" altLang="en-US" sz="1000" b="1" dirty="0">
              <a:solidFill>
                <a:schemeClr val="bg2">
                  <a:lumMod val="50000"/>
                </a:scheme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36B1EE5E-84B0-EFEF-1A53-BA9BB971903E}"/>
              </a:ext>
            </a:extLst>
          </p:cNvPr>
          <p:cNvSpPr/>
          <p:nvPr/>
        </p:nvSpPr>
        <p:spPr>
          <a:xfrm>
            <a:off x="5747384" y="3191289"/>
            <a:ext cx="2352675" cy="1590675"/>
          </a:xfrm>
          <a:prstGeom prst="roundRect">
            <a:avLst>
              <a:gd name="adj" fmla="val 289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bg2">
                    <a:lumMod val="50000"/>
                  </a:schemeClr>
                </a:solidFill>
              </a:rPr>
              <a:t>Details</a:t>
            </a:r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97B4CC7-9B5D-E747-D783-EE98FFA11B52}"/>
              </a:ext>
            </a:extLst>
          </p:cNvPr>
          <p:cNvSpPr txBox="1"/>
          <p:nvPr/>
        </p:nvSpPr>
        <p:spPr>
          <a:xfrm>
            <a:off x="5892164" y="3191289"/>
            <a:ext cx="1209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chemeClr val="bg2">
                    <a:lumMod val="50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Brake</a:t>
            </a:r>
            <a:endParaRPr lang="ko-KR" altLang="en-US" sz="1000" b="1" dirty="0">
              <a:solidFill>
                <a:schemeClr val="bg2">
                  <a:lumMod val="50000"/>
                </a:scheme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6F11412-F558-5CB3-79FA-8B29CD4A2E6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0630" t="2624" r="26886" b="773"/>
          <a:stretch/>
        </p:blipFill>
        <p:spPr>
          <a:xfrm>
            <a:off x="7541868" y="912748"/>
            <a:ext cx="4267200" cy="3475832"/>
          </a:xfrm>
          <a:prstGeom prst="rect">
            <a:avLst/>
          </a:prstGeom>
          <a:ln w="28575">
            <a:solidFill>
              <a:srgbClr val="FFC000"/>
            </a:solidFill>
          </a:ln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C56DD1E2-BFAE-56E3-8275-9D4B5186341A}"/>
              </a:ext>
            </a:extLst>
          </p:cNvPr>
          <p:cNvSpPr/>
          <p:nvPr/>
        </p:nvSpPr>
        <p:spPr>
          <a:xfrm>
            <a:off x="9963150" y="2581275"/>
            <a:ext cx="1352550" cy="2571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Reference1</a:t>
            </a:r>
            <a:endParaRPr lang="ko-KR" altLang="en-US" dirty="0"/>
          </a:p>
        </p:txBody>
      </p:sp>
      <p:sp>
        <p:nvSpPr>
          <p:cNvPr id="48" name="자유형: 도형 47">
            <a:extLst>
              <a:ext uri="{FF2B5EF4-FFF2-40B4-BE49-F238E27FC236}">
                <a16:creationId xmlns:a16="http://schemas.microsoft.com/office/drawing/2014/main" id="{26877364-4979-A413-2807-A62861457E0F}"/>
              </a:ext>
            </a:extLst>
          </p:cNvPr>
          <p:cNvSpPr/>
          <p:nvPr/>
        </p:nvSpPr>
        <p:spPr>
          <a:xfrm flipH="1">
            <a:off x="5748322" y="1527282"/>
            <a:ext cx="38126" cy="1584111"/>
          </a:xfrm>
          <a:custGeom>
            <a:avLst/>
            <a:gdLst>
              <a:gd name="connsiteX0" fmla="*/ 0 w 38126"/>
              <a:gd name="connsiteY0" fmla="*/ 0 h 1584111"/>
              <a:gd name="connsiteX1" fmla="*/ 0 w 38126"/>
              <a:gd name="connsiteY1" fmla="*/ 1584111 h 1584111"/>
              <a:gd name="connsiteX2" fmla="*/ 24638 w 38126"/>
              <a:gd name="connsiteY2" fmla="*/ 1573905 h 1584111"/>
              <a:gd name="connsiteX3" fmla="*/ 38126 w 38126"/>
              <a:gd name="connsiteY3" fmla="*/ 1541343 h 1584111"/>
              <a:gd name="connsiteX4" fmla="*/ 38126 w 38126"/>
              <a:gd name="connsiteY4" fmla="*/ 42768 h 1584111"/>
              <a:gd name="connsiteX5" fmla="*/ 24638 w 38126"/>
              <a:gd name="connsiteY5" fmla="*/ 10206 h 1584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126" h="1584111">
                <a:moveTo>
                  <a:pt x="0" y="0"/>
                </a:moveTo>
                <a:lnTo>
                  <a:pt x="0" y="1584111"/>
                </a:lnTo>
                <a:lnTo>
                  <a:pt x="24638" y="1573905"/>
                </a:lnTo>
                <a:cubicBezTo>
                  <a:pt x="32972" y="1565572"/>
                  <a:pt x="38126" y="1554060"/>
                  <a:pt x="38126" y="1541343"/>
                </a:cubicBezTo>
                <a:lnTo>
                  <a:pt x="38126" y="42768"/>
                </a:lnTo>
                <a:cubicBezTo>
                  <a:pt x="38126" y="30052"/>
                  <a:pt x="32972" y="18539"/>
                  <a:pt x="24638" y="10206"/>
                </a:cubicBezTo>
                <a:close/>
              </a:path>
            </a:pathLst>
          </a:custGeom>
          <a:solidFill>
            <a:srgbClr val="66C09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9" name="자유형: 도형 48">
            <a:extLst>
              <a:ext uri="{FF2B5EF4-FFF2-40B4-BE49-F238E27FC236}">
                <a16:creationId xmlns:a16="http://schemas.microsoft.com/office/drawing/2014/main" id="{3F660C90-713B-FDD9-DA6E-EA5DD618351A}"/>
              </a:ext>
            </a:extLst>
          </p:cNvPr>
          <p:cNvSpPr/>
          <p:nvPr/>
        </p:nvSpPr>
        <p:spPr>
          <a:xfrm flipH="1">
            <a:off x="3330892" y="3197853"/>
            <a:ext cx="38126" cy="1584111"/>
          </a:xfrm>
          <a:custGeom>
            <a:avLst/>
            <a:gdLst>
              <a:gd name="connsiteX0" fmla="*/ 0 w 38126"/>
              <a:gd name="connsiteY0" fmla="*/ 0 h 1584111"/>
              <a:gd name="connsiteX1" fmla="*/ 0 w 38126"/>
              <a:gd name="connsiteY1" fmla="*/ 1584111 h 1584111"/>
              <a:gd name="connsiteX2" fmla="*/ 24638 w 38126"/>
              <a:gd name="connsiteY2" fmla="*/ 1573905 h 1584111"/>
              <a:gd name="connsiteX3" fmla="*/ 38126 w 38126"/>
              <a:gd name="connsiteY3" fmla="*/ 1541343 h 1584111"/>
              <a:gd name="connsiteX4" fmla="*/ 38126 w 38126"/>
              <a:gd name="connsiteY4" fmla="*/ 42768 h 1584111"/>
              <a:gd name="connsiteX5" fmla="*/ 24638 w 38126"/>
              <a:gd name="connsiteY5" fmla="*/ 10206 h 1584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126" h="1584111">
                <a:moveTo>
                  <a:pt x="0" y="0"/>
                </a:moveTo>
                <a:lnTo>
                  <a:pt x="0" y="1584111"/>
                </a:lnTo>
                <a:lnTo>
                  <a:pt x="24638" y="1573905"/>
                </a:lnTo>
                <a:cubicBezTo>
                  <a:pt x="32972" y="1565572"/>
                  <a:pt x="38126" y="1554060"/>
                  <a:pt x="38126" y="1541343"/>
                </a:cubicBezTo>
                <a:lnTo>
                  <a:pt x="38126" y="42768"/>
                </a:lnTo>
                <a:cubicBezTo>
                  <a:pt x="38126" y="30052"/>
                  <a:pt x="32972" y="18539"/>
                  <a:pt x="24638" y="10206"/>
                </a:cubicBezTo>
                <a:close/>
              </a:path>
            </a:pathLst>
          </a:custGeom>
          <a:solidFill>
            <a:srgbClr val="55B9D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0" name="자유형: 도형 49">
            <a:extLst>
              <a:ext uri="{FF2B5EF4-FFF2-40B4-BE49-F238E27FC236}">
                <a16:creationId xmlns:a16="http://schemas.microsoft.com/office/drawing/2014/main" id="{21A8C86D-FF05-FE53-309A-CF76B49E9659}"/>
              </a:ext>
            </a:extLst>
          </p:cNvPr>
          <p:cNvSpPr/>
          <p:nvPr/>
        </p:nvSpPr>
        <p:spPr>
          <a:xfrm flipH="1">
            <a:off x="5748322" y="3197853"/>
            <a:ext cx="38126" cy="1584111"/>
          </a:xfrm>
          <a:custGeom>
            <a:avLst/>
            <a:gdLst>
              <a:gd name="connsiteX0" fmla="*/ 0 w 38126"/>
              <a:gd name="connsiteY0" fmla="*/ 0 h 1584111"/>
              <a:gd name="connsiteX1" fmla="*/ 0 w 38126"/>
              <a:gd name="connsiteY1" fmla="*/ 1584111 h 1584111"/>
              <a:gd name="connsiteX2" fmla="*/ 24638 w 38126"/>
              <a:gd name="connsiteY2" fmla="*/ 1573905 h 1584111"/>
              <a:gd name="connsiteX3" fmla="*/ 38126 w 38126"/>
              <a:gd name="connsiteY3" fmla="*/ 1541343 h 1584111"/>
              <a:gd name="connsiteX4" fmla="*/ 38126 w 38126"/>
              <a:gd name="connsiteY4" fmla="*/ 42768 h 1584111"/>
              <a:gd name="connsiteX5" fmla="*/ 24638 w 38126"/>
              <a:gd name="connsiteY5" fmla="*/ 10206 h 1584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126" h="1584111">
                <a:moveTo>
                  <a:pt x="0" y="0"/>
                </a:moveTo>
                <a:lnTo>
                  <a:pt x="0" y="1584111"/>
                </a:lnTo>
                <a:lnTo>
                  <a:pt x="24638" y="1573905"/>
                </a:lnTo>
                <a:cubicBezTo>
                  <a:pt x="32972" y="1565572"/>
                  <a:pt x="38126" y="1554060"/>
                  <a:pt x="38126" y="1541343"/>
                </a:cubicBezTo>
                <a:lnTo>
                  <a:pt x="38126" y="42768"/>
                </a:lnTo>
                <a:cubicBezTo>
                  <a:pt x="38126" y="30052"/>
                  <a:pt x="32972" y="18539"/>
                  <a:pt x="24638" y="10206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14140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415E9BC-8ECC-D04B-39D6-AFCFD7AE82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356" y="727476"/>
            <a:ext cx="10470787" cy="408467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4BFF3A7-9291-79B0-2CC9-71FE2A66EC0D}"/>
              </a:ext>
            </a:extLst>
          </p:cNvPr>
          <p:cNvSpPr txBox="1"/>
          <p:nvPr/>
        </p:nvSpPr>
        <p:spPr>
          <a:xfrm>
            <a:off x="232229" y="130629"/>
            <a:ext cx="1898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Project List (List)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33EF55-F9AA-2F17-F4BA-0703CBA61303}"/>
              </a:ext>
            </a:extLst>
          </p:cNvPr>
          <p:cNvSpPr txBox="1"/>
          <p:nvPr/>
        </p:nvSpPr>
        <p:spPr>
          <a:xfrm>
            <a:off x="382932" y="4893338"/>
            <a:ext cx="1074226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altLang="ko-KR" sz="1600" dirty="0"/>
              <a:t>Please remove the border lines from the headers of the list table. It would be fine to have only the horizontal line between the header and the list.</a:t>
            </a:r>
          </a:p>
          <a:p>
            <a:pPr marL="342900" indent="-342900">
              <a:buAutoNum type="arabicParenR"/>
            </a:pPr>
            <a:r>
              <a:rPr lang="en-US" altLang="ko-KR" sz="1600" dirty="0"/>
              <a:t>Please display the status colors on the far left of the list format, as requested for the card format.</a:t>
            </a:r>
          </a:p>
          <a:p>
            <a:pPr marL="342900" indent="-342900">
              <a:buAutoNum type="arabicParenR"/>
            </a:pPr>
            <a:r>
              <a:rPr lang="en-US" altLang="ko-KR" sz="1600" dirty="0"/>
              <a:t>Please add the same button to toggle with card screen.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E5DA91B1-48F0-D2FE-603D-F02399CD09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639756"/>
            <a:ext cx="5824720" cy="2056894"/>
          </a:xfrm>
          <a:prstGeom prst="rect">
            <a:avLst/>
          </a:prstGeom>
          <a:ln w="28575">
            <a:solidFill>
              <a:srgbClr val="FFC000"/>
            </a:solidFill>
          </a:ln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FFE0AACA-10D3-E075-4518-581A4D4F2C2F}"/>
              </a:ext>
            </a:extLst>
          </p:cNvPr>
          <p:cNvSpPr/>
          <p:nvPr/>
        </p:nvSpPr>
        <p:spPr>
          <a:xfrm>
            <a:off x="10076226" y="766123"/>
            <a:ext cx="1352550" cy="2571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Reference1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01338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237</Words>
  <Application>Microsoft Office PowerPoint</Application>
  <PresentationFormat>와이드스크린</PresentationFormat>
  <Paragraphs>31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맑은 고딕</vt:lpstr>
      <vt:lpstr>현대하모니 L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김경만( KIM KYOUNG MAN ) R&amp;D디지털플랫폼팀</dc:creator>
  <cp:lastModifiedBy>김경만( KIM KYOUNG MAN ) R&amp;D디지털플랫폼팀</cp:lastModifiedBy>
  <cp:revision>9</cp:revision>
  <dcterms:created xsi:type="dcterms:W3CDTF">2024-11-05T02:14:32Z</dcterms:created>
  <dcterms:modified xsi:type="dcterms:W3CDTF">2024-11-05T23:00:24Z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c6d9a7a2-a2c9-479c-a560-d79de4b6971b_Enabled">
    <vt:lpwstr>true</vt:lpwstr>
  </property>
  <property fmtid="{D5CDD505-2E9C-101B-9397-08002B2CF9AE}" pid="3" name="MSIP_Label_c6d9a7a2-a2c9-479c-a560-d79de4b6971b_SetDate">
    <vt:lpwstr>2024-11-05T23:00:22Z</vt:lpwstr>
  </property>
  <property fmtid="{D5CDD505-2E9C-101B-9397-08002B2CF9AE}" pid="4" name="MSIP_Label_c6d9a7a2-a2c9-479c-a560-d79de4b6971b_Method">
    <vt:lpwstr>Privileged</vt:lpwstr>
  </property>
  <property fmtid="{D5CDD505-2E9C-101B-9397-08002B2CF9AE}" pid="5" name="MSIP_Label_c6d9a7a2-a2c9-479c-a560-d79de4b6971b_Name">
    <vt:lpwstr>사외 정책</vt:lpwstr>
  </property>
  <property fmtid="{D5CDD505-2E9C-101B-9397-08002B2CF9AE}" pid="6" name="MSIP_Label_c6d9a7a2-a2c9-479c-a560-d79de4b6971b_SiteId">
    <vt:lpwstr>7cf932c0-bced-4490-b11f-48d23b1fe0d9</vt:lpwstr>
  </property>
  <property fmtid="{D5CDD505-2E9C-101B-9397-08002B2CF9AE}" pid="7" name="MSIP_Label_c6d9a7a2-a2c9-479c-a560-d79de4b6971b_ActionId">
    <vt:lpwstr>062dc484-c963-40c9-a870-2f474ede47d9</vt:lpwstr>
  </property>
  <property fmtid="{D5CDD505-2E9C-101B-9397-08002B2CF9AE}" pid="8" name="MSIP_Label_c6d9a7a2-a2c9-479c-a560-d79de4b6971b_ContentBits">
    <vt:lpwstr>6</vt:lpwstr>
  </property>
  <property fmtid="{D5CDD505-2E9C-101B-9397-08002B2CF9AE}" pid="9" name="ClassificationContentMarkingFooterLocations">
    <vt:lpwstr>Office 테마:11</vt:lpwstr>
  </property>
  <property fmtid="{D5CDD505-2E9C-101B-9397-08002B2CF9AE}" pid="10" name="ClassificationContentMarkingFooterText">
    <vt:lpwstr>김경만( KIM KYOUNG MAN ) R&amp;D디지털플랫폼팀 / 1624393@mobis.com / 본 문서는 현대모비스의 대외비 정보자산이므로 무단 전재 및 복제할 수 없으며, 위반 시 당사 사규 및 관련 법규에 의해 제재될 수 있습니다. </vt:lpwstr>
  </property>
  <property fmtid="{D5CDD505-2E9C-101B-9397-08002B2CF9AE}" pid="11" name="ClassificationWatermarkLocations">
    <vt:lpwstr>Office 테마:12</vt:lpwstr>
  </property>
  <property fmtid="{D5CDD505-2E9C-101B-9397-08002B2CF9AE}" pid="12" name="ClassificationWatermarkText">
    <vt:lpwstr>Hyundai Mobis Restricted</vt:lpwstr>
  </property>
</Properties>
</file>