
<file path=[Content_Types].xml><?xml version="1.0" encoding="utf-8"?>
<Types xmlns="http://schemas.openxmlformats.org/package/2006/content-types">
  <Default Extension="rels" ContentType="application/vnd.openxmlformats-package.relationships+xml"/>
  <Default Extension="jpeg" ContentType="image/jpe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8.2.1-->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6" r:id="rId2"/>
    <p:sldId id="258" r:id="rId3"/>
    <p:sldId id="260" r:id="rId4"/>
    <p:sldId id="262" r:id="rId5"/>
    <p:sldId id="264" r:id="rId6"/>
    <p:sldId id="266" r:id="rId7"/>
  </p:sldIdLst>
  <p:sldSz cx="9144000" cy="6858000" type="screen4x3"/>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viewProps" Target="viewProps.xml" /><Relationship Id="rId11" Type="http://schemas.openxmlformats.org/officeDocument/2006/relationships/theme" Target="theme/theme1.xml" /><Relationship Id="rId12" Type="http://schemas.openxmlformats.org/officeDocument/2006/relationships/tableStyles" Target="tableStyles.xml"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tags" Target="tags/tag1.xml" /><Relationship Id="rId9" Type="http://schemas.openxmlformats.org/officeDocument/2006/relationships/presProps" Target="presProps.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9BA6BE4D-44AF-488A-97D0-AA0AD164BD14}"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14A97D6E-EEBB-4655-9CF2-311E7B240604}"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1CC4529C-20B2-445C-9B44-1F9FA1D4FFED}"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EA4FC90D-69BF-45B7-8A9B-5F8B8358853C}"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A7274EE4-D88B-40B0-9130-83B6FA8D69B0}"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AF4D111C-D8B4-4C40-A8EA-11D759222B0D}"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02639D06-DAF1-4360-B477-DFAA90D24D80}" type="datetimeFigureOut">
              <a:rPr lang="en-US" smtClean="0"/>
              <a:t>11/7/2009</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22E584F9-6479-44FF-A785-2FB12E3BBA91}" type="datetimeFigureOut">
              <a:rPr lang="en-US" smtClean="0"/>
              <a:t>11/7/2009</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F972B73E-5143-4398-A5BB-892658409F8F}" type="datetimeFigureOut">
              <a:rPr lang="en-US" smtClean="0"/>
              <a:t>11/7/2009</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54209F2B-97E7-489B-98AC-2F0291DC5297}"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353D7936-2636-4103-A55F-D414DAD70BE6}"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jpe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Existing Tender">
    <p:spTree>
      <p:nvGrpSpPr>
        <p:cNvPr id="1" name=""/>
        <p:cNvGrpSpPr/>
        <p:nvPr/>
      </p:nvGrpSpPr>
      <p:grpSpPr>
        <a:xfrm>
          <a:off x="0" y="0"/>
          <a:ext cx="0" cy="0"/>
        </a:xfrm>
      </p:grpSpPr>
      <p:sp>
        <p:nvSpPr>
          <p:cNvPr id="2" name="New shape"/>
          <p:cNvSpPr/>
          <p:nvPr/>
        </p:nvSpPr>
        <p:spPr>
          <a:xfrm>
            <a:off x="38100" y="38100"/>
            <a:ext cx="9080500" cy="679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3" name="New shape"/>
          <p:cNvSpPr/>
          <p:nvPr/>
        </p:nvSpPr>
        <p:spPr>
          <a:xfrm>
            <a:off x="127000" y="127000"/>
            <a:ext cx="4445000"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b="1">
                <a:solidFill>
                  <a:srgbClr val="FFFFFF"/>
                </a:solidFill>
              </a:rPr>
              <a:t>Background</a:t>
            </a:r>
          </a:p>
        </p:txBody>
      </p:sp>
      <p:graphicFrame>
        <p:nvGraphicFramePr>
          <p:cNvPr id="4" name="New Table"/>
          <p:cNvGraphicFramePr>
            <a:graphicFrameLocks noGrp="1"/>
          </p:cNvGraphicFramePr>
          <p:nvPr/>
        </p:nvGraphicFramePr>
        <p:xfrm>
          <a:off x="127000" y="508000"/>
          <a:ext cx="4445000" cy="2895600"/>
        </p:xfrm>
        <a:graphic>
          <a:graphicData uri="http://schemas.openxmlformats.org/drawingml/2006/table">
            <a:tbl>
              <a:tblPr firstRow="1" bandRow="1">
                <a:tableStyleId>{5C22544A-7EE6-4342-B048-85BDC9FD1C3A}</a:tableStyleId>
              </a:tblPr>
              <a:tblGrid>
                <a:gridCol w="762000"/>
                <a:gridCol w="1270000"/>
                <a:gridCol w="2413000"/>
              </a:tblGrid>
              <a:tr h="0">
                <a:tc>
                  <a:txBody>
                    <a:bodyPr/>
                    <a:lstStyle/>
                    <a:p>
                      <a:r>
                        <a:rPr sz="1000"/>
                        <a:t>ProjectName</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Uk -wales(rail)</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rowSpan="10">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blipFill>
                      <a:blip r:embed="rId2"/>
                      <a:stretch>
                        <a:fillRect/>
                      </a:stretch>
                    </a:blipFill>
                  </a:tcPr>
                </a:tc>
              </a:tr>
              <a:tr h="0">
                <a:tc>
                  <a:txBody>
                    <a:bodyPr/>
                    <a:lstStyle/>
                    <a:p>
                      <a:r>
                        <a:rPr sz="1000"/>
                        <a:t>Country</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BE</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v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0">
                <a:tc>
                  <a:txBody>
                    <a:bodyPr/>
                    <a:lstStyle/>
                    <a:p>
                      <a:r>
                        <a:rPr sz="1000"/>
                        <a:t>Region</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West Europe</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v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0">
                <a:tc>
                  <a:txBody>
                    <a:bodyPr/>
                    <a:lstStyle/>
                    <a:p>
                      <a:r>
                        <a:rPr sz="1000"/>
                        <a:t>Mode</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Bus</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v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0">
                <a:tc>
                  <a:txBody>
                    <a:bodyPr/>
                    <a:lstStyle/>
                    <a:p>
                      <a:r>
                        <a:rPr sz="1000"/>
                        <a:t>Project Type</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NewTender</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v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0">
                <a:tc>
                  <a:txBody>
                    <a:bodyPr/>
                    <a:lstStyle/>
                    <a:p>
                      <a:r>
                        <a:rPr sz="1000"/>
                        <a:t>Project Id</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BE-3</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v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0">
                <a:tc>
                  <a:txBody>
                    <a:bodyPr/>
                    <a:lstStyle/>
                    <a:p>
                      <a:r>
                        <a:rPr sz="1000"/>
                        <a:t>Updated Date</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7/09/2017</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v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0">
                <a:tc>
                  <a:txBody>
                    <a:bodyPr/>
                    <a:lstStyle/>
                    <a:p>
                      <a:endParaRPr sz="1000"/>
                    </a:p>
                  </a:txBody>
                  <a:tcPr>
                    <a:lnL w="12700">
                      <a:solidFill>
                        <a:srgbClr val="FFFFFF"/>
                      </a:solidFill>
                    </a:lnL>
                    <a:lnR w="12700">
                      <a:solidFill>
                        <a:srgbClr val="FFFFFF"/>
                      </a:solidFill>
                    </a:lnR>
                    <a:lnT w="12700">
                      <a:solidFill>
                        <a:srgbClr val="000000"/>
                      </a:solidFill>
                    </a:lnT>
                    <a:lnB w="12700">
                      <a:solidFill>
                        <a:srgbClr val="FFFFFF"/>
                      </a:solidFill>
                    </a:lnB>
                    <a:solidFill>
                      <a:srgbClr val="FFFFFF"/>
                    </a:solidFill>
                  </a:tcPr>
                </a:tc>
                <a:tc>
                  <a:txBody>
                    <a:bodyPr/>
                    <a:lstStyle/>
                    <a:p>
                      <a:endParaRPr sz="1000"/>
                    </a:p>
                  </a:txBody>
                  <a:tcPr>
                    <a:lnL w="12700">
                      <a:solidFill>
                        <a:srgbClr val="FFFFFF"/>
                      </a:solidFill>
                    </a:lnL>
                    <a:lnR w="12700">
                      <a:solidFill>
                        <a:srgbClr val="000000"/>
                      </a:solidFill>
                    </a:lnR>
                    <a:lnT w="12700">
                      <a:solidFill>
                        <a:srgbClr val="000000"/>
                      </a:solidFill>
                    </a:lnT>
                    <a:lnB w="12700">
                      <a:solidFill>
                        <a:srgbClr val="FFFFFF"/>
                      </a:solidFill>
                    </a:lnB>
                    <a:solidFill>
                      <a:srgbClr val="FFFFFF"/>
                    </a:solidFill>
                  </a:tcPr>
                </a:tc>
                <a:tc vMerge="1">
                  <a:txBody>
                    <a:bodyPr/>
                    <a:lstStyle/>
                    <a:p>
                      <a:endParaRPr sz="1000"/>
                    </a:p>
                  </a:txBody>
                  <a:tcPr>
                    <a:lnL w="12700">
                      <a:solidFill>
                        <a:srgbClr val="000000"/>
                      </a:solidFill>
                    </a:lnL>
                    <a:lnR w="12700">
                      <a:solidFill>
                        <a:srgbClr val="FFFFFF"/>
                      </a:solidFill>
                    </a:lnR>
                    <a:lnT w="12700">
                      <a:solidFill>
                        <a:srgbClr val="000000"/>
                      </a:solidFill>
                    </a:lnT>
                    <a:lnB w="12700">
                      <a:solidFill>
                        <a:srgbClr val="FFFFFF"/>
                      </a:solidFill>
                    </a:lnB>
                    <a:solidFill>
                      <a:srgbClr val="FFFFFF"/>
                    </a:solidFill>
                  </a:tcPr>
                </a:tc>
              </a:tr>
              <a:tr h="0">
                <a:tc>
                  <a:txBody>
                    <a:bodyPr/>
                    <a:lstStyle/>
                    <a:p>
                      <a:endParaRPr sz="1000"/>
                    </a:p>
                  </a:txBody>
                  <a:tcPr>
                    <a:lnL w="12700">
                      <a:solidFill>
                        <a:srgbClr val="FFFFFF"/>
                      </a:solidFill>
                    </a:lnL>
                    <a:lnR w="12700">
                      <a:solidFill>
                        <a:srgbClr val="FFFFFF"/>
                      </a:solidFill>
                    </a:lnR>
                    <a:lnT w="12700">
                      <a:solidFill>
                        <a:srgbClr val="FFFFFF"/>
                      </a:solidFill>
                    </a:lnT>
                    <a:lnB w="12700">
                      <a:solidFill>
                        <a:srgbClr val="FFFFFF"/>
                      </a:solidFill>
                    </a:lnB>
                    <a:solidFill>
                      <a:srgbClr val="FFFFFF"/>
                    </a:solidFill>
                  </a:tcPr>
                </a:tc>
                <a:tc>
                  <a:txBody>
                    <a:bodyPr/>
                    <a:lstStyle/>
                    <a:p>
                      <a:endParaRPr sz="1000"/>
                    </a:p>
                  </a:txBody>
                  <a:tcPr>
                    <a:lnL w="12700">
                      <a:solidFill>
                        <a:srgbClr val="FFFFFF"/>
                      </a:solidFill>
                    </a:lnL>
                    <a:lnR w="12700">
                      <a:solidFill>
                        <a:srgbClr val="000000"/>
                      </a:solidFill>
                    </a:lnR>
                    <a:lnT w="12700">
                      <a:solidFill>
                        <a:srgbClr val="FFFFFF"/>
                      </a:solidFill>
                    </a:lnT>
                    <a:lnB w="12700">
                      <a:solidFill>
                        <a:srgbClr val="FFFFFF"/>
                      </a:solidFill>
                    </a:lnB>
                    <a:solidFill>
                      <a:srgbClr val="FFFFFF"/>
                    </a:solidFill>
                  </a:tcPr>
                </a:tc>
                <a:tc vMerge="1">
                  <a:txBody>
                    <a:bodyPr/>
                    <a:lstStyle/>
                    <a:p>
                      <a:endParaRPr sz="1000"/>
                    </a:p>
                  </a:txBody>
                  <a:tcPr>
                    <a:lnL w="12700">
                      <a:solidFill>
                        <a:srgbClr val="000000"/>
                      </a:solidFill>
                    </a:lnL>
                    <a:lnR w="12700">
                      <a:solidFill>
                        <a:srgbClr val="FFFFFF"/>
                      </a:solidFill>
                    </a:lnR>
                    <a:lnT w="12700">
                      <a:solidFill>
                        <a:srgbClr val="FFFFFF"/>
                      </a:solidFill>
                    </a:lnT>
                    <a:lnB w="12700">
                      <a:solidFill>
                        <a:srgbClr val="FFFFFF"/>
                      </a:solidFill>
                    </a:lnB>
                    <a:solidFill>
                      <a:srgbClr val="FFFFFF"/>
                    </a:solidFill>
                  </a:tcPr>
                </a:tc>
              </a:tr>
              <a:tr h="0">
                <a:tc>
                  <a:txBody>
                    <a:bodyPr/>
                    <a:lstStyle/>
                    <a:p>
                      <a:endParaRPr sz="1000"/>
                    </a:p>
                  </a:txBody>
                  <a:tcPr>
                    <a:lnL w="12700">
                      <a:solidFill>
                        <a:srgbClr val="FFFFFF"/>
                      </a:solidFill>
                    </a:lnL>
                    <a:lnR w="12700">
                      <a:solidFill>
                        <a:srgbClr val="FFFFFF"/>
                      </a:solidFill>
                    </a:lnR>
                    <a:lnT w="12700">
                      <a:solidFill>
                        <a:srgbClr val="FFFFFF"/>
                      </a:solidFill>
                    </a:lnT>
                    <a:lnB w="12700">
                      <a:solidFill>
                        <a:srgbClr val="FFFFFF"/>
                      </a:solidFill>
                    </a:lnB>
                    <a:solidFill>
                      <a:srgbClr val="FFFFFF"/>
                    </a:solidFill>
                  </a:tcPr>
                </a:tc>
                <a:tc>
                  <a:txBody>
                    <a:bodyPr/>
                    <a:lstStyle/>
                    <a:p>
                      <a:endParaRPr sz="1000"/>
                    </a:p>
                  </a:txBody>
                  <a:tcPr>
                    <a:lnL w="12700">
                      <a:solidFill>
                        <a:srgbClr val="FFFFFF"/>
                      </a:solidFill>
                    </a:lnL>
                    <a:lnR w="12700">
                      <a:solidFill>
                        <a:srgbClr val="000000"/>
                      </a:solidFill>
                    </a:lnR>
                    <a:lnT w="12700">
                      <a:solidFill>
                        <a:srgbClr val="FFFFFF"/>
                      </a:solidFill>
                    </a:lnT>
                    <a:lnB w="12700">
                      <a:solidFill>
                        <a:srgbClr val="FFFFFF"/>
                      </a:solidFill>
                    </a:lnB>
                    <a:solidFill>
                      <a:srgbClr val="FFFFFF"/>
                    </a:solidFill>
                  </a:tcPr>
                </a:tc>
                <a:tc vMerge="1">
                  <a:txBody>
                    <a:bodyPr/>
                    <a:lstStyle/>
                    <a:p>
                      <a:endParaRPr sz="1000"/>
                    </a:p>
                  </a:txBody>
                  <a:tcPr>
                    <a:lnL w="12700">
                      <a:solidFill>
                        <a:srgbClr val="000000"/>
                      </a:solidFill>
                    </a:lnL>
                    <a:lnR w="12700">
                      <a:solidFill>
                        <a:srgbClr val="FFFFFF"/>
                      </a:solidFill>
                    </a:lnR>
                    <a:lnT w="12700">
                      <a:solidFill>
                        <a:srgbClr val="FFFFFF"/>
                      </a:solidFill>
                    </a:lnT>
                    <a:lnB w="12700">
                      <a:solidFill>
                        <a:srgbClr val="FFFFFF"/>
                      </a:solidFill>
                    </a:lnB>
                    <a:solidFill>
                      <a:srgbClr val="FFFFFF"/>
                    </a:solidFill>
                  </a:tcPr>
                </a:tc>
              </a:tr>
            </a:tbl>
          </a:graphicData>
        </a:graphic>
      </p:graphicFrame>
      <p:graphicFrame>
        <p:nvGraphicFramePr>
          <p:cNvPr id="5" name="New Table"/>
          <p:cNvGraphicFramePr>
            <a:graphicFrameLocks noGrp="1"/>
          </p:cNvGraphicFramePr>
          <p:nvPr/>
        </p:nvGraphicFramePr>
        <p:xfrm>
          <a:off x="127000" y="2921000"/>
          <a:ext cx="4445000" cy="1996440"/>
        </p:xfrm>
        <a:graphic>
          <a:graphicData uri="http://schemas.openxmlformats.org/drawingml/2006/table">
            <a:tbl>
              <a:tblPr firstRow="1" bandRow="1">
                <a:tableStyleId>{5C22544A-7EE6-4342-B048-85BDC9FD1C3A}</a:tableStyleId>
              </a:tblPr>
              <a:tblGrid>
                <a:gridCol w="4445000"/>
              </a:tblGrid>
              <a:tr h="254000">
                <a:tc>
                  <a:txBody>
                    <a:bodyPr/>
                    <a:lstStyle/>
                    <a:p>
                      <a:r>
                        <a:rPr sz="1000"/>
                        <a:t>Description</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r>
              <a:tr h="635000">
                <a:tc>
                  <a:txBody>
                    <a:bodyPr/>
                    <a:lstStyle/>
                    <a:p>
                      <a:r>
                        <a:rPr sz="1000"/>
                        <a:t>Gross contract in categorie A. Contractlength 10 years. Current operator is Qbuzz and Arriva</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254000">
                <a:tc>
                  <a:txBody>
                    <a:bodyPr/>
                    <a:lstStyle/>
                    <a:p>
                      <a:r>
                        <a:rPr sz="1000"/>
                        <a:t>Strategic Rationale</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r>
              <a:tr h="635000">
                <a:tc>
                  <a:txBody>
                    <a:bodyPr/>
                    <a:lstStyle/>
                    <a:p>
                      <a:r>
                        <a:rPr sz="1000"/>
                        <a:t>It is a regional public transport bus concession in the province of Groningen and Drenthe. We have already the concession rail in Groningen. And also our business unit Arriva touring is located in Groningen. Winning the tender fits Arriva Netherlands aim to become the number one private operator in the Netherlands and growth to a annual turnover of € 1bn in 2020</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graphicFrame>
        <p:nvGraphicFramePr>
          <p:cNvPr id="6" name="New Table"/>
          <p:cNvGraphicFramePr>
            <a:graphicFrameLocks noGrp="1"/>
          </p:cNvGraphicFramePr>
          <p:nvPr/>
        </p:nvGraphicFramePr>
        <p:xfrm>
          <a:off x="127000" y="5080000"/>
          <a:ext cx="2032000" cy="1371600"/>
        </p:xfrm>
        <a:graphic>
          <a:graphicData uri="http://schemas.openxmlformats.org/drawingml/2006/table">
            <a:tbl>
              <a:tblPr firstRow="1" bandRow="1">
                <a:tableStyleId>{5C22544A-7EE6-4342-B048-85BDC9FD1C3A}</a:tableStyleId>
              </a:tblPr>
              <a:tblGrid>
                <a:gridCol w="508000"/>
                <a:gridCol w="508000"/>
                <a:gridCol w="508000"/>
                <a:gridCol w="508000"/>
              </a:tblGrid>
              <a:tr h="127000">
                <a:tc>
                  <a:txBody>
                    <a:bodyPr/>
                    <a:lstStyle/>
                    <a:p>
                      <a:endParaRPr sz="1000"/>
                    </a:p>
                  </a:txBody>
                  <a:tcPr>
                    <a:lnR w="12700">
                      <a:solidFill>
                        <a:srgbClr val="000000"/>
                      </a:solidFill>
                    </a:lnR>
                    <a:lnB w="12700">
                      <a:solidFill>
                        <a:srgbClr val="000000"/>
                      </a:solidFill>
                    </a:lnB>
                    <a:noFill/>
                  </a:tcPr>
                </a:tc>
                <a:tc>
                  <a:txBody>
                    <a:bodyPr/>
                    <a:lstStyle/>
                    <a:p>
                      <a:r>
                        <a:rPr sz="1000"/>
                        <a:t>2017</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2018</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2019</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r>
              <a:tr h="127000">
                <a:tc>
                  <a:txBody>
                    <a:bodyPr/>
                    <a:lstStyle/>
                    <a:p>
                      <a:r>
                        <a:rPr sz="1000"/>
                        <a:t>Revenue</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0</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0</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0</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127000">
                <a:tc>
                  <a:txBody>
                    <a:bodyPr/>
                    <a:lstStyle/>
                    <a:p>
                      <a:r>
                        <a:rPr sz="1000"/>
                        <a:t>EBIT</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0</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0</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0</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127000">
                <a:tc>
                  <a:txBody>
                    <a:bodyPr/>
                    <a:lstStyle/>
                    <a:p>
                      <a:r>
                        <a:rPr sz="1000"/>
                        <a:t>Capex</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0</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0</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0</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127000">
                <a:tc>
                  <a:txBody>
                    <a:bodyPr/>
                    <a:lstStyle/>
                    <a:p>
                      <a:r>
                        <a:rPr sz="1000"/>
                        <a:t>MTP</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graphicFrame>
        <p:nvGraphicFramePr>
          <p:cNvPr id="7" name="New Table"/>
          <p:cNvGraphicFramePr>
            <a:graphicFrameLocks noGrp="1"/>
          </p:cNvGraphicFramePr>
          <p:nvPr/>
        </p:nvGraphicFramePr>
        <p:xfrm>
          <a:off x="2540000" y="5080000"/>
          <a:ext cx="1905000" cy="731520"/>
        </p:xfrm>
        <a:graphic>
          <a:graphicData uri="http://schemas.openxmlformats.org/drawingml/2006/table">
            <a:tbl>
              <a:tblPr firstRow="1" bandRow="1">
                <a:tableStyleId>{5C22544A-7EE6-4342-B048-85BDC9FD1C3A}</a:tableStyleId>
              </a:tblPr>
              <a:tblGrid>
                <a:gridCol w="1270000"/>
                <a:gridCol w="635000"/>
              </a:tblGrid>
              <a:tr h="127000">
                <a:tc>
                  <a:txBody>
                    <a:bodyPr/>
                    <a:lstStyle/>
                    <a:p>
                      <a:r>
                        <a:rPr sz="1000"/>
                        <a:t>0</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127000">
                <a:tc>
                  <a:txBody>
                    <a:bodyPr/>
                    <a:lstStyle/>
                    <a:p>
                      <a:r>
                        <a:rPr sz="1000"/>
                        <a:t>10</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127000">
                <a:tc>
                  <a:txBody>
                    <a:bodyPr/>
                    <a:lstStyle/>
                    <a:p>
                      <a:r>
                        <a:rPr sz="1000"/>
                        <a:t>1</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sp>
        <p:nvSpPr>
          <p:cNvPr id="8" name="New shape"/>
          <p:cNvSpPr/>
          <p:nvPr/>
        </p:nvSpPr>
        <p:spPr>
          <a:xfrm>
            <a:off x="5080000" y="127000"/>
            <a:ext cx="3810000"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b="1">
                <a:solidFill>
                  <a:srgbClr val="FFFFFF"/>
                </a:solidFill>
              </a:rPr>
              <a:t>Status</a:t>
            </a:r>
          </a:p>
        </p:txBody>
      </p:sp>
      <p:graphicFrame>
        <p:nvGraphicFramePr>
          <p:cNvPr id="9" name="New Table"/>
          <p:cNvGraphicFramePr>
            <a:graphicFrameLocks noGrp="1"/>
          </p:cNvGraphicFramePr>
          <p:nvPr/>
        </p:nvGraphicFramePr>
        <p:xfrm>
          <a:off x="5080000" y="508000"/>
          <a:ext cx="3810000" cy="2682240"/>
        </p:xfrm>
        <a:graphic>
          <a:graphicData uri="http://schemas.openxmlformats.org/drawingml/2006/table">
            <a:tbl>
              <a:tblPr firstRow="1" bandRow="1">
                <a:tableStyleId>{5C22544A-7EE6-4342-B048-85BDC9FD1C3A}</a:tableStyleId>
              </a:tblPr>
              <a:tblGrid>
                <a:gridCol w="1016000"/>
                <a:gridCol w="1270000"/>
                <a:gridCol w="762000"/>
                <a:gridCol w="381000"/>
                <a:gridCol w="381000"/>
              </a:tblGrid>
              <a:tr h="254000">
                <a:tc>
                  <a:txBody>
                    <a:bodyPr/>
                    <a:lstStyle/>
                    <a:p>
                      <a:r>
                        <a:rPr sz="1000"/>
                        <a:t>Division Responsible</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NE</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GrossCost</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gridSpan="2">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hMerge="1">
                  <a:txBody>
                    <a:bodyPr/>
                    <a:lstStyle/>
                    <a:p/>
                  </a:txBody>
                  <a:tcPr/>
                </a:tc>
              </a:tr>
              <a:tr h="254000">
                <a:tc>
                  <a:txBody>
                    <a:bodyPr/>
                    <a:lstStyle/>
                    <a:p>
                      <a:r>
                        <a:rPr sz="1000"/>
                        <a:t>Executive Board Member</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K. suzan</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GrossCost</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gridSpan="2">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hMerge="1">
                  <a:txBody>
                    <a:bodyPr/>
                    <a:lstStyle/>
                    <a:p/>
                  </a:txBody>
                  <a:tcPr/>
                </a:tc>
              </a:tr>
              <a:tr h="254000">
                <a:tc>
                  <a:txBody>
                    <a:bodyPr/>
                    <a:lstStyle/>
                    <a:p>
                      <a:r>
                        <a:rPr sz="1000"/>
                        <a:t>Country Manager</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Angela Costa</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A(&gt;500)</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gridSpan="2">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hMerge="1">
                  <a:txBody>
                    <a:bodyPr/>
                    <a:lstStyle/>
                    <a:p/>
                  </a:txBody>
                  <a:tcPr/>
                </a:tc>
              </a:tr>
              <a:tr h="254000">
                <a:tc>
                  <a:txBody>
                    <a:bodyPr/>
                    <a:lstStyle/>
                    <a:p>
                      <a:r>
                        <a:rPr sz="1000"/>
                        <a:t>Project Manager</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Angela Costa</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60%</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gridSpan="2">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hMerge="1">
                  <a:txBody>
                    <a:bodyPr/>
                    <a:lstStyle/>
                    <a:p/>
                  </a:txBody>
                  <a:tcPr/>
                </a:tc>
              </a:tr>
              <a:tr h="508000">
                <a:tc>
                  <a:txBody>
                    <a:bodyPr/>
                    <a:lstStyle/>
                    <a:p>
                      <a:r>
                        <a:rPr sz="1000"/>
                        <a:t>Team Members(and role) OR requirements</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gridSpan="4">
                  <a:txBody>
                    <a:bodyPr/>
                    <a:lstStyle/>
                    <a:p>
                      <a:r>
                        <a:rPr sz="1000"/>
                        <a:t>NA</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h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h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hMerge="1">
                  <a:txBody>
                    <a:bodyPr/>
                    <a:lstStyle/>
                    <a:p/>
                  </a:txBody>
                  <a:tcPr>
                    <a:lnB w="12700">
                      <a:solidFill>
                        <a:srgbClr val="000000"/>
                      </a:solidFill>
                    </a:lnB>
                  </a:tcPr>
                </a:tc>
              </a:tr>
              <a:tr h="381000">
                <a:tc>
                  <a:txBody>
                    <a:bodyPr/>
                    <a:lstStyle/>
                    <a:p>
                      <a:r>
                        <a:rPr sz="1000"/>
                        <a:t>Uncovered Team Resources</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gridSpan="3">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h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h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228B22"/>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228B22"/>
                    </a:solidFill>
                  </a:tcPr>
                </a:tc>
              </a:tr>
            </a:tbl>
          </a:graphicData>
        </a:graphic>
      </p:graphicFrame>
      <p:graphicFrame>
        <p:nvGraphicFramePr>
          <p:cNvPr id="10" name="New Table"/>
          <p:cNvGraphicFramePr>
            <a:graphicFrameLocks noGrp="1"/>
          </p:cNvGraphicFramePr>
          <p:nvPr/>
        </p:nvGraphicFramePr>
        <p:xfrm>
          <a:off x="5080000" y="2540000"/>
          <a:ext cx="3810000" cy="3413760"/>
        </p:xfrm>
        <a:graphic>
          <a:graphicData uri="http://schemas.openxmlformats.org/drawingml/2006/table">
            <a:tbl>
              <a:tblPr firstRow="1" bandRow="1">
                <a:tableStyleId>{5C22544A-7EE6-4342-B048-85BDC9FD1C3A}</a:tableStyleId>
              </a:tblPr>
              <a:tblGrid>
                <a:gridCol w="1016000"/>
                <a:gridCol w="2032000"/>
                <a:gridCol w="381000"/>
                <a:gridCol w="381000"/>
              </a:tblGrid>
              <a:tr h="127000">
                <a:tc>
                  <a:txBody>
                    <a:bodyPr/>
                    <a:lstStyle/>
                    <a:p>
                      <a:r>
                        <a:rPr sz="1000"/>
                        <a:t>KeyMilestone &amp; Action</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r>
              <a:tr h="127000">
                <a:tc>
                  <a:txBody>
                    <a:bodyPr/>
                    <a:lstStyle/>
                    <a:p>
                      <a:r>
                        <a:rPr sz="1000"/>
                        <a:t>Date</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Task/Event</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Resp</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Status</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r>
              <a:tr h="127000">
                <a:tc>
                  <a:txBody>
                    <a:bodyPr/>
                    <a:lstStyle/>
                    <a:p>
                      <a:r>
                        <a:rPr sz="1000"/>
                        <a:t>4/22/2018</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ITT Summary</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tbd</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On Track</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r>
              <a:tr h="127000">
                <a:tc>
                  <a:txBody>
                    <a:bodyPr/>
                    <a:lstStyle/>
                    <a:p>
                      <a:r>
                        <a:rPr sz="1000"/>
                        <a:t>4/28/2018</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Tender Presentation &amp; Bp</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tbd</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On Track</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r>
              <a:tr h="127000">
                <a:tc>
                  <a:txBody>
                    <a:bodyPr/>
                    <a:lstStyle/>
                    <a:p>
                      <a:r>
                        <a:rPr sz="1000"/>
                        <a:t>4/24/2018</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Bid Submission</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tbd</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On Track</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r>
              <a:tr h="127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r>
              <a:tr h="127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r>
              <a:tr h="127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r>
              <a:tr h="127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r>
            </a:tbl>
          </a:graphicData>
        </a:graphic>
      </p:graphicFrame>
      <p:graphicFrame>
        <p:nvGraphicFramePr>
          <p:cNvPr id="11" name="New Table"/>
          <p:cNvGraphicFramePr>
            <a:graphicFrameLocks noGrp="1"/>
          </p:cNvGraphicFramePr>
          <p:nvPr/>
        </p:nvGraphicFramePr>
        <p:xfrm>
          <a:off x="5080000" y="4826000"/>
          <a:ext cx="3810000" cy="762000"/>
        </p:xfrm>
        <a:graphic>
          <a:graphicData uri="http://schemas.openxmlformats.org/drawingml/2006/table">
            <a:tbl>
              <a:tblPr firstRow="1" bandRow="1">
                <a:tableStyleId>{5C22544A-7EE6-4342-B048-85BDC9FD1C3A}</a:tableStyleId>
              </a:tblPr>
              <a:tblGrid>
                <a:gridCol w="3810000"/>
              </a:tblGrid>
              <a:tr h="254000">
                <a:tc>
                  <a:txBody>
                    <a:bodyPr/>
                    <a:lstStyle/>
                    <a:p>
                      <a:r>
                        <a:rPr sz="1000"/>
                        <a:t>Status Description</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r>
              <a:tr h="508000">
                <a:tc>
                  <a:txBody>
                    <a:bodyPr/>
                    <a:lstStyle/>
                    <a:p>
                      <a:r>
                        <a:rPr sz="1000"/>
                        <a:t>ITT will be brought to market inorder to create better output for northern state</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graphicFrame>
        <p:nvGraphicFramePr>
          <p:cNvPr id="12" name="New Table"/>
          <p:cNvGraphicFramePr>
            <a:graphicFrameLocks noGrp="1"/>
          </p:cNvGraphicFramePr>
          <p:nvPr/>
        </p:nvGraphicFramePr>
        <p:xfrm>
          <a:off x="5080000" y="5651500"/>
          <a:ext cx="3810000" cy="1747520"/>
        </p:xfrm>
        <a:graphic>
          <a:graphicData uri="http://schemas.openxmlformats.org/drawingml/2006/table">
            <a:tbl>
              <a:tblPr firstRow="1" bandRow="1">
                <a:tableStyleId>{5C22544A-7EE6-4342-B048-85BDC9FD1C3A}</a:tableStyleId>
              </a:tblPr>
              <a:tblGrid>
                <a:gridCol w="3048000"/>
                <a:gridCol w="381000"/>
                <a:gridCol w="381000"/>
              </a:tblGrid>
              <a:tr h="254000">
                <a:tc>
                  <a:txBody>
                    <a:bodyPr/>
                    <a:lstStyle/>
                    <a:p>
                      <a:r>
                        <a:rPr sz="1000"/>
                        <a:t>Issue For Discussion</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r>
              <a:tr h="254000">
                <a:tc>
                  <a:txBody>
                    <a:bodyPr/>
                    <a:lstStyle/>
                    <a:p>
                      <a:r>
                        <a:rPr sz="1000"/>
                        <a:t>Last Report error</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R. Oni</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24-August</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254000">
                <a:tc>
                  <a:txBody>
                    <a:bodyPr/>
                    <a:lstStyle/>
                    <a:p>
                      <a:r>
                        <a:rPr sz="1000"/>
                        <a:t>Faulty Engines</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R. Oni</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1-Oct</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254000">
                <a:tc>
                  <a:txBody>
                    <a:bodyPr/>
                    <a:lstStyle/>
                    <a:p>
                      <a:r>
                        <a:rPr sz="1000"/>
                        <a:t>Interior not approved</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R. Oni</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r>
                        <a:rPr sz="1000"/>
                        <a:t>14-August</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sp>
        <p:nvSpPr>
          <p:cNvPr id="1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.NET 4.0 Client Profile 18.2.1.</a:t>
            </a:r>
          </a:p>
          <a:p>
            <a:pPr algn="ctr"/>
            <a:r>
              <a:t>Copyright 2004-2018Aspose Pty Ltd.</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Project Summary sheet 1">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text has been truncated due to evaluation version limitation.</a:t>
            </a:r>
            <a:endParaRPr lang="en-US"/>
          </a:p>
        </p:txBody>
      </p:sp>
      <p:sp>
        <p:nvSpPr>
          <p:cNvPr id="3" name="Content Placeholder 2"/>
          <p:cNvSpPr>
            <a:spLocks noGrp="1"/>
          </p:cNvSpPr>
          <p:nvPr>
            <p:ph idx="1"/>
          </p:nvPr>
        </p:nvSpPr>
        <p:spPr/>
        <p:txBody>
          <a:bodyPr/>
          <a:lstStyle/>
          <a:p>
            <a:r>
              <a:rPr lang="en-US" smtClean="0"/>
              <a:t>Click... text has been truncated due to evaluation version limitation.</a:t>
            </a:r>
          </a:p>
        </p:txBody>
      </p:sp>
      <p:sp>
        <p:nvSpPr>
          <p:cNvPr id="4" name="New shape"/>
          <p:cNvSpPr/>
          <p:nvPr/>
        </p:nvSpPr>
        <p:spPr>
          <a:xfrm>
            <a:off x="2540000" y="444500"/>
            <a:ext cx="4445000" cy="63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500" b="1">
                <a:solidFill>
                  <a:srgbClr val="008B8B"/>
                </a:solidFill>
              </a:rPr>
              <a:t>Projects Summary (1/3) – existing tenders (Priority 1)</a:t>
            </a:r>
          </a:p>
        </p:txBody>
      </p:sp>
      <p:graphicFrame>
        <p:nvGraphicFramePr>
          <p:cNvPr id="5" name="New Table"/>
          <p:cNvGraphicFramePr>
            <a:graphicFrameLocks noGrp="1"/>
          </p:cNvGraphicFramePr>
          <p:nvPr/>
        </p:nvGraphicFramePr>
        <p:xfrm>
          <a:off x="381000" y="1270000"/>
          <a:ext cx="8509000" cy="3977640"/>
        </p:xfrm>
        <a:graphic>
          <a:graphicData uri="http://schemas.openxmlformats.org/drawingml/2006/table">
            <a:tbl>
              <a:tblPr firstRow="1" bandRow="1">
                <a:tableStyleId>{5C22544A-7EE6-4342-B048-85BDC9FD1C3A}</a:tableStyleId>
              </a:tblPr>
              <a:tblGrid>
                <a:gridCol w="254000"/>
                <a:gridCol w="1905000"/>
                <a:gridCol w="635000"/>
                <a:gridCol w="635000"/>
                <a:gridCol w="1905000"/>
                <a:gridCol w="1905000"/>
                <a:gridCol w="635000"/>
                <a:gridCol w="635000"/>
              </a:tblGrid>
              <a:tr h="381000">
                <a:tc>
                  <a:txBody>
                    <a:bodyPr/>
                    <a:lstStyle/>
                    <a:p>
                      <a:r>
                        <a:rPr sz="1000"/>
                        <a:t>Nr</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Existing Tenders</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RAG current month</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RAG previous month</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Issue/Key Milestone</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Action agreed</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Project Manger</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Accountable</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sp>
        <p:nvSpPr>
          <p:cNvPr id="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.NET 4.0 Client Profile 18.2.1.</a:t>
            </a:r>
          </a:p>
          <a:p>
            <a:pPr algn="ctr"/>
            <a:r>
              <a:t>Copyright 2004-2018Aspose Pty Ltd.</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Project Summary sheet 2">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text has been truncated due to evaluation version limitation.</a:t>
            </a:r>
            <a:endParaRPr lang="en-US"/>
          </a:p>
        </p:txBody>
      </p:sp>
      <p:sp>
        <p:nvSpPr>
          <p:cNvPr id="3" name="Content Placeholder 2"/>
          <p:cNvSpPr>
            <a:spLocks noGrp="1"/>
          </p:cNvSpPr>
          <p:nvPr>
            <p:ph idx="1"/>
          </p:nvPr>
        </p:nvSpPr>
        <p:spPr/>
        <p:txBody>
          <a:bodyPr/>
          <a:lstStyle/>
          <a:p>
            <a:r>
              <a:rPr lang="en-US" smtClean="0"/>
              <a:t>Click... text has been truncated due to evaluation version limitation.</a:t>
            </a:r>
          </a:p>
        </p:txBody>
      </p:sp>
      <p:sp>
        <p:nvSpPr>
          <p:cNvPr id="4" name="New shape"/>
          <p:cNvSpPr/>
          <p:nvPr/>
        </p:nvSpPr>
        <p:spPr>
          <a:xfrm>
            <a:off x="2540000" y="444500"/>
            <a:ext cx="5080000" cy="63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500" b="1">
                <a:solidFill>
                  <a:srgbClr val="008B8B"/>
                </a:solidFill>
              </a:rPr>
              <a:t>Projects Summary (2/3) – new tenders</a:t>
            </a:r>
          </a:p>
        </p:txBody>
      </p:sp>
      <p:graphicFrame>
        <p:nvGraphicFramePr>
          <p:cNvPr id="5" name="New Table"/>
          <p:cNvGraphicFramePr>
            <a:graphicFrameLocks noGrp="1"/>
          </p:cNvGraphicFramePr>
          <p:nvPr/>
        </p:nvGraphicFramePr>
        <p:xfrm>
          <a:off x="381000" y="1270000"/>
          <a:ext cx="8509000" cy="3977640"/>
        </p:xfrm>
        <a:graphic>
          <a:graphicData uri="http://schemas.openxmlformats.org/drawingml/2006/table">
            <a:tbl>
              <a:tblPr firstRow="1" bandRow="1">
                <a:tableStyleId>{5C22544A-7EE6-4342-B048-85BDC9FD1C3A}</a:tableStyleId>
              </a:tblPr>
              <a:tblGrid>
                <a:gridCol w="254000"/>
                <a:gridCol w="1905000"/>
                <a:gridCol w="635000"/>
                <a:gridCol w="635000"/>
                <a:gridCol w="1905000"/>
                <a:gridCol w="1905000"/>
                <a:gridCol w="635000"/>
                <a:gridCol w="635000"/>
              </a:tblGrid>
              <a:tr h="381000">
                <a:tc>
                  <a:txBody>
                    <a:bodyPr/>
                    <a:lstStyle/>
                    <a:p>
                      <a:r>
                        <a:rPr sz="1000"/>
                        <a:t>Nr</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Existing Tenders</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RAG current month</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RAG previous month</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Issue/Key Milestone</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Action agreed</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Project Manger</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Accountable</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sp>
        <p:nvSpPr>
          <p:cNvPr id="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.NET 4.0 Client Profile 18.2.1.</a:t>
            </a:r>
          </a:p>
          <a:p>
            <a:pPr algn="ctr"/>
            <a:r>
              <a:t>Copyright 2004-2018Aspose Pty Ltd.</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Project Summary sheet 3">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text has been truncated due to evaluation version limitation.</a:t>
            </a:r>
            <a:endParaRPr lang="en-US"/>
          </a:p>
        </p:txBody>
      </p:sp>
      <p:sp>
        <p:nvSpPr>
          <p:cNvPr id="3" name="Content Placeholder 2"/>
          <p:cNvSpPr>
            <a:spLocks noGrp="1"/>
          </p:cNvSpPr>
          <p:nvPr>
            <p:ph idx="1"/>
          </p:nvPr>
        </p:nvSpPr>
        <p:spPr/>
        <p:txBody>
          <a:bodyPr/>
          <a:lstStyle/>
          <a:p>
            <a:r>
              <a:rPr lang="en-US" smtClean="0"/>
              <a:t>Click... text has been truncated due to evaluation version limitation.</a:t>
            </a:r>
          </a:p>
        </p:txBody>
      </p:sp>
      <p:sp>
        <p:nvSpPr>
          <p:cNvPr id="4" name="New shape"/>
          <p:cNvSpPr/>
          <p:nvPr/>
        </p:nvSpPr>
        <p:spPr>
          <a:xfrm>
            <a:off x="2540000" y="444500"/>
            <a:ext cx="5080000" cy="63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500" b="1">
                <a:solidFill>
                  <a:srgbClr val="008B8B"/>
                </a:solidFill>
              </a:rPr>
              <a:t>Projects Summary (3/3) – M&amp;A existing and new countries</a:t>
            </a:r>
          </a:p>
        </p:txBody>
      </p:sp>
      <p:graphicFrame>
        <p:nvGraphicFramePr>
          <p:cNvPr id="5" name="New Table"/>
          <p:cNvGraphicFramePr>
            <a:graphicFrameLocks noGrp="1"/>
          </p:cNvGraphicFramePr>
          <p:nvPr/>
        </p:nvGraphicFramePr>
        <p:xfrm>
          <a:off x="381000" y="1270000"/>
          <a:ext cx="8509000" cy="3977640"/>
        </p:xfrm>
        <a:graphic>
          <a:graphicData uri="http://schemas.openxmlformats.org/drawingml/2006/table">
            <a:tbl>
              <a:tblPr firstRow="1" bandRow="1">
                <a:tableStyleId>{5C22544A-7EE6-4342-B048-85BDC9FD1C3A}</a:tableStyleId>
              </a:tblPr>
              <a:tblGrid>
                <a:gridCol w="254000"/>
                <a:gridCol w="1905000"/>
                <a:gridCol w="635000"/>
                <a:gridCol w="635000"/>
                <a:gridCol w="1905000"/>
                <a:gridCol w="1905000"/>
                <a:gridCol w="635000"/>
                <a:gridCol w="635000"/>
              </a:tblGrid>
              <a:tr h="381000">
                <a:tc>
                  <a:txBody>
                    <a:bodyPr/>
                    <a:lstStyle/>
                    <a:p>
                      <a:r>
                        <a:rPr sz="1000"/>
                        <a:t>Nr</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Growth Opportunities (Tenders): Priority 1</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RAG current month</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RAG previous month</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Issue/Key Milestone</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Action agreed</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Project Manger</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Accountable</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81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sp>
        <p:nvSpPr>
          <p:cNvPr id="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.NET 4.0 Client Profile 18.2.1.</a:t>
            </a:r>
          </a:p>
          <a:p>
            <a:pPr algn="ctr"/>
            <a:r>
              <a:t>Copyright 2004-2018Aspose Pty Ltd.</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Opportunities Schedule  sheet 1">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text has been truncated due to evaluation version limitation.</a:t>
            </a:r>
            <a:endParaRPr lang="en-US"/>
          </a:p>
        </p:txBody>
      </p:sp>
      <p:sp>
        <p:nvSpPr>
          <p:cNvPr id="3" name="Content Placeholder 2"/>
          <p:cNvSpPr>
            <a:spLocks noGrp="1"/>
          </p:cNvSpPr>
          <p:nvPr>
            <p:ph idx="1"/>
          </p:nvPr>
        </p:nvSpPr>
        <p:spPr/>
        <p:txBody>
          <a:bodyPr/>
          <a:lstStyle/>
          <a:p>
            <a:r>
              <a:rPr lang="en-US" smtClean="0"/>
              <a:t>Click... text has been truncated due to evaluation version limitation.</a:t>
            </a:r>
          </a:p>
        </p:txBody>
      </p:sp>
      <p:sp>
        <p:nvSpPr>
          <p:cNvPr id="4" name="New shape"/>
          <p:cNvSpPr/>
          <p:nvPr/>
        </p:nvSpPr>
        <p:spPr>
          <a:xfrm>
            <a:off x="2540000" y="444500"/>
            <a:ext cx="4445000" cy="63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500" b="1">
                <a:solidFill>
                  <a:srgbClr val="008B8B"/>
                </a:solidFill>
              </a:rPr>
              <a:t>Opportunities Schedule – Existing Tenders by Priority</a:t>
            </a:r>
          </a:p>
        </p:txBody>
      </p:sp>
      <p:graphicFrame>
        <p:nvGraphicFramePr>
          <p:cNvPr id="5" name="New Table"/>
          <p:cNvGraphicFramePr>
            <a:graphicFrameLocks noGrp="1"/>
          </p:cNvGraphicFramePr>
          <p:nvPr/>
        </p:nvGraphicFramePr>
        <p:xfrm>
          <a:off x="63500" y="1270000"/>
          <a:ext cx="8890000" cy="3027680"/>
        </p:xfrm>
        <a:graphic>
          <a:graphicData uri="http://schemas.openxmlformats.org/drawingml/2006/table">
            <a:tbl>
              <a:tblPr firstRow="1" bandRow="1">
                <a:tableStyleId>{5C22544A-7EE6-4342-B048-85BDC9FD1C3A}</a:tableStyleId>
              </a:tblPr>
              <a:tblGrid>
                <a:gridCol w="208280"/>
                <a:gridCol w="254000"/>
                <a:gridCol w="381000"/>
                <a:gridCol w="1270000"/>
                <a:gridCol w="254000"/>
                <a:gridCol w="508000"/>
                <a:gridCol w="508000"/>
                <a:gridCol w="508000"/>
                <a:gridCol w="635000"/>
                <a:gridCol w="381000"/>
                <a:gridCol w="381000"/>
                <a:gridCol w="381000"/>
                <a:gridCol w="381000"/>
                <a:gridCol w="381000"/>
                <a:gridCol w="381000"/>
                <a:gridCol w="381000"/>
                <a:gridCol w="381000"/>
                <a:gridCol w="508000"/>
                <a:gridCol w="889000"/>
              </a:tblGrid>
              <a:tr h="254000">
                <a:tc rowSpan="2">
                  <a:txBody>
                    <a:bodyPr/>
                    <a:lstStyle/>
                    <a:p>
                      <a:r>
                        <a:rPr sz="1000"/>
                        <a:t>#</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rowSpan="2">
                  <a:txBody>
                    <a:bodyPr/>
                    <a:lstStyle/>
                    <a:p>
                      <a:r>
                        <a:rPr sz="1000"/>
                        <a:t>BU</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rowSpan="2">
                  <a:txBody>
                    <a:bodyPr/>
                    <a:lstStyle/>
                    <a:p>
                      <a:r>
                        <a:rPr sz="1000"/>
                        <a:t>Priority</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rowSpan="2">
                  <a:txBody>
                    <a:bodyPr/>
                    <a:lstStyle/>
                    <a:p>
                      <a:r>
                        <a:rPr sz="1000"/>
                        <a:t>Existing Tenders</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rowSpan="2">
                  <a:txBody>
                    <a:bodyPr/>
                    <a:lstStyle/>
                    <a:p>
                      <a:r>
                        <a:rPr sz="1000"/>
                        <a:t>Stage</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rowSpan="2">
                  <a:txBody>
                    <a:bodyPr/>
                    <a:lstStyle/>
                    <a:p>
                      <a:r>
                        <a:rPr sz="1000"/>
                        <a:t>Contract Date</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rowSpan="2">
                  <a:txBody>
                    <a:bodyPr/>
                    <a:lstStyle/>
                    <a:p>
                      <a:r>
                        <a:rPr sz="1000"/>
                        <a:t>Directors Approval</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rowSpan="2">
                  <a:txBody>
                    <a:bodyPr/>
                    <a:lstStyle/>
                    <a:p>
                      <a:r>
                        <a:rPr sz="1000"/>
                        <a:t>Team Yrs.</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Category</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gridSpan="3">
                  <a:txBody>
                    <a:bodyPr/>
                    <a:lstStyle/>
                    <a:p>
                      <a:r>
                        <a:rPr sz="1000"/>
                        <a:t>Revenue (€m)</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h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h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gridSpan="3">
                  <a:txBody>
                    <a:bodyPr/>
                    <a:lstStyle/>
                    <a:p>
                      <a:r>
                        <a:rPr sz="1000"/>
                        <a:t>EBIT (€m)</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h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h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gridSpan="3">
                  <a:txBody>
                    <a:bodyPr/>
                    <a:lstStyle/>
                    <a:p>
                      <a:r>
                        <a:rPr sz="1000"/>
                        <a:t>CAPEX (€m)</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h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h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rowSpan="2">
                  <a:txBody>
                    <a:bodyPr/>
                    <a:lstStyle/>
                    <a:p>
                      <a:r>
                        <a:rPr sz="1000"/>
                        <a:t>EBIT/CAPEX</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r>
              <a:tr h="254000">
                <a:tc v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v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v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v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v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v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v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v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v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254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254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254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254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254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254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254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254000">
                <a:tc>
                  <a:txBody>
                    <a:bodyPr/>
                    <a:lstStyle/>
                    <a:p>
                      <a:endParaRPr sz="1000"/>
                    </a:p>
                  </a:txBody>
                  <a:tcPr>
                    <a:lnT w="12700">
                      <a:solidFill>
                        <a:srgbClr val="000000"/>
                      </a:solidFill>
                    </a:lnT>
                    <a:noFill/>
                  </a:tcPr>
                </a:tc>
                <a:tc>
                  <a:txBody>
                    <a:bodyPr/>
                    <a:lstStyle/>
                    <a:p>
                      <a:endParaRPr sz="1000"/>
                    </a:p>
                  </a:txBody>
                  <a:tcPr>
                    <a:lnT w="12700">
                      <a:solidFill>
                        <a:srgbClr val="000000"/>
                      </a:solidFill>
                    </a:lnT>
                    <a:noFill/>
                  </a:tcPr>
                </a:tc>
                <a:tc>
                  <a:txBody>
                    <a:bodyPr/>
                    <a:lstStyle/>
                    <a:p>
                      <a:endParaRPr sz="1000"/>
                    </a:p>
                  </a:txBody>
                  <a:tcPr>
                    <a:lnT w="12700">
                      <a:solidFill>
                        <a:srgbClr val="000000"/>
                      </a:solidFill>
                    </a:lnT>
                    <a:noFill/>
                  </a:tcPr>
                </a:tc>
                <a:tc>
                  <a:txBody>
                    <a:bodyPr/>
                    <a:lstStyle/>
                    <a:p>
                      <a:endParaRPr sz="1000"/>
                    </a:p>
                  </a:txBody>
                  <a:tcPr>
                    <a:lnT w="12700">
                      <a:solidFill>
                        <a:srgbClr val="000000"/>
                      </a:solidFill>
                    </a:lnT>
                    <a:noFill/>
                  </a:tcPr>
                </a:tc>
                <a:tc>
                  <a:txBody>
                    <a:bodyPr/>
                    <a:lstStyle/>
                    <a:p>
                      <a:endParaRPr sz="1000"/>
                    </a:p>
                  </a:txBody>
                  <a:tcPr>
                    <a:lnT w="12700">
                      <a:solidFill>
                        <a:srgbClr val="000000"/>
                      </a:solidFill>
                    </a:lnT>
                    <a:noFill/>
                  </a:tcPr>
                </a:tc>
                <a:tc>
                  <a:txBody>
                    <a:bodyPr/>
                    <a:lstStyle/>
                    <a:p>
                      <a:endParaRPr sz="1000"/>
                    </a:p>
                  </a:txBody>
                  <a:tcPr>
                    <a:lnT w="12700">
                      <a:solidFill>
                        <a:srgbClr val="000000"/>
                      </a:solidFill>
                    </a:lnT>
                    <a:noFill/>
                  </a:tcPr>
                </a:tc>
                <a:tc>
                  <a:txBody>
                    <a:bodyPr/>
                    <a:lstStyle/>
                    <a:p>
                      <a:endParaRPr sz="1000"/>
                    </a:p>
                  </a:txBody>
                  <a:tcPr>
                    <a:lnT w="12700">
                      <a:solidFill>
                        <a:srgbClr val="000000"/>
                      </a:solidFill>
                    </a:lnT>
                    <a:noFill/>
                  </a:tcPr>
                </a:tc>
                <a:tc>
                  <a:txBody>
                    <a:bodyPr/>
                    <a:lstStyle/>
                    <a:p>
                      <a:endParaRPr sz="1000"/>
                    </a:p>
                  </a:txBody>
                  <a:tcPr>
                    <a:lnR w="12700">
                      <a:solidFill>
                        <a:srgbClr val="000000"/>
                      </a:solidFill>
                    </a:lnR>
                    <a:lnT w="12700">
                      <a:solidFill>
                        <a:srgbClr val="000000"/>
                      </a:solidFill>
                    </a:lnT>
                    <a:noFill/>
                  </a:tcPr>
                </a:tc>
                <a:tc>
                  <a:txBody>
                    <a:bodyPr/>
                    <a:lstStyle/>
                    <a:p>
                      <a:r>
                        <a:rPr sz="1000"/>
                        <a:t>Total MTP</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T w="12700">
                      <a:solidFill>
                        <a:srgbClr val="000000"/>
                      </a:solidFill>
                    </a:lnT>
                    <a:noFill/>
                  </a:tcPr>
                </a:tc>
              </a:tr>
            </a:tbl>
          </a:graphicData>
        </a:graphic>
      </p:graphicFrame>
      <p:sp>
        <p:nvSpPr>
          <p:cNvPr id="6" name="New shape"/>
          <p:cNvSpPr/>
          <p:nvPr/>
        </p:nvSpPr>
        <p:spPr>
          <a:xfrm>
            <a:off x="254000" y="4868334"/>
            <a:ext cx="2542540" cy="1693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1500" i="1">
                <a:solidFill>
                  <a:srgbClr val="000000"/>
                </a:solidFill>
              </a:rPr>
              <a:t>
 Stage 1 = Monitoring 
 Stage 2 = ITT Assessment 
 Stage 3 = Bid Preparation 
 Stage 4 = Bid Submission 
 Stage 5 = Mobilisation 
 Stage 6 = Post tender review</a:t>
            </a:r>
          </a:p>
        </p:txBody>
      </p:sp>
      <p:sp>
        <p:nvSpPr>
          <p:cNvPr id="7"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.NET 4.0 Client Profile 18.2.1.</a:t>
            </a:r>
          </a:p>
          <a:p>
            <a:pPr algn="ctr"/>
            <a:r>
              <a:t>Copyright 2004-2018Aspose Pty Ltd.</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text has been truncated due to evaluation version limitation.</a:t>
            </a:r>
            <a:endParaRPr lang="en-US"/>
          </a:p>
        </p:txBody>
      </p:sp>
      <p:sp>
        <p:nvSpPr>
          <p:cNvPr id="3" name="Content Placeholder 2"/>
          <p:cNvSpPr>
            <a:spLocks noGrp="1"/>
          </p:cNvSpPr>
          <p:nvPr>
            <p:ph idx="1"/>
          </p:nvPr>
        </p:nvSpPr>
        <p:spPr/>
        <p:txBody>
          <a:bodyPr/>
          <a:lstStyle/>
          <a:p>
            <a:r>
              <a:rPr lang="en-US" smtClean="0"/>
              <a:t>Click... text has been truncated due to evaluation version limitation.</a:t>
            </a:r>
          </a:p>
        </p:txBody>
      </p:sp>
      <p:sp>
        <p:nvSpPr>
          <p:cNvPr id="4" name="New shape"/>
          <p:cNvSpPr/>
          <p:nvPr/>
        </p:nvSpPr>
        <p:spPr>
          <a:xfrm>
            <a:off x="2540000" y="444500"/>
            <a:ext cx="4445000" cy="63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500" b="1">
                <a:solidFill>
                  <a:srgbClr val="008B8B"/>
                </a:solidFill>
              </a:rPr>
              <a:t>Opportunities Schedule – New Tenders by Priority</a:t>
            </a:r>
          </a:p>
        </p:txBody>
      </p:sp>
      <p:graphicFrame>
        <p:nvGraphicFramePr>
          <p:cNvPr id="5" name="New Table"/>
          <p:cNvGraphicFramePr>
            <a:graphicFrameLocks noGrp="1"/>
          </p:cNvGraphicFramePr>
          <p:nvPr/>
        </p:nvGraphicFramePr>
        <p:xfrm>
          <a:off x="63500" y="1270000"/>
          <a:ext cx="8890000" cy="3169920"/>
        </p:xfrm>
        <a:graphic>
          <a:graphicData uri="http://schemas.openxmlformats.org/drawingml/2006/table">
            <a:tbl>
              <a:tblPr firstRow="1" bandRow="1">
                <a:tableStyleId>{5C22544A-7EE6-4342-B048-85BDC9FD1C3A}</a:tableStyleId>
              </a:tblPr>
              <a:tblGrid>
                <a:gridCol w="208280"/>
                <a:gridCol w="254000"/>
                <a:gridCol w="381000"/>
                <a:gridCol w="1270000"/>
                <a:gridCol w="254000"/>
                <a:gridCol w="508000"/>
                <a:gridCol w="508000"/>
                <a:gridCol w="508000"/>
                <a:gridCol w="635000"/>
                <a:gridCol w="381000"/>
                <a:gridCol w="381000"/>
                <a:gridCol w="381000"/>
                <a:gridCol w="381000"/>
                <a:gridCol w="381000"/>
                <a:gridCol w="381000"/>
                <a:gridCol w="381000"/>
                <a:gridCol w="381000"/>
                <a:gridCol w="508000"/>
                <a:gridCol w="889000"/>
              </a:tblGrid>
              <a:tr h="254000">
                <a:tc rowSpan="2">
                  <a:txBody>
                    <a:bodyPr/>
                    <a:lstStyle/>
                    <a:p>
                      <a:r>
                        <a:rPr sz="1000"/>
                        <a:t>#</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rowSpan="2">
                  <a:txBody>
                    <a:bodyPr/>
                    <a:lstStyle/>
                    <a:p>
                      <a:r>
                        <a:rPr sz="1000"/>
                        <a:t>BU</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rowSpan="2">
                  <a:txBody>
                    <a:bodyPr/>
                    <a:lstStyle/>
                    <a:p>
                      <a:r>
                        <a:rPr sz="1000"/>
                        <a:t>Priority</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rowSpan="2">
                  <a:txBody>
                    <a:bodyPr/>
                    <a:lstStyle/>
                    <a:p>
                      <a:r>
                        <a:rPr sz="1000"/>
                        <a:t>New Tenders</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rowSpan="2">
                  <a:txBody>
                    <a:bodyPr/>
                    <a:lstStyle/>
                    <a:p>
                      <a:r>
                        <a:rPr sz="1000"/>
                        <a:t>Stage</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rowSpan="2">
                  <a:txBody>
                    <a:bodyPr/>
                    <a:lstStyle/>
                    <a:p>
                      <a:r>
                        <a:rPr sz="1000"/>
                        <a:t>Contract Date</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rowSpan="2">
                  <a:txBody>
                    <a:bodyPr/>
                    <a:lstStyle/>
                    <a:p>
                      <a:r>
                        <a:rPr sz="1000"/>
                        <a:t>Directors Approval</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rowSpan="2">
                  <a:txBody>
                    <a:bodyPr/>
                    <a:lstStyle/>
                    <a:p>
                      <a:r>
                        <a:rPr sz="1000"/>
                        <a:t>Team Yrs.</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a:txBody>
                    <a:bodyPr/>
                    <a:lstStyle/>
                    <a:p>
                      <a:r>
                        <a:rPr sz="1000"/>
                        <a:t>Category</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gridSpan="3">
                  <a:txBody>
                    <a:bodyPr/>
                    <a:lstStyle/>
                    <a:p>
                      <a:r>
                        <a:rPr sz="1000"/>
                        <a:t>Revenue (€m)</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h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h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gridSpan="3">
                  <a:txBody>
                    <a:bodyPr/>
                    <a:lstStyle/>
                    <a:p>
                      <a:r>
                        <a:rPr sz="1000"/>
                        <a:t>EBIT (€m)</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h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h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gridSpan="3">
                  <a:txBody>
                    <a:bodyPr/>
                    <a:lstStyle/>
                    <a:p>
                      <a:r>
                        <a:rPr sz="1000"/>
                        <a:t>CAPEX (€m)</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h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h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c rowSpan="2">
                  <a:txBody>
                    <a:bodyPr/>
                    <a:lstStyle/>
                    <a:p>
                      <a:r>
                        <a:rPr sz="1000"/>
                        <a:t>EBIT/CAPEX</a:t>
                      </a:r>
                    </a:p>
                  </a:txBody>
                  <a:tcPr>
                    <a:lnL w="12700">
                      <a:solidFill>
                        <a:srgbClr val="000000"/>
                      </a:solidFill>
                    </a:lnL>
                    <a:lnR w="12700">
                      <a:solidFill>
                        <a:srgbClr val="000000"/>
                      </a:solidFill>
                    </a:lnR>
                    <a:lnT w="12700">
                      <a:solidFill>
                        <a:srgbClr val="000000"/>
                      </a:solidFill>
                    </a:lnT>
                    <a:lnB w="12700">
                      <a:solidFill>
                        <a:srgbClr val="000000"/>
                      </a:solidFill>
                    </a:lnB>
                    <a:solidFill>
                      <a:srgbClr val="808080"/>
                    </a:solidFill>
                  </a:tcPr>
                </a:tc>
              </a:tr>
              <a:tr h="254000">
                <a:tc v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v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v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v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v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v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v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v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vMerge="1">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254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254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254000">
                <a:tc>
                  <a:txBody>
                    <a:bodyPr/>
                    <a:lstStyle/>
                    <a:p>
                      <a:endParaRPr sz="1000"/>
                    </a:p>
                  </a:txBody>
                  <a:tcPr>
                    <a:lnT w="12700">
                      <a:solidFill>
                        <a:srgbClr val="000000"/>
                      </a:solidFill>
                    </a:lnT>
                    <a:lnB w="12700">
                      <a:solidFill>
                        <a:srgbClr val="000000"/>
                      </a:solidFill>
                    </a:lnB>
                    <a:noFill/>
                  </a:tcPr>
                </a:tc>
                <a:tc>
                  <a:txBody>
                    <a:bodyPr/>
                    <a:lstStyle/>
                    <a:p>
                      <a:endParaRPr sz="1000"/>
                    </a:p>
                  </a:txBody>
                  <a:tcPr>
                    <a:lnT w="12700">
                      <a:solidFill>
                        <a:srgbClr val="000000"/>
                      </a:solidFill>
                    </a:lnT>
                    <a:lnB w="12700">
                      <a:solidFill>
                        <a:srgbClr val="000000"/>
                      </a:solidFill>
                    </a:lnB>
                    <a:noFill/>
                  </a:tcPr>
                </a:tc>
                <a:tc>
                  <a:txBody>
                    <a:bodyPr/>
                    <a:lstStyle/>
                    <a:p>
                      <a:endParaRPr sz="1000"/>
                    </a:p>
                  </a:txBody>
                  <a:tcPr>
                    <a:lnT w="12700">
                      <a:solidFill>
                        <a:srgbClr val="000000"/>
                      </a:solidFill>
                    </a:lnT>
                    <a:lnB w="12700">
                      <a:solidFill>
                        <a:srgbClr val="000000"/>
                      </a:solidFill>
                    </a:lnB>
                    <a:noFill/>
                  </a:tcPr>
                </a:tc>
                <a:tc>
                  <a:txBody>
                    <a:bodyPr/>
                    <a:lstStyle/>
                    <a:p>
                      <a:endParaRPr sz="1000"/>
                    </a:p>
                  </a:txBody>
                  <a:tcPr>
                    <a:lnT w="12700">
                      <a:solidFill>
                        <a:srgbClr val="000000"/>
                      </a:solidFill>
                    </a:lnT>
                    <a:lnB w="12700">
                      <a:solidFill>
                        <a:srgbClr val="000000"/>
                      </a:solidFill>
                    </a:lnB>
                    <a:noFill/>
                  </a:tcPr>
                </a:tc>
                <a:tc>
                  <a:txBody>
                    <a:bodyPr/>
                    <a:lstStyle/>
                    <a:p>
                      <a:endParaRPr sz="1000"/>
                    </a:p>
                  </a:txBody>
                  <a:tcPr>
                    <a:lnT w="12700">
                      <a:solidFill>
                        <a:srgbClr val="000000"/>
                      </a:solidFill>
                    </a:lnT>
                    <a:lnB w="12700">
                      <a:solidFill>
                        <a:srgbClr val="000000"/>
                      </a:solidFill>
                    </a:lnB>
                    <a:noFill/>
                  </a:tcPr>
                </a:tc>
                <a:tc>
                  <a:txBody>
                    <a:bodyPr/>
                    <a:lstStyle/>
                    <a:p>
                      <a:endParaRPr sz="1000"/>
                    </a:p>
                  </a:txBody>
                  <a:tcPr>
                    <a:lnT w="12700">
                      <a:solidFill>
                        <a:srgbClr val="000000"/>
                      </a:solidFill>
                    </a:lnT>
                    <a:lnB w="12700">
                      <a:solidFill>
                        <a:srgbClr val="000000"/>
                      </a:solidFill>
                    </a:lnB>
                    <a:noFill/>
                  </a:tcPr>
                </a:tc>
                <a:tc>
                  <a:txBody>
                    <a:bodyPr/>
                    <a:lstStyle/>
                    <a:p>
                      <a:endParaRPr sz="1000"/>
                    </a:p>
                  </a:txBody>
                  <a:tcPr>
                    <a:lnT w="12700">
                      <a:solidFill>
                        <a:srgbClr val="000000"/>
                      </a:solidFill>
                    </a:lnT>
                    <a:lnB w="12700">
                      <a:solidFill>
                        <a:srgbClr val="000000"/>
                      </a:solidFill>
                    </a:lnB>
                    <a:noFill/>
                  </a:tcPr>
                </a:tc>
                <a:tc>
                  <a:txBody>
                    <a:bodyPr/>
                    <a:lstStyle/>
                    <a:p>
                      <a:endParaRPr sz="1000"/>
                    </a:p>
                  </a:txBody>
                  <a:tcPr>
                    <a:lnR w="12700">
                      <a:solidFill>
                        <a:srgbClr val="000000"/>
                      </a:solidFill>
                    </a:lnR>
                    <a:lnT w="12700">
                      <a:solidFill>
                        <a:srgbClr val="000000"/>
                      </a:solidFill>
                    </a:lnT>
                    <a:lnB w="12700">
                      <a:solidFill>
                        <a:srgbClr val="000000"/>
                      </a:solidFill>
                    </a:lnB>
                    <a:noFill/>
                  </a:tcPr>
                </a:tc>
                <a:tc>
                  <a:txBody>
                    <a:bodyPr/>
                    <a:lstStyle/>
                    <a:p>
                      <a:r>
                        <a:rPr sz="1000"/>
                        <a:t>TOTAL MTP</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T w="12700">
                      <a:solidFill>
                        <a:srgbClr val="000000"/>
                      </a:solidFill>
                    </a:lnT>
                    <a:lnB w="12700">
                      <a:solidFill>
                        <a:srgbClr val="000000"/>
                      </a:solidFill>
                    </a:lnB>
                    <a:noFill/>
                  </a:tcPr>
                </a:tc>
              </a:tr>
              <a:tr h="254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254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254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254000">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254000">
                <a:tc>
                  <a:txBody>
                    <a:bodyPr/>
                    <a:lstStyle/>
                    <a:p>
                      <a:endParaRPr sz="1000"/>
                    </a:p>
                  </a:txBody>
                  <a:tcPr>
                    <a:lnT w="12700">
                      <a:solidFill>
                        <a:srgbClr val="000000"/>
                      </a:solidFill>
                    </a:lnT>
                    <a:noFill/>
                  </a:tcPr>
                </a:tc>
                <a:tc>
                  <a:txBody>
                    <a:bodyPr/>
                    <a:lstStyle/>
                    <a:p>
                      <a:endParaRPr sz="1000"/>
                    </a:p>
                  </a:txBody>
                  <a:tcPr>
                    <a:lnT w="12700">
                      <a:solidFill>
                        <a:srgbClr val="000000"/>
                      </a:solidFill>
                    </a:lnT>
                    <a:noFill/>
                  </a:tcPr>
                </a:tc>
                <a:tc>
                  <a:txBody>
                    <a:bodyPr/>
                    <a:lstStyle/>
                    <a:p>
                      <a:endParaRPr sz="1000"/>
                    </a:p>
                  </a:txBody>
                  <a:tcPr>
                    <a:lnT w="12700">
                      <a:solidFill>
                        <a:srgbClr val="000000"/>
                      </a:solidFill>
                    </a:lnT>
                    <a:noFill/>
                  </a:tcPr>
                </a:tc>
                <a:tc>
                  <a:txBody>
                    <a:bodyPr/>
                    <a:lstStyle/>
                    <a:p>
                      <a:endParaRPr sz="1000"/>
                    </a:p>
                  </a:txBody>
                  <a:tcPr>
                    <a:lnT w="12700">
                      <a:solidFill>
                        <a:srgbClr val="000000"/>
                      </a:solidFill>
                    </a:lnT>
                    <a:noFill/>
                  </a:tcPr>
                </a:tc>
                <a:tc>
                  <a:txBody>
                    <a:bodyPr/>
                    <a:lstStyle/>
                    <a:p>
                      <a:endParaRPr sz="1000"/>
                    </a:p>
                  </a:txBody>
                  <a:tcPr>
                    <a:lnT w="12700">
                      <a:solidFill>
                        <a:srgbClr val="000000"/>
                      </a:solidFill>
                    </a:lnT>
                    <a:noFill/>
                  </a:tcPr>
                </a:tc>
                <a:tc>
                  <a:txBody>
                    <a:bodyPr/>
                    <a:lstStyle/>
                    <a:p>
                      <a:endParaRPr sz="1000"/>
                    </a:p>
                  </a:txBody>
                  <a:tcPr>
                    <a:lnT w="12700">
                      <a:solidFill>
                        <a:srgbClr val="000000"/>
                      </a:solidFill>
                    </a:lnT>
                    <a:noFill/>
                  </a:tcPr>
                </a:tc>
                <a:tc>
                  <a:txBody>
                    <a:bodyPr/>
                    <a:lstStyle/>
                    <a:p>
                      <a:endParaRPr sz="1000"/>
                    </a:p>
                  </a:txBody>
                  <a:tcPr>
                    <a:lnT w="12700">
                      <a:solidFill>
                        <a:srgbClr val="000000"/>
                      </a:solidFill>
                    </a:lnT>
                    <a:noFill/>
                  </a:tcPr>
                </a:tc>
                <a:tc>
                  <a:txBody>
                    <a:bodyPr/>
                    <a:lstStyle/>
                    <a:p>
                      <a:endParaRPr sz="1000"/>
                    </a:p>
                  </a:txBody>
                  <a:tcPr>
                    <a:lnR w="12700">
                      <a:solidFill>
                        <a:srgbClr val="000000"/>
                      </a:solidFill>
                    </a:lnR>
                    <a:lnT w="12700">
                      <a:solidFill>
                        <a:srgbClr val="000000"/>
                      </a:solidFill>
                    </a:lnT>
                    <a:noFill/>
                  </a:tcPr>
                </a:tc>
                <a:tc>
                  <a:txBody>
                    <a:bodyPr/>
                    <a:lstStyle/>
                    <a:p>
                      <a:r>
                        <a:rPr sz="1000"/>
                        <a:t>Total MTP</a:t>
                      </a:r>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endParaRPr sz="1000"/>
                    </a:p>
                  </a:txBody>
                  <a:tcPr>
                    <a:lnL w="12700">
                      <a:solidFill>
                        <a:srgbClr val="000000"/>
                      </a:solidFill>
                    </a:lnL>
                    <a:lnT w="12700">
                      <a:solidFill>
                        <a:srgbClr val="000000"/>
                      </a:solidFill>
                    </a:lnT>
                    <a:noFill/>
                  </a:tcPr>
                </a:tc>
              </a:tr>
            </a:tbl>
          </a:graphicData>
        </a:graphic>
      </p:graphicFrame>
      <p:sp>
        <p:nvSpPr>
          <p:cNvPr id="6" name="New shape"/>
          <p:cNvSpPr/>
          <p:nvPr/>
        </p:nvSpPr>
        <p:spPr>
          <a:xfrm>
            <a:off x="254000" y="4868334"/>
            <a:ext cx="2542540" cy="1693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1500" i="1">
                <a:solidFill>
                  <a:srgbClr val="000000"/>
                </a:solidFill>
              </a:rPr>
              <a:t>
 Stage 1 = Monitoring 
 Stage 2 = ITT Assessment 
 Stage 3 = Bid Preparation 
 Stage 4 = Bid Submission 
 Stage 5 = Mobilisation 
 Stage 6 = Post tender review</a:t>
            </a:r>
          </a:p>
        </p:txBody>
      </p:sp>
      <p:sp>
        <p:nvSpPr>
          <p:cNvPr id="7"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.NET 4.0 Client Profile 18.2.1.</a:t>
            </a:r>
          </a:p>
          <a:p>
            <a:pPr algn="ctr"/>
            <a:r>
              <a:t>Copyright 2004-2018Aspose Pty Ltd.</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18.03.09"/>
  <p:tag name="AS_TITLE" val="Aspose.Slides for .NET 4.0 Client Profile"/>
  <p:tag name="AS_VERSION" val="18.2.1"/>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19</Paragraphs>
  <Slides>6</Slides>
  <Notes>0</Notes>
  <TotalTime>1</TotalTime>
  <HiddenSlides>0</HiddenSlides>
  <MMClips>0</MMClips>
  <ScaleCrop>0</ScaleCrop>
  <HeadingPairs>
    <vt:vector baseType="variant" size="4">
      <vt:variant>
        <vt:lpstr>Theme</vt:lpstr>
      </vt:variant>
      <vt:variant>
        <vt:i4>1</vt:i4>
      </vt:variant>
      <vt:variant>
        <vt:lpstr>Slide Titles</vt:lpstr>
      </vt:variant>
      <vt:variant>
        <vt:i4>6</vt:i4>
      </vt:variant>
    </vt:vector>
  </HeadingPairs>
  <TitlesOfParts>
    <vt:vector baseType="lpstr" size="7">
      <vt:lpstr>Office Theme</vt:lpstr>
      <vt:lpstr>Slide 1</vt:lpstr>
      <vt:lpstr>Click... text has been truncated due to evaluation version limitation.</vt:lpstr>
      <vt:lpstr>Click... text has been truncated due to evaluation version limitation.</vt:lpstr>
      <vt:lpstr>Click... text has been truncated due to evaluation version limitation.</vt:lpstr>
      <vt:lpstr>Click... text has been truncated due to evaluation version limitation.</vt:lpstr>
      <vt:lpstr>Click... text has been truncated due to evaluation version limitation.</vt:lpstr>
    </vt:vector>
  </TitlesOfParts>
  <LinksUpToDate>0</LinksUpToDate>
  <SharedDoc>0</SharedDoc>
  <HyperlinksChanged>0</HyperlinksChanged>
  <Application>Aspose.Slides for .NET</Application>
  <AppVersion>18.0201</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2018-04-23T00:21:48.636</cp:lastPrinted>
  <dcterms:created xsi:type="dcterms:W3CDTF">2018-04-22T18:51:48Z</dcterms:created>
  <dcterms:modified xsi:type="dcterms:W3CDTF">2018-04-22T18:51:50Z</dcterms:modified>
</cp:coreProperties>
</file>