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07" r:id="rId2"/>
    <p:sldId id="271" r:id="rId3"/>
    <p:sldId id="308" r:id="rId4"/>
    <p:sldId id="30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2B10744-8844-43C8-9D02-1FBE72D3D44E}" type="datetimeFigureOut">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C96F2B-206E-4DA1-A9F6-3F5FAC22D8F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B10744-8844-43C8-9D02-1FBE72D3D44E}" type="datetimeFigureOut">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C96F2B-206E-4DA1-A9F6-3F5FAC22D8F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B10744-8844-43C8-9D02-1FBE72D3D44E}" type="datetimeFigureOut">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C96F2B-206E-4DA1-A9F6-3F5FAC22D8F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B10744-8844-43C8-9D02-1FBE72D3D44E}" type="datetimeFigureOut">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C96F2B-206E-4DA1-A9F6-3F5FAC22D8F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B10744-8844-43C8-9D02-1FBE72D3D44E}" type="datetimeFigureOut">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C96F2B-206E-4DA1-A9F6-3F5FAC22D8F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2B10744-8844-43C8-9D02-1FBE72D3D44E}" type="datetimeFigureOut">
              <a:rPr lang="en-US" smtClean="0"/>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C96F2B-206E-4DA1-A9F6-3F5FAC22D8F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2B10744-8844-43C8-9D02-1FBE72D3D44E}" type="datetimeFigureOut">
              <a:rPr lang="en-US" smtClean="0"/>
              <a:t>1/19/2020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C96F2B-206E-4DA1-A9F6-3F5FAC22D8F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2B10744-8844-43C8-9D02-1FBE72D3D44E}" type="datetimeFigureOut">
              <a:rPr lang="en-US" smtClean="0"/>
              <a:t>1/19/2020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C96F2B-206E-4DA1-A9F6-3F5FAC22D8F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B10744-8844-43C8-9D02-1FBE72D3D44E}" type="datetimeFigureOut">
              <a:rPr lang="en-US" smtClean="0"/>
              <a:t>1/19/2020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C96F2B-206E-4DA1-A9F6-3F5FAC22D8F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B10744-8844-43C8-9D02-1FBE72D3D44E}" type="datetimeFigureOut">
              <a:rPr lang="en-US" smtClean="0"/>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C96F2B-206E-4DA1-A9F6-3F5FAC22D8F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B10744-8844-43C8-9D02-1FBE72D3D44E}" type="datetimeFigureOut">
              <a:rPr lang="en-US" smtClean="0"/>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C96F2B-206E-4DA1-A9F6-3F5FAC22D8F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B10744-8844-43C8-9D02-1FBE72D3D44E}" type="datetimeFigureOut">
              <a:rPr lang="en-US" smtClean="0"/>
              <a:t>1/19/2020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C96F2B-206E-4DA1-A9F6-3F5FAC22D8F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image" Target="../media/image1.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769482" y="2138716"/>
            <a:ext cx="9387253" cy="3772852"/>
          </a:xfrm>
          <a:prstGeom prst="roundRect">
            <a:avLst>
              <a:gd name="adj" fmla="val 824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1992222" y="2152418"/>
            <a:ext cx="8610600" cy="3571579"/>
          </a:xfrm>
        </p:spPr>
        <p:txBody>
          <a:bodyPr>
            <a:noAutofit/>
          </a:bodyPr>
          <a:lstStyle/>
          <a:p>
            <a:pPr>
              <a:lnSpc>
                <a:spcPct val="150000"/>
              </a:lnSpc>
            </a:pPr>
            <a:br>
              <a:rPr lang="en-US" sz="1800" dirty="0">
                <a:latin typeface="+mn-lt"/>
                <a:cs typeface="Times New Roman" panose="02020603050405020304" pitchFamily="18" charset="0"/>
              </a:rPr>
            </a:br>
            <a:r>
              <a:rPr lang="en-US" sz="1800" dirty="0">
                <a:latin typeface="+mn-lt"/>
                <a:cs typeface="Times New Roman" panose="02020603050405020304" pitchFamily="18" charset="0"/>
              </a:rPr>
              <a:t>Ministry/ Organization name: </a:t>
            </a:r>
            <a:r>
              <a:rPr lang="en-IN" altLang="en-US" sz="1600" dirty="0">
                <a:solidFill>
                  <a:schemeClr val="bg1"/>
                </a:solidFill>
                <a:latin typeface="+mn-lt"/>
                <a:cs typeface="Times New Roman" panose="02020603050405020304" pitchFamily="18" charset="0"/>
              </a:rPr>
              <a:t>Gov of Uttarakhand</a:t>
            </a:r>
            <a:br>
              <a:rPr lang="en-US" sz="1800" dirty="0">
                <a:latin typeface="+mn-lt"/>
                <a:cs typeface="Times New Roman" panose="02020603050405020304" pitchFamily="18" charset="0"/>
              </a:rPr>
            </a:br>
            <a:r>
              <a:rPr lang="en-US" sz="1800" dirty="0">
                <a:latin typeface="+mn-lt"/>
                <a:cs typeface="Times New Roman" panose="02020603050405020304" pitchFamily="18" charset="0"/>
              </a:rPr>
              <a:t>Problem Statement </a:t>
            </a:r>
            <a:r>
              <a:rPr lang="en-IN" altLang="en-US" sz="1800" dirty="0">
                <a:latin typeface="+mn-lt"/>
                <a:cs typeface="Times New Roman" panose="02020603050405020304" pitchFamily="18" charset="0"/>
              </a:rPr>
              <a:t>: </a:t>
            </a:r>
            <a:r>
              <a:rPr lang="en-IN" altLang="en-US" sz="1600" dirty="0">
                <a:solidFill>
                  <a:schemeClr val="bg1"/>
                </a:solidFill>
                <a:latin typeface="+mn-lt"/>
                <a:cs typeface="Times New Roman" panose="02020603050405020304" pitchFamily="18" charset="0"/>
              </a:rPr>
              <a:t>National Web Portal is used for designing Job oriented courses with the help of Human Resource data and desirable skill sets from industries. Design a system to read the job description from the pdf and word document provided by government officials. Provide facility to review and edit the generated job description and publish on the portal. This portal should also provide facility to apply for job and further management of interview and selection process.</a:t>
            </a:r>
            <a:br>
              <a:rPr lang="en-US" sz="1600" dirty="0">
                <a:latin typeface="+mn-lt"/>
                <a:cs typeface="Times New Roman" panose="02020603050405020304" pitchFamily="18" charset="0"/>
              </a:rPr>
            </a:br>
            <a:r>
              <a:rPr lang="en-US" sz="1800" b="1" dirty="0">
                <a:latin typeface="+mn-lt"/>
                <a:cs typeface="Times New Roman" panose="02020603050405020304" pitchFamily="18" charset="0"/>
              </a:rPr>
              <a:t>Team Name </a:t>
            </a:r>
            <a:r>
              <a:rPr lang="en-US" sz="1800" dirty="0">
                <a:latin typeface="+mn-lt"/>
                <a:cs typeface="Times New Roman" panose="02020603050405020304" pitchFamily="18" charset="0"/>
              </a:rPr>
              <a:t>: </a:t>
            </a:r>
            <a:r>
              <a:rPr lang="en-US" sz="1800" b="1" dirty="0" err="1">
                <a:solidFill>
                  <a:schemeClr val="bg1"/>
                </a:solidFill>
                <a:latin typeface="+mn-lt"/>
                <a:cs typeface="Times New Roman" panose="02020603050405020304" pitchFamily="18" charset="0"/>
              </a:rPr>
              <a:t>ThinkTech</a:t>
            </a:r>
            <a:br>
              <a:rPr lang="en-US" sz="1800" dirty="0">
                <a:latin typeface="+mn-lt"/>
                <a:cs typeface="Times New Roman" panose="02020603050405020304" pitchFamily="18" charset="0"/>
              </a:rPr>
            </a:br>
            <a:r>
              <a:rPr lang="en-US" sz="1800" b="1" dirty="0">
                <a:latin typeface="+mn-lt"/>
                <a:cs typeface="Times New Roman" panose="02020603050405020304" pitchFamily="18" charset="0"/>
              </a:rPr>
              <a:t>Team Leader Name </a:t>
            </a:r>
            <a:r>
              <a:rPr lang="en-US" sz="1800" dirty="0">
                <a:latin typeface="+mn-lt"/>
                <a:cs typeface="Times New Roman" panose="02020603050405020304" pitchFamily="18" charset="0"/>
              </a:rPr>
              <a:t>: </a:t>
            </a:r>
            <a:r>
              <a:rPr lang="en-IN" altLang="en-US" sz="1600" dirty="0" err="1">
                <a:solidFill>
                  <a:schemeClr val="bg1"/>
                </a:solidFill>
                <a:latin typeface="+mn-lt"/>
                <a:cs typeface="Times New Roman" panose="02020603050405020304" pitchFamily="18" charset="0"/>
              </a:rPr>
              <a:t>Atul</a:t>
            </a:r>
            <a:r>
              <a:rPr lang="en-IN" altLang="en-US" sz="1600" dirty="0">
                <a:solidFill>
                  <a:schemeClr val="bg1"/>
                </a:solidFill>
                <a:latin typeface="+mn-lt"/>
                <a:cs typeface="Times New Roman" panose="02020603050405020304" pitchFamily="18" charset="0"/>
              </a:rPr>
              <a:t> Bhatt</a:t>
            </a:r>
            <a:r>
              <a:rPr lang="en-US" sz="1800" dirty="0">
                <a:latin typeface="+mn-lt"/>
                <a:cs typeface="Times New Roman" panose="02020603050405020304" pitchFamily="18" charset="0"/>
              </a:rPr>
              <a:t>						     </a:t>
            </a:r>
            <a:r>
              <a:rPr lang="en-US" sz="1800" b="1" dirty="0">
                <a:latin typeface="+mn-lt"/>
                <a:cs typeface="Times New Roman" panose="02020603050405020304" pitchFamily="18" charset="0"/>
              </a:rPr>
              <a:t>College Code </a:t>
            </a:r>
            <a:r>
              <a:rPr lang="en-US" sz="1800" dirty="0">
                <a:latin typeface="+mn-lt"/>
                <a:cs typeface="Times New Roman" panose="02020603050405020304" pitchFamily="18" charset="0"/>
              </a:rPr>
              <a:t>: </a:t>
            </a:r>
            <a:br>
              <a:rPr lang="en-US" sz="1800" dirty="0">
                <a:latin typeface="+mn-lt"/>
                <a:cs typeface="Times New Roman" panose="02020603050405020304" pitchFamily="18" charset="0"/>
              </a:rPr>
            </a:br>
            <a:endParaRPr lang="en-US" sz="1800" dirty="0">
              <a:latin typeface="+mn-lt"/>
              <a:cs typeface="Times New Roman" panose="02020603050405020304" pitchFamily="18" charset="0"/>
            </a:endParaRPr>
          </a:p>
        </p:txBody>
      </p:sp>
      <p:sp>
        <p:nvSpPr>
          <p:cNvPr id="4" name="TextBox 3"/>
          <p:cNvSpPr txBox="1"/>
          <p:nvPr/>
        </p:nvSpPr>
        <p:spPr>
          <a:xfrm>
            <a:off x="3545983" y="780060"/>
            <a:ext cx="5100034" cy="707886"/>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sz="4000" dirty="0"/>
              <a:t>Idea/Approach Details</a:t>
            </a:r>
            <a:endParaRPr lang="en-IN" sz="4000" dirty="0"/>
          </a:p>
        </p:txBody>
      </p:sp>
      <p:sp>
        <p:nvSpPr>
          <p:cNvPr id="5" name="TextBox 4">
            <a:extLst>
              <a:ext uri="{FF2B5EF4-FFF2-40B4-BE49-F238E27FC236}">
                <a16:creationId xmlns:a16="http://schemas.microsoft.com/office/drawing/2014/main" id="{9E5CDE44-7995-47A1-A330-BBA3C72554A0}"/>
              </a:ext>
            </a:extLst>
          </p:cNvPr>
          <p:cNvSpPr txBox="1"/>
          <p:nvPr/>
        </p:nvSpPr>
        <p:spPr>
          <a:xfrm>
            <a:off x="5228822" y="4620359"/>
            <a:ext cx="5499279" cy="923330"/>
          </a:xfrm>
          <a:prstGeom prst="rect">
            <a:avLst/>
          </a:prstGeom>
          <a:noFill/>
        </p:spPr>
        <p:txBody>
          <a:bodyPr wrap="square" rtlCol="0">
            <a:spAutoFit/>
          </a:bodyPr>
          <a:lstStyle/>
          <a:p>
            <a:r>
              <a:rPr lang="en-US" b="1" u="sng" dirty="0"/>
              <a:t>Team Members:</a:t>
            </a:r>
          </a:p>
          <a:p>
            <a:r>
              <a:rPr lang="en-US" dirty="0">
                <a:solidFill>
                  <a:schemeClr val="bg1"/>
                </a:solidFill>
              </a:rPr>
              <a:t>Atul Bhatt, Anuj Dubey, Anirudh </a:t>
            </a:r>
            <a:r>
              <a:rPr lang="en-US" dirty="0" err="1">
                <a:solidFill>
                  <a:schemeClr val="bg1"/>
                </a:solidFill>
              </a:rPr>
              <a:t>Pundir</a:t>
            </a:r>
            <a:r>
              <a:rPr lang="en-US" dirty="0">
                <a:solidFill>
                  <a:schemeClr val="bg1"/>
                </a:solidFill>
              </a:rPr>
              <a:t>, </a:t>
            </a:r>
            <a:r>
              <a:rPr lang="en-US" dirty="0" err="1">
                <a:solidFill>
                  <a:schemeClr val="bg1"/>
                </a:solidFill>
              </a:rPr>
              <a:t>Naman</a:t>
            </a:r>
            <a:r>
              <a:rPr lang="en-US" dirty="0">
                <a:solidFill>
                  <a:schemeClr val="bg1"/>
                </a:solidFill>
              </a:rPr>
              <a:t> Sharma, Gunjan </a:t>
            </a:r>
            <a:r>
              <a:rPr lang="en-US" dirty="0" err="1">
                <a:solidFill>
                  <a:schemeClr val="bg1"/>
                </a:solidFill>
              </a:rPr>
              <a:t>Baunthiyal</a:t>
            </a:r>
            <a:r>
              <a:rPr lang="en-US" dirty="0">
                <a:solidFill>
                  <a:schemeClr val="bg1"/>
                </a:solidFill>
              </a:rPr>
              <a:t>, , </a:t>
            </a:r>
            <a:r>
              <a:rPr lang="en-US" dirty="0" err="1">
                <a:solidFill>
                  <a:schemeClr val="bg1"/>
                </a:solidFill>
              </a:rPr>
              <a:t>Preetika</a:t>
            </a:r>
            <a:r>
              <a:rPr lang="en-US" dirty="0">
                <a:solidFill>
                  <a:schemeClr val="bg1"/>
                </a:solidFill>
              </a:rPr>
              <a:t> Rawat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95575" y="712337"/>
            <a:ext cx="10258169" cy="3159846"/>
          </a:xfrm>
          <a:prstGeom prst="roundRect">
            <a:avLst>
              <a:gd name="adj" fmla="val 3386"/>
            </a:avLst>
          </a:prstGeom>
        </p:spPr>
        <p:style>
          <a:lnRef idx="1">
            <a:schemeClr val="accent1"/>
          </a:lnRef>
          <a:fillRef idx="3">
            <a:schemeClr val="accent1"/>
          </a:fillRef>
          <a:effectRef idx="2">
            <a:schemeClr val="accent1"/>
          </a:effectRef>
          <a:fontRef idx="minor">
            <a:schemeClr val="lt1"/>
          </a:fontRef>
        </p:style>
        <p:txBody>
          <a:bodyPr rtlCol="0" anchor="ctr"/>
          <a:lstStyle/>
          <a:p>
            <a:pPr marL="285750" lvl="0" indent="-285750" defTabSz="457200">
              <a:buFont typeface="Arial" panose="020B0604020202020204" pitchFamily="34" charset="0"/>
              <a:buChar char="•"/>
              <a:defRPr/>
            </a:pPr>
            <a:r>
              <a:rPr lang="en-US" sz="1600" dirty="0"/>
              <a:t>We will be making a Web Portal that will provide the interface to users, government officials and developers. The users will have the interface to register themselves and apply for the job by filling their profiles. </a:t>
            </a:r>
          </a:p>
          <a:p>
            <a:pPr marL="285750" lvl="0" indent="-285750" defTabSz="457200">
              <a:buFont typeface="Arial" panose="020B0604020202020204" pitchFamily="34" charset="0"/>
              <a:buChar char="•"/>
              <a:defRPr/>
            </a:pPr>
            <a:r>
              <a:rPr lang="en-US" sz="1600" dirty="0"/>
              <a:t>The government officials will have the interface to upload the pdf files or word files.</a:t>
            </a:r>
          </a:p>
          <a:p>
            <a:pPr marL="285750" lvl="0" indent="-285750" defTabSz="457200">
              <a:buFont typeface="Arial" panose="020B0604020202020204" pitchFamily="34" charset="0"/>
              <a:buChar char="•"/>
              <a:defRPr/>
            </a:pPr>
            <a:r>
              <a:rPr lang="en-US" sz="1600" dirty="0"/>
              <a:t>Our program will run silently in the background and pick up the job description from the document uploaded by scrapping it. </a:t>
            </a:r>
          </a:p>
          <a:p>
            <a:pPr marL="285750" lvl="0" indent="-285750" defTabSz="457200">
              <a:buFont typeface="Arial" panose="020B0604020202020204" pitchFamily="34" charset="0"/>
              <a:buChar char="•"/>
              <a:defRPr/>
            </a:pPr>
            <a:r>
              <a:rPr lang="en-US" sz="1600" dirty="0"/>
              <a:t>The job description will show in the dashboard of the admins to review it, edit it and finally publish it to the portal.</a:t>
            </a:r>
          </a:p>
          <a:p>
            <a:pPr marL="285750" lvl="0" indent="-285750" defTabSz="457200">
              <a:buFont typeface="Arial" panose="020B0604020202020204" pitchFamily="34" charset="0"/>
              <a:buChar char="•"/>
              <a:defRPr/>
            </a:pPr>
            <a:r>
              <a:rPr lang="en-US" sz="1600" dirty="0"/>
              <a:t>The script will run in the server and will match the job profiles of the applicant with the job description and show them to the Government officials aka the admins in ranking with the most matching profile at the top and vice-versa.</a:t>
            </a:r>
          </a:p>
          <a:p>
            <a:pPr marL="285750" lvl="0" indent="-285750" defTabSz="457200">
              <a:buFont typeface="Arial" panose="020B0604020202020204" pitchFamily="34" charset="0"/>
              <a:buChar char="•"/>
              <a:defRPr/>
            </a:pPr>
            <a:r>
              <a:rPr lang="en-US" sz="1600" dirty="0"/>
              <a:t>An android app for accessing the same can also be implemented. This will make the application more easily accessible.</a:t>
            </a:r>
            <a:br>
              <a:rPr lang="en-US" sz="1600" dirty="0"/>
            </a:br>
            <a:br>
              <a:rPr lang="en-US" sz="1600" dirty="0"/>
            </a:br>
            <a:r>
              <a:rPr lang="en-US" sz="1600" dirty="0"/>
              <a:t>JOB HUNT MADE EASY.</a:t>
            </a:r>
          </a:p>
        </p:txBody>
      </p:sp>
      <p:sp>
        <p:nvSpPr>
          <p:cNvPr id="8" name="Rounded Rectangle 7"/>
          <p:cNvSpPr/>
          <p:nvPr/>
        </p:nvSpPr>
        <p:spPr>
          <a:xfrm>
            <a:off x="2458496" y="4722930"/>
            <a:ext cx="6532327" cy="1918657"/>
          </a:xfrm>
          <a:prstGeom prst="roundRect">
            <a:avLst>
              <a:gd name="adj" fmla="val 6069"/>
            </a:avLst>
          </a:prstGeom>
        </p:spPr>
        <p:style>
          <a:lnRef idx="1">
            <a:schemeClr val="accent1"/>
          </a:lnRef>
          <a:fillRef idx="3">
            <a:schemeClr val="accent1"/>
          </a:fillRef>
          <a:effectRef idx="2">
            <a:schemeClr val="accent1"/>
          </a:effectRef>
          <a:fontRef idx="minor">
            <a:schemeClr val="lt1"/>
          </a:fontRef>
        </p:style>
        <p:txBody>
          <a:bodyPr rtlCol="0" anchor="ctr"/>
          <a:lstStyle/>
          <a:p>
            <a:pPr lvl="0" defTabSz="457200">
              <a:defRPr/>
            </a:pPr>
            <a:r>
              <a:rPr lang="en-US" dirty="0"/>
              <a:t>The interfaces for Web Portal are standalone which are built using :</a:t>
            </a:r>
          </a:p>
          <a:p>
            <a:pPr marL="285750" lvl="0" indent="-285750" defTabSz="457200">
              <a:buFont typeface="Arial" panose="020B0604020202020204" pitchFamily="34" charset="0"/>
              <a:buChar char="•"/>
              <a:defRPr/>
            </a:pPr>
            <a:r>
              <a:rPr lang="en-IN" b="1" dirty="0"/>
              <a:t>Html</a:t>
            </a:r>
          </a:p>
          <a:p>
            <a:pPr marL="285750" lvl="0" indent="-285750" defTabSz="457200">
              <a:buFont typeface="Arial" panose="020B0604020202020204" pitchFamily="34" charset="0"/>
              <a:buChar char="•"/>
              <a:defRPr/>
            </a:pPr>
            <a:r>
              <a:rPr lang="en-IN" b="1" dirty="0"/>
              <a:t>CSS</a:t>
            </a:r>
          </a:p>
          <a:p>
            <a:pPr marL="285750" lvl="0" indent="-285750" defTabSz="457200">
              <a:buFont typeface="Arial" panose="020B0604020202020204" pitchFamily="34" charset="0"/>
              <a:buChar char="•"/>
              <a:defRPr/>
            </a:pPr>
            <a:r>
              <a:rPr lang="en-IN" b="1" dirty="0"/>
              <a:t>PHP</a:t>
            </a:r>
          </a:p>
          <a:p>
            <a:pPr marL="285750" lvl="0" indent="-285750" defTabSz="457200">
              <a:buFont typeface="Arial" panose="020B0604020202020204" pitchFamily="34" charset="0"/>
              <a:buChar char="•"/>
              <a:defRPr/>
            </a:pPr>
            <a:r>
              <a:rPr lang="en-IN" b="1" dirty="0"/>
              <a:t>JavaScript</a:t>
            </a:r>
          </a:p>
          <a:p>
            <a:pPr marL="285750" lvl="0" indent="-285750" defTabSz="457200">
              <a:buFont typeface="Arial" panose="020B0604020202020204" pitchFamily="34" charset="0"/>
              <a:buChar char="•"/>
              <a:defRPr/>
            </a:pPr>
            <a:r>
              <a:rPr lang="en-IN" b="1" dirty="0"/>
              <a:t>Python </a:t>
            </a:r>
          </a:p>
          <a:p>
            <a:pPr marL="285750" lvl="0" indent="-285750" defTabSz="457200">
              <a:buFont typeface="Arial" panose="020B0604020202020204" pitchFamily="34" charset="0"/>
              <a:buChar char="•"/>
              <a:defRPr/>
            </a:pPr>
            <a:r>
              <a:rPr lang="en-IN" b="1" dirty="0"/>
              <a:t>Android SDK and Java for android development (optional)</a:t>
            </a:r>
          </a:p>
        </p:txBody>
      </p:sp>
      <p:sp>
        <p:nvSpPr>
          <p:cNvPr id="5" name="Title 1"/>
          <p:cNvSpPr>
            <a:spLocks noGrp="1"/>
          </p:cNvSpPr>
          <p:nvPr>
            <p:ph type="title"/>
          </p:nvPr>
        </p:nvSpPr>
        <p:spPr>
          <a:xfrm>
            <a:off x="2749640" y="243067"/>
            <a:ext cx="5950039" cy="342111"/>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Describe your idea  / Solution / Prototype here</a:t>
            </a:r>
          </a:p>
        </p:txBody>
      </p:sp>
      <p:sp>
        <p:nvSpPr>
          <p:cNvPr id="6" name="Title 1"/>
          <p:cNvSpPr txBox="1"/>
          <p:nvPr/>
        </p:nvSpPr>
        <p:spPr>
          <a:xfrm>
            <a:off x="2749640" y="4126501"/>
            <a:ext cx="5950039" cy="342111"/>
          </a:xfrm>
          <a:prstGeom prst="rect">
            <a:avLst/>
          </a:prstGeom>
        </p:spPr>
        <p:style>
          <a:lnRef idx="1">
            <a:schemeClr val="accent2"/>
          </a:lnRef>
          <a:fillRef idx="3">
            <a:schemeClr val="accent2"/>
          </a:fillRef>
          <a:effectRef idx="2">
            <a:schemeClr val="accent2"/>
          </a:effectRef>
          <a:fontRef idx="minor">
            <a:schemeClr val="lt1"/>
          </a:fontRef>
        </p:style>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2400" dirty="0"/>
              <a:t>Describe your Technology stack here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966623" y="208038"/>
            <a:ext cx="4258754" cy="461665"/>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sz="2400" dirty="0"/>
              <a:t>Describe your Use Cases here</a:t>
            </a:r>
          </a:p>
        </p:txBody>
      </p:sp>
      <p:graphicFrame>
        <p:nvGraphicFramePr>
          <p:cNvPr id="2" name="Content Placeholder 1">
            <a:hlinkClick r:id="" action="ppaction://ole?verb=0"/>
          </p:cNvPr>
          <p:cNvGraphicFramePr>
            <a:graphicFrameLocks noGrp="1" noChangeAspect="1"/>
          </p:cNvGraphicFramePr>
          <p:nvPr>
            <p:ph sz="half" idx="1"/>
          </p:nvPr>
        </p:nvGraphicFramePr>
        <p:xfrm>
          <a:off x="2943225" y="3601244"/>
          <a:ext cx="971550" cy="800100"/>
        </p:xfrm>
        <a:graphic>
          <a:graphicData uri="http://schemas.openxmlformats.org/presentationml/2006/ole">
            <mc:AlternateContent xmlns:mc="http://schemas.openxmlformats.org/markup-compatibility/2006">
              <mc:Choice xmlns:v="urn:schemas-microsoft-com:vml" Requires="v">
                <p:oleObj spid="_x0000_s1029" showAsIcon="1" r:id="rId3" imgW="971550" imgH="800100" progId="Package">
                  <p:embed/>
                </p:oleObj>
              </mc:Choice>
              <mc:Fallback>
                <p:oleObj showAsIcon="1" r:id="rId3" imgW="971550" imgH="800100" progId="Package">
                  <p:embed/>
                  <p:pic>
                    <p:nvPicPr>
                      <p:cNvPr id="0" name="Picture 1024"/>
                      <p:cNvPicPr/>
                      <p:nvPr/>
                    </p:nvPicPr>
                    <p:blipFill>
                      <a:blip r:embed="rId4"/>
                      <a:stretch>
                        <a:fillRect/>
                      </a:stretch>
                    </p:blipFill>
                    <p:spPr>
                      <a:xfrm>
                        <a:off x="2943225" y="3601244"/>
                        <a:ext cx="971550" cy="800100"/>
                      </a:xfrm>
                      <a:prstGeom prst="rect">
                        <a:avLst/>
                      </a:prstGeom>
                    </p:spPr>
                  </p:pic>
                </p:oleObj>
              </mc:Fallback>
            </mc:AlternateContent>
          </a:graphicData>
        </a:graphic>
      </p:graphicFrame>
      <p:sp>
        <p:nvSpPr>
          <p:cNvPr id="3" name="Rounded Rectangle 2"/>
          <p:cNvSpPr/>
          <p:nvPr/>
        </p:nvSpPr>
        <p:spPr>
          <a:xfrm>
            <a:off x="931572" y="998112"/>
            <a:ext cx="10328857" cy="5492840"/>
          </a:xfrm>
          <a:prstGeom prst="roundRect">
            <a:avLst>
              <a:gd name="adj" fmla="val 3255"/>
            </a:avLst>
          </a:prstGeom>
        </p:spPr>
        <p:style>
          <a:lnRef idx="1">
            <a:schemeClr val="accent1"/>
          </a:lnRef>
          <a:fillRef idx="3">
            <a:schemeClr val="accent1"/>
          </a:fillRef>
          <a:effectRef idx="2">
            <a:schemeClr val="accent1"/>
          </a:effectRef>
          <a:fontRef idx="minor">
            <a:schemeClr val="lt1"/>
          </a:fontRef>
        </p:style>
        <p:txBody>
          <a:bodyPr rtlCol="0" anchor="ctr"/>
          <a:lstStyle/>
          <a:p>
            <a:pPr lvl="0" defTabSz="457200">
              <a:lnSpc>
                <a:spcPct val="150000"/>
              </a:lnSpc>
              <a:defRPr/>
            </a:pPr>
            <a:r>
              <a:rPr lang="en-US" sz="2000" b="1" dirty="0">
                <a:solidFill>
                  <a:schemeClr val="bg1"/>
                </a:solidFill>
              </a:rPr>
              <a:t>The Web Portal will have the following functionalities:                                  </a:t>
            </a:r>
            <a:r>
              <a:rPr lang="en-IN" altLang="en-US" sz="2000" b="1" u="sng" dirty="0">
                <a:solidFill>
                  <a:schemeClr val="bg1"/>
                </a:solidFill>
              </a:rPr>
              <a:t>Use Case:</a:t>
            </a:r>
            <a:r>
              <a:rPr lang="en-US" sz="2000" b="1" u="sng" dirty="0">
                <a:solidFill>
                  <a:schemeClr val="bg1"/>
                </a:solidFill>
              </a:rPr>
              <a:t>              </a:t>
            </a:r>
          </a:p>
          <a:p>
            <a:pPr marL="457200" lvl="0" indent="-457200" defTabSz="457200">
              <a:lnSpc>
                <a:spcPct val="150000"/>
              </a:lnSpc>
              <a:buFont typeface="+mj-lt"/>
              <a:buAutoNum type="arabicPeriod"/>
              <a:defRPr/>
            </a:pPr>
            <a:r>
              <a:rPr lang="en-US" sz="2000" b="1" u="sng" dirty="0">
                <a:solidFill>
                  <a:schemeClr val="bg1"/>
                </a:solidFill>
              </a:rPr>
              <a:t>USERS (JOB Applicants)</a:t>
            </a:r>
          </a:p>
          <a:p>
            <a:pPr marL="285750" lvl="0" indent="-285750" defTabSz="457200">
              <a:lnSpc>
                <a:spcPct val="150000"/>
              </a:lnSpc>
              <a:buFont typeface="Wingdings" panose="05000000000000000000" pitchFamily="2" charset="2"/>
              <a:buChar char="Ø"/>
              <a:defRPr/>
            </a:pPr>
            <a:r>
              <a:rPr lang="en-US" sz="1600" dirty="0">
                <a:solidFill>
                  <a:schemeClr val="bg1"/>
                </a:solidFill>
              </a:rPr>
              <a:t>The user will have to enter his/her details that are necessary for registration for applying to the job. </a:t>
            </a:r>
          </a:p>
          <a:p>
            <a:pPr marL="285750" lvl="0" indent="-285750" defTabSz="457200">
              <a:lnSpc>
                <a:spcPct val="150000"/>
              </a:lnSpc>
              <a:buFont typeface="Wingdings" panose="05000000000000000000" pitchFamily="2" charset="2"/>
              <a:buChar char="Ø"/>
              <a:defRPr/>
            </a:pPr>
            <a:r>
              <a:rPr lang="en-US" sz="1600" dirty="0">
                <a:solidFill>
                  <a:schemeClr val="bg1"/>
                </a:solidFill>
              </a:rPr>
              <a:t>The user will be required to fill the form of his qualifications and skills to get suitable job recommendation after the registration to complete his profile.</a:t>
            </a:r>
          </a:p>
          <a:p>
            <a:pPr marL="285750" lvl="0" indent="-285750" defTabSz="457200">
              <a:lnSpc>
                <a:spcPct val="150000"/>
              </a:lnSpc>
              <a:buFont typeface="Wingdings" panose="05000000000000000000" pitchFamily="2" charset="2"/>
              <a:buChar char="Ø"/>
              <a:defRPr/>
            </a:pPr>
            <a:r>
              <a:rPr lang="en-US" sz="1600" dirty="0">
                <a:solidFill>
                  <a:schemeClr val="bg1"/>
                </a:solidFill>
              </a:rPr>
              <a:t>The user will get the job recommendation based on his profile and can select to apply for a job by reading the job description.</a:t>
            </a:r>
          </a:p>
          <a:p>
            <a:pPr marL="342900" lvl="0" indent="-342900" defTabSz="457200">
              <a:lnSpc>
                <a:spcPct val="150000"/>
              </a:lnSpc>
              <a:buFont typeface="+mj-lt"/>
              <a:buAutoNum type="arabicPeriod" startAt="2"/>
              <a:defRPr/>
            </a:pPr>
            <a:r>
              <a:rPr lang="en-US" sz="2000" b="1" u="sng" dirty="0">
                <a:solidFill>
                  <a:schemeClr val="bg1"/>
                </a:solidFill>
              </a:rPr>
              <a:t>Govt Officials (Documents uploader, Reviewers, Editors, Publishers)</a:t>
            </a:r>
          </a:p>
          <a:p>
            <a:pPr marL="285750" lvl="0" indent="-285750" defTabSz="457200">
              <a:lnSpc>
                <a:spcPct val="150000"/>
              </a:lnSpc>
              <a:buFont typeface="Wingdings" panose="05000000000000000000" pitchFamily="2" charset="2"/>
              <a:buChar char="v"/>
              <a:defRPr/>
            </a:pPr>
            <a:r>
              <a:rPr lang="en-US" sz="1600" dirty="0">
                <a:solidFill>
                  <a:schemeClr val="bg1"/>
                </a:solidFill>
              </a:rPr>
              <a:t>The Govt. officials profiles will have their account made by the database admin and they can complete their profiles after making a login to the account. The respective authorized user will have the facility to upload the documents and review and edit the Job description fetched from it and them publish it to the portal. </a:t>
            </a:r>
          </a:p>
          <a:p>
            <a:pPr marL="285750" lvl="0" indent="-285750" defTabSz="457200">
              <a:lnSpc>
                <a:spcPct val="150000"/>
              </a:lnSpc>
              <a:buFont typeface="Wingdings" panose="05000000000000000000" pitchFamily="2" charset="2"/>
              <a:buChar char="v"/>
              <a:defRPr/>
            </a:pPr>
            <a:r>
              <a:rPr lang="en-US" sz="1600" dirty="0">
                <a:solidFill>
                  <a:schemeClr val="bg1"/>
                </a:solidFill>
              </a:rPr>
              <a:t>Their dashboard will also show the record of all the Job description updated and manage them.</a:t>
            </a:r>
          </a:p>
          <a:p>
            <a:pPr marL="285750" lvl="0" indent="-285750" defTabSz="457200">
              <a:lnSpc>
                <a:spcPct val="150000"/>
              </a:lnSpc>
              <a:buFont typeface="Wingdings" panose="05000000000000000000" pitchFamily="2" charset="2"/>
              <a:buChar char="v"/>
              <a:defRPr/>
            </a:pPr>
            <a:r>
              <a:rPr lang="en-US" sz="1600" dirty="0">
                <a:solidFill>
                  <a:schemeClr val="bg1"/>
                </a:solidFill>
              </a:rPr>
              <a:t>They can also see the profiles of matching job applicants with a job description uploading on a ranking basis to make better decision making who is more suitable for the job.</a:t>
            </a:r>
          </a:p>
        </p:txBody>
      </p:sp>
      <p:graphicFrame>
        <p:nvGraphicFramePr>
          <p:cNvPr id="5" name="Content Placeholder 4">
            <a:hlinkClick r:id="" action="ppaction://ole?verb=0"/>
          </p:cNvPr>
          <p:cNvGraphicFramePr>
            <a:graphicFrameLocks noGrp="1" noChangeAspect="1"/>
          </p:cNvGraphicFramePr>
          <p:nvPr>
            <p:ph sz="half" idx="2"/>
            <p:extLst>
              <p:ext uri="{D42A27DB-BD31-4B8C-83A1-F6EECF244321}">
                <p14:modId xmlns:p14="http://schemas.microsoft.com/office/powerpoint/2010/main" val="3146619013"/>
              </p:ext>
            </p:extLst>
          </p:nvPr>
        </p:nvGraphicFramePr>
        <p:xfrm>
          <a:off x="10108574" y="1178362"/>
          <a:ext cx="971550" cy="800100"/>
        </p:xfrm>
        <a:graphic>
          <a:graphicData uri="http://schemas.openxmlformats.org/presentationml/2006/ole">
            <mc:AlternateContent xmlns:mc="http://schemas.openxmlformats.org/markup-compatibility/2006">
              <mc:Choice xmlns:v="urn:schemas-microsoft-com:vml" Requires="v">
                <p:oleObj spid="_x0000_s1030" showAsIcon="1" r:id="rId5" imgW="971550" imgH="800100" progId="Package">
                  <p:embed/>
                </p:oleObj>
              </mc:Choice>
              <mc:Fallback>
                <p:oleObj showAsIcon="1" r:id="rId5" imgW="971550" imgH="800100" progId="Package">
                  <p:embed/>
                  <p:pic>
                    <p:nvPicPr>
                      <p:cNvPr id="0" name="Picture 1025"/>
                      <p:cNvPicPr/>
                      <p:nvPr/>
                    </p:nvPicPr>
                    <p:blipFill>
                      <a:blip r:embed="rId4"/>
                      <a:stretch>
                        <a:fillRect/>
                      </a:stretch>
                    </p:blipFill>
                    <p:spPr>
                      <a:xfrm>
                        <a:off x="10108574" y="1178362"/>
                        <a:ext cx="971550" cy="800100"/>
                      </a:xfrm>
                      <a:prstGeom prst="rect">
                        <a:avLst/>
                      </a:prstGeom>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570078" y="1400577"/>
            <a:ext cx="8892862" cy="4536584"/>
          </a:xfrm>
          <a:prstGeom prst="roundRect">
            <a:avLst>
              <a:gd name="adj" fmla="val 2971"/>
            </a:avLst>
          </a:prstGeom>
        </p:spPr>
        <p:style>
          <a:lnRef idx="1">
            <a:schemeClr val="accent1"/>
          </a:lnRef>
          <a:fillRef idx="3">
            <a:schemeClr val="accent1"/>
          </a:fillRef>
          <a:effectRef idx="2">
            <a:schemeClr val="accent1"/>
          </a:effectRef>
          <a:fontRef idx="minor">
            <a:schemeClr val="lt1"/>
          </a:fontRef>
        </p:style>
        <p:txBody>
          <a:bodyPr rtlCol="0" anchor="ctr"/>
          <a:lstStyle/>
          <a:p>
            <a:pPr marL="285750" lvl="0" indent="-285750" defTabSz="457200">
              <a:lnSpc>
                <a:spcPct val="150000"/>
              </a:lnSpc>
              <a:buFont typeface="Arial" panose="020B0604020202020204" pitchFamily="34" charset="0"/>
              <a:buChar char="•"/>
              <a:defRPr/>
            </a:pPr>
            <a:r>
              <a:rPr lang="en-US" dirty="0"/>
              <a:t>We will be using Flask a python library to give our portal some application like features. Flask is a lightweight WSGI web application framework. </a:t>
            </a:r>
          </a:p>
          <a:p>
            <a:pPr marL="285750" lvl="0" indent="-285750" defTabSz="457200">
              <a:lnSpc>
                <a:spcPct val="150000"/>
              </a:lnSpc>
              <a:buFont typeface="Arial" panose="020B0604020202020204" pitchFamily="34" charset="0"/>
              <a:buChar char="•"/>
              <a:defRPr/>
            </a:pPr>
            <a:r>
              <a:rPr lang="en-US" dirty="0"/>
              <a:t>Some python libraries such as:</a:t>
            </a:r>
          </a:p>
          <a:p>
            <a:pPr marL="742950" lvl="1" indent="-285750" defTabSz="457200">
              <a:lnSpc>
                <a:spcPct val="150000"/>
              </a:lnSpc>
              <a:buFont typeface="Wingdings" panose="05000000000000000000" pitchFamily="2" charset="2"/>
              <a:buChar char="v"/>
              <a:defRPr/>
            </a:pPr>
            <a:r>
              <a:rPr lang="en-US" dirty="0"/>
              <a:t>requests :  The requests library is the de facto standard for making HTTP </a:t>
            </a:r>
            <a:r>
              <a:rPr lang="en-US" b="1" dirty="0"/>
              <a:t>requests in Python</a:t>
            </a:r>
            <a:r>
              <a:rPr lang="en-US" dirty="0"/>
              <a:t>.</a:t>
            </a:r>
          </a:p>
          <a:p>
            <a:pPr marL="742950" lvl="1" indent="-285750">
              <a:buFont typeface="Wingdings" panose="05000000000000000000" pitchFamily="2" charset="2"/>
              <a:buChar char="v"/>
            </a:pPr>
            <a:r>
              <a:rPr lang="en-US" dirty="0"/>
              <a:t>Pypdf2 : </a:t>
            </a:r>
            <a:r>
              <a:rPr lang="en-IN" dirty="0"/>
              <a:t>A Pure-Python library built as a PDF toolkit. It is capable extracting document information (title, author, …) and its content. We need it read the content of the pdf.</a:t>
            </a:r>
            <a:endParaRPr lang="en-US" dirty="0"/>
          </a:p>
          <a:p>
            <a:pPr marL="742950" lvl="1" indent="-285750">
              <a:buFont typeface="Wingdings" panose="05000000000000000000" pitchFamily="2" charset="2"/>
              <a:buChar char="v"/>
            </a:pPr>
            <a:r>
              <a:rPr lang="en-US" i="1" dirty="0"/>
              <a:t>python-docx</a:t>
            </a:r>
            <a:r>
              <a:rPr lang="en-US" dirty="0"/>
              <a:t>  : It is a Python library for creating and updating Microsoft Word (.docx) files. We need it scrap the data from the word documents.</a:t>
            </a:r>
          </a:p>
          <a:p>
            <a:pPr lvl="1"/>
            <a:endParaRPr lang="en-US" dirty="0"/>
          </a:p>
          <a:p>
            <a:pPr marL="285750" indent="-285750">
              <a:buFont typeface="Arial" panose="020B0604020202020204" pitchFamily="34" charset="0"/>
              <a:buChar char="•"/>
            </a:pPr>
            <a:r>
              <a:rPr lang="en-US" dirty="0"/>
              <a:t>SHOW STOPPER : Our portal will be responsive and will be easily accessible on all the platforms as a web application. It will be fast and easily extensible.</a:t>
            </a:r>
          </a:p>
        </p:txBody>
      </p:sp>
      <p:sp>
        <p:nvSpPr>
          <p:cNvPr id="4" name="Rectangle 3"/>
          <p:cNvSpPr/>
          <p:nvPr/>
        </p:nvSpPr>
        <p:spPr>
          <a:xfrm>
            <a:off x="2798868" y="581524"/>
            <a:ext cx="6435283" cy="461665"/>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sz="2400" dirty="0"/>
              <a:t>Describe your Dependencies / Show stopper here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718</Words>
  <Application>Microsoft Office PowerPoint</Application>
  <PresentationFormat>Widescreen</PresentationFormat>
  <Paragraphs>37</Paragraphs>
  <Slides>4</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vt:i4>
      </vt:variant>
    </vt:vector>
  </HeadingPairs>
  <TitlesOfParts>
    <vt:vector size="10" baseType="lpstr">
      <vt:lpstr>Arial</vt:lpstr>
      <vt:lpstr>Calibri</vt:lpstr>
      <vt:lpstr>Calibri Light</vt:lpstr>
      <vt:lpstr>Wingdings</vt:lpstr>
      <vt:lpstr>Office Theme</vt:lpstr>
      <vt:lpstr>Package</vt:lpstr>
      <vt:lpstr> Ministry/ Organization name: Gov of Uttarakhand Problem Statement : National Web Portal is used for designing Job oriented courses with the help of Human Resource data and desirable skill sets from industries. Design a system to read the job description from the pdf and word document provided by government officials. Provide facility to review and edit the generated job description and publish on the portal. This portal should also provide facility to apply for job and further management of interview and selection process. Team Name : ThinkTech Team Leader Name : Atul Bhatt           College Code :  </vt:lpstr>
      <vt:lpstr>Describe your idea  / Solution / Prototype here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Idea/Approach Details  Ministry/ Organization name:     Problem Statement : Team Name : Team Leader Name :          College Code : </dc:title>
  <dc:creator>Anuja Kanhere</dc:creator>
  <cp:lastModifiedBy>Atul Bhatt</cp:lastModifiedBy>
  <cp:revision>15</cp:revision>
  <dcterms:created xsi:type="dcterms:W3CDTF">2019-12-18T09:24:00Z</dcterms:created>
  <dcterms:modified xsi:type="dcterms:W3CDTF">2020-01-19T05:14:51Z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1033-11.2.0.9144</vt:lpwstr>
  </property>
</Properties>
</file>