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6"/>
  </p:notesMasterIdLst>
  <p:sldIdLst>
    <p:sldId id="256" r:id="rId2"/>
    <p:sldId id="257" r:id="rId3"/>
    <p:sldId id="292" r:id="rId4"/>
    <p:sldId id="349" r:id="rId5"/>
    <p:sldId id="294" r:id="rId6"/>
    <p:sldId id="293" r:id="rId7"/>
    <p:sldId id="295" r:id="rId8"/>
    <p:sldId id="296" r:id="rId9"/>
    <p:sldId id="297" r:id="rId10"/>
    <p:sldId id="299" r:id="rId11"/>
    <p:sldId id="298"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50" r:id="rId28"/>
    <p:sldId id="351" r:id="rId29"/>
    <p:sldId id="352" r:id="rId30"/>
    <p:sldId id="358" r:id="rId31"/>
    <p:sldId id="355" r:id="rId32"/>
    <p:sldId id="354" r:id="rId33"/>
    <p:sldId id="361" r:id="rId34"/>
    <p:sldId id="359" r:id="rId35"/>
    <p:sldId id="356" r:id="rId36"/>
    <p:sldId id="357"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7" r:id="rId62"/>
    <p:sldId id="386" r:id="rId63"/>
    <p:sldId id="388" r:id="rId64"/>
    <p:sldId id="389" r:id="rId65"/>
    <p:sldId id="390" r:id="rId66"/>
    <p:sldId id="391" r:id="rId67"/>
    <p:sldId id="392" r:id="rId68"/>
    <p:sldId id="393" r:id="rId69"/>
    <p:sldId id="394" r:id="rId70"/>
    <p:sldId id="395" r:id="rId71"/>
    <p:sldId id="396" r:id="rId72"/>
    <p:sldId id="397" r:id="rId73"/>
    <p:sldId id="398"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 id="426" r:id="rId101"/>
    <p:sldId id="427" r:id="rId102"/>
    <p:sldId id="428" r:id="rId103"/>
    <p:sldId id="429" r:id="rId104"/>
    <p:sldId id="430" r:id="rId105"/>
    <p:sldId id="431" r:id="rId106"/>
    <p:sldId id="433" r:id="rId107"/>
    <p:sldId id="432" r:id="rId108"/>
    <p:sldId id="434" r:id="rId109"/>
    <p:sldId id="435" r:id="rId110"/>
    <p:sldId id="436" r:id="rId111"/>
    <p:sldId id="437" r:id="rId112"/>
    <p:sldId id="438" r:id="rId113"/>
    <p:sldId id="439" r:id="rId114"/>
    <p:sldId id="440"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p:cViewPr varScale="1">
        <p:scale>
          <a:sx n="87" d="100"/>
          <a:sy n="87" d="100"/>
        </p:scale>
        <p:origin x="135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A8A93-24A3-4F84-8EAD-5BF6C044F7E8}" type="datetimeFigureOut">
              <a:rPr lang="en-IN" smtClean="0"/>
              <a:t>21-10-2020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4B8A8-D27C-4C05-B70A-1F1CE673ADBE}" type="slidenum">
              <a:rPr lang="en-IN" smtClean="0"/>
              <a:t>‹#›</a:t>
            </a:fld>
            <a:endParaRPr lang="en-IN"/>
          </a:p>
        </p:txBody>
      </p:sp>
    </p:spTree>
    <p:extLst>
      <p:ext uri="{BB962C8B-B14F-4D97-AF65-F5344CB8AC3E}">
        <p14:creationId xmlns:p14="http://schemas.microsoft.com/office/powerpoint/2010/main" val="3859714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p:nvPicPr>
        <p:blipFill>
          <a:blip r:embed="rId5" cstate="print"/>
          <a:stretch>
            <a:fillRect/>
          </a:stretch>
        </p:blipFill>
        <p:spPr>
          <a:xfrm>
            <a:off x="7662119" y="2819400"/>
            <a:ext cx="1461333" cy="2293850"/>
          </a:xfrm>
          <a:prstGeom prst="rect">
            <a:avLst/>
          </a:prstGeom>
        </p:spPr>
      </p:pic>
      <p:pic>
        <p:nvPicPr>
          <p:cNvPr id="11" name="Picture 10"/>
          <p:cNvPicPr>
            <a:picLocks/>
          </p:cNvPicPr>
          <p:nvPr/>
        </p:nvPicPr>
        <p:blipFill>
          <a:blip r:embed="rId6" cstate="print"/>
          <a:stretch>
            <a:fillRect/>
          </a:stretch>
        </p:blipFill>
        <p:spPr>
          <a:xfrm>
            <a:off x="20548" y="5089818"/>
            <a:ext cx="9098280" cy="1737360"/>
          </a:xfrm>
          <a:prstGeom prst="rect">
            <a:avLst/>
          </a:prstGeom>
        </p:spPr>
      </p:pic>
      <p:sp>
        <p:nvSpPr>
          <p:cNvPr id="14" name="Rectangle 13"/>
          <p:cNvSpPr/>
          <p:nvPr/>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B49C088F-C6B3-4024-9750-3215D017126D}" type="datetimeFigureOut">
              <a:rPr lang="en-US" smtClean="0"/>
              <a:pPr/>
              <a:t>10/21/2020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D20E484-6DF9-4CC5-A400-6BCE143B5807}" type="slidenum">
              <a:rPr lang="en-US" smtClean="0"/>
              <a:pPr/>
              <a:t>‹#›</a:t>
            </a:fld>
            <a:endParaRPr lang="en-US"/>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a:t>Click to edit Master subtitle style</a:t>
            </a:r>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B49C088F-C6B3-4024-9750-3215D017126D}" type="datetimeFigureOut">
              <a:rPr lang="en-US" smtClean="0"/>
              <a:pPr/>
              <a:t>10/21/2020</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D20E484-6DF9-4CC5-A400-6BCE143B5807}" type="slidenum">
              <a:rPr lang="en-US" smtClean="0"/>
              <a:pPr/>
              <a:t>‹#›</a:t>
            </a:fld>
            <a:endParaRPr lang="en-US"/>
          </a:p>
        </p:txBody>
      </p:sp>
      <p:sp>
        <p:nvSpPr>
          <p:cNvPr id="6" name="Rectangle 5"/>
          <p:cNvSpPr/>
          <p:nvPr/>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49C088F-C6B3-4024-9750-3215D017126D}" type="datetimeFigureOut">
              <a:rPr lang="en-US" smtClean="0"/>
              <a:pPr/>
              <a:t>10/21/2020</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D20E484-6DF9-4CC5-A400-6BCE143B5807}"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9C088F-C6B3-4024-9750-3215D017126D}"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0E484-6DF9-4CC5-A400-6BCE143B5807}" type="slidenum">
              <a:rPr lang="en-US" smtClean="0"/>
              <a:pPr/>
              <a:t>‹#›</a:t>
            </a:fld>
            <a:endParaRPr lang="en-US"/>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a:t>    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B49C088F-C6B3-4024-9750-3215D017126D}"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D20E484-6DF9-4CC5-A400-6BCE143B5807}"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B49C088F-C6B3-4024-9750-3215D017126D}" type="datetimeFigureOut">
              <a:rPr lang="en-US" smtClean="0"/>
              <a:pPr/>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0E484-6DF9-4CC5-A400-6BCE143B58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p>
            <a:fld id="{B49C088F-C6B3-4024-9750-3215D017126D}" type="datetimeFigureOut">
              <a:rPr lang="en-US" smtClean="0"/>
              <a:pPr/>
              <a:t>10/21/2020</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2D20E484-6DF9-4CC5-A400-6BCE143B58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D20E484-6DF9-4CC5-A400-6BCE143B5807}" type="slidenum">
              <a:rPr lang="en-US" smtClean="0"/>
              <a:pPr/>
              <a:t>‹#›</a:t>
            </a:fld>
            <a:endParaRPr lang="en-US"/>
          </a:p>
        </p:txBody>
      </p:sp>
      <p:sp>
        <p:nvSpPr>
          <p:cNvPr id="7" name="Oval 6"/>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p:cNvSpPr/>
          <p:nvPr/>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6600"/>
                </a:solidFill>
              </a:rPr>
              <a:t>           </a:t>
            </a:r>
          </a:p>
        </p:txBody>
      </p:sp>
      <p:sp>
        <p:nvSpPr>
          <p:cNvPr id="9" name="Oval 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B49C088F-C6B3-4024-9750-3215D017126D}" type="datetimeFigureOut">
              <a:rPr lang="en-US" smtClean="0"/>
              <a:pPr/>
              <a:t>10/21/2020</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D20E484-6DF9-4CC5-A400-6BCE143B5807}"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B49C088F-C6B3-4024-9750-3215D017126D}" type="datetimeFigureOut">
              <a:rPr lang="en-US" smtClean="0"/>
              <a:pPr/>
              <a:t>10/21/2020</a:t>
            </a:fld>
            <a:endParaRPr lang="en-US"/>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D20E484-6DF9-4CC5-A400-6BCE143B5807}" type="slidenum">
              <a:rPr lang="en-US" smtClean="0"/>
              <a:pPr/>
              <a:t>‹#›</a:t>
            </a:fld>
            <a:endParaRPr lang="en-US"/>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9C088F-C6B3-4024-9750-3215D017126D}"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0E484-6DF9-4CC5-A400-6BCE143B58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B49C088F-C6B3-4024-9750-3215D017126D}" type="datetimeFigureOut">
              <a:rPr lang="en-US" smtClean="0"/>
              <a:pPr/>
              <a:t>10/21/2020</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D20E484-6DF9-4CC5-A400-6BCE143B5807}" type="slidenum">
              <a:rPr lang="en-US" smtClean="0"/>
              <a:pPr/>
              <a:t>‹#›</a:t>
            </a:fld>
            <a:endParaRPr lang="en-US"/>
          </a:p>
        </p:txBody>
      </p:sp>
      <p:pic>
        <p:nvPicPr>
          <p:cNvPr id="6" name="Picture 5"/>
          <p:cNvPicPr>
            <a:picLocks noChangeAspect="1"/>
          </p:cNvPicPr>
          <p:nvPr/>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a:t>Click to edit Master 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C088F-C6B3-4024-9750-3215D017126D}" type="datetimeFigureOut">
              <a:rPr lang="en-US" smtClean="0"/>
              <a:pPr/>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0E484-6DF9-4CC5-A400-6BCE143B5807}" type="slidenum">
              <a:rPr lang="en-US" smtClean="0"/>
              <a:pPr/>
              <a:t>‹#›</a:t>
            </a:fld>
            <a:endParaRPr lang="en-US"/>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a:t>Click to edit Master Title Style</a:t>
            </a:r>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B49C088F-C6B3-4024-9750-3215D017126D}" type="datetimeFigureOut">
              <a:rPr lang="en-US" smtClean="0"/>
              <a:pPr/>
              <a:t>10/21/2020</a:t>
            </a:fld>
            <a:endParaRPr lang="en-US"/>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D20E484-6DF9-4CC5-A400-6BCE143B5807}" type="slidenum">
              <a:rPr lang="en-US" smtClean="0"/>
              <a:pPr/>
              <a:t>‹#›</a:t>
            </a:fld>
            <a:endParaRPr lang="en-US"/>
          </a:p>
        </p:txBody>
      </p:sp>
      <p:sp>
        <p:nvSpPr>
          <p:cNvPr id="7" name="Rectangle 6"/>
          <p:cNvSpPr/>
          <p:nvPr/>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49C088F-C6B3-4024-9750-3215D017126D}" type="datetimeFigureOut">
              <a:rPr lang="en-US" smtClean="0"/>
              <a:pPr/>
              <a:t>10/21/2020</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D20E484-6DF9-4CC5-A400-6BCE143B58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C088F-C6B3-4024-9750-3215D017126D}" type="datetimeFigureOut">
              <a:rPr lang="en-US" smtClean="0"/>
              <a:pPr/>
              <a:t>10/21/2020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0E484-6DF9-4CC5-A400-6BCE143B5807}" type="slidenum">
              <a:rPr lang="en-US" smtClean="0"/>
              <a:pPr/>
              <a:t>‹#›</a:t>
            </a:fld>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hyperlink" Target="file:///D:\Apptronix\Courses\a.php"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867" y="3048000"/>
            <a:ext cx="6976533" cy="1676400"/>
          </a:xfrm>
        </p:spPr>
        <p:txBody>
          <a:bodyPr>
            <a:normAutofit/>
          </a:bodyPr>
          <a:lstStyle/>
          <a:p>
            <a:r>
              <a:rPr lang="en-US" sz="4400" dirty="0">
                <a:latin typeface="Andalus" panose="02020603050405020304" pitchFamily="18" charset="-78"/>
                <a:cs typeface="Andalus" panose="02020603050405020304" pitchFamily="18" charset="-78"/>
              </a:rPr>
              <a:t>Web Designing | PHP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799"/>
            <a:ext cx="8229600" cy="596365"/>
          </a:xfrm>
        </p:spPr>
        <p:txBody>
          <a:bodyPr>
            <a:normAutofit fontScale="90000"/>
          </a:bodyPr>
          <a:lstStyle/>
          <a:p>
            <a:pPr marL="0" indent="0"/>
            <a:r>
              <a:rPr lang="en-US" sz="3600" dirty="0"/>
              <a:t>Continued</a:t>
            </a:r>
          </a:p>
        </p:txBody>
      </p:sp>
      <p:sp>
        <p:nvSpPr>
          <p:cNvPr id="3" name="Rectangle 2"/>
          <p:cNvSpPr/>
          <p:nvPr/>
        </p:nvSpPr>
        <p:spPr>
          <a:xfrm>
            <a:off x="457200" y="2133600"/>
            <a:ext cx="8305800" cy="3416320"/>
          </a:xfrm>
          <a:prstGeom prst="rect">
            <a:avLst/>
          </a:prstGeom>
        </p:spPr>
        <p:txBody>
          <a:bodyPr wrap="square">
            <a:spAutoFit/>
          </a:bodyPr>
          <a:lstStyle/>
          <a:p>
            <a:r>
              <a:rPr lang="en-US" dirty="0"/>
              <a:t>PHP has a total of eight data types which we use to construct our variables: </a:t>
            </a:r>
          </a:p>
          <a:p>
            <a:endParaRPr lang="en-US" dirty="0"/>
          </a:p>
          <a:p>
            <a:pPr marL="285750" indent="-285750">
              <a:buFont typeface="Arial" panose="020B0604020202020204" pitchFamily="34" charset="0"/>
              <a:buChar char="•"/>
            </a:pPr>
            <a:r>
              <a:rPr lang="en-US" b="1" dirty="0"/>
              <a:t>Integers: </a:t>
            </a:r>
            <a:r>
              <a:rPr lang="en-US" dirty="0"/>
              <a:t>are whole numbers, without a decimal point, like 4195. </a:t>
            </a:r>
          </a:p>
          <a:p>
            <a:pPr marL="285750" indent="-285750">
              <a:buFont typeface="Arial" panose="020B0604020202020204" pitchFamily="34" charset="0"/>
              <a:buChar char="•"/>
            </a:pPr>
            <a:r>
              <a:rPr lang="en-US" b="1" dirty="0"/>
              <a:t>Doubles: </a:t>
            </a:r>
            <a:r>
              <a:rPr lang="en-US" dirty="0"/>
              <a:t>are floating-point numbers, like 3.14159 or 49.1. </a:t>
            </a:r>
          </a:p>
          <a:p>
            <a:pPr marL="285750" indent="-285750">
              <a:buFont typeface="Arial" panose="020B0604020202020204" pitchFamily="34" charset="0"/>
              <a:buChar char="•"/>
            </a:pPr>
            <a:r>
              <a:rPr lang="en-US" b="1" dirty="0"/>
              <a:t>Booleans: </a:t>
            </a:r>
            <a:r>
              <a:rPr lang="en-US" dirty="0"/>
              <a:t>have only two possible values either true or false. </a:t>
            </a:r>
          </a:p>
          <a:p>
            <a:pPr marL="285750" indent="-285750">
              <a:buFont typeface="Arial" panose="020B0604020202020204" pitchFamily="34" charset="0"/>
              <a:buChar char="•"/>
            </a:pPr>
            <a:r>
              <a:rPr lang="en-US" b="1" dirty="0"/>
              <a:t>NULL: </a:t>
            </a:r>
            <a:r>
              <a:rPr lang="en-US" dirty="0"/>
              <a:t>is a special type that only has one value: NULL. </a:t>
            </a:r>
          </a:p>
          <a:p>
            <a:pPr marL="285750" indent="-285750">
              <a:buFont typeface="Arial" panose="020B0604020202020204" pitchFamily="34" charset="0"/>
              <a:buChar char="•"/>
            </a:pPr>
            <a:r>
              <a:rPr lang="en-US" b="1" dirty="0"/>
              <a:t>Strings: </a:t>
            </a:r>
            <a:r>
              <a:rPr lang="en-US" dirty="0"/>
              <a:t>are sequences of characters, like 'PHP supports string operations.' </a:t>
            </a:r>
          </a:p>
          <a:p>
            <a:pPr marL="285750" indent="-285750">
              <a:buFont typeface="Arial" panose="020B0604020202020204" pitchFamily="34" charset="0"/>
              <a:buChar char="•"/>
            </a:pPr>
            <a:r>
              <a:rPr lang="en-US" b="1" dirty="0"/>
              <a:t>Arrays: </a:t>
            </a:r>
            <a:r>
              <a:rPr lang="en-US" dirty="0"/>
              <a:t>are named and indexed collections of other values. </a:t>
            </a:r>
          </a:p>
          <a:p>
            <a:pPr marL="285750" indent="-285750">
              <a:buFont typeface="Arial" panose="020B0604020202020204" pitchFamily="34" charset="0"/>
              <a:buChar char="•"/>
            </a:pPr>
            <a:r>
              <a:rPr lang="en-US" b="1" dirty="0"/>
              <a:t>Objects: </a:t>
            </a:r>
            <a:r>
              <a:rPr lang="en-US" dirty="0"/>
              <a:t>are instances of programmer-defined classes, which can package up both other kinds of values and functions that are specific to the class. </a:t>
            </a:r>
          </a:p>
          <a:p>
            <a:pPr marL="285750" indent="-285750">
              <a:buFont typeface="Arial" panose="020B0604020202020204" pitchFamily="34" charset="0"/>
              <a:buChar char="•"/>
            </a:pPr>
            <a:r>
              <a:rPr lang="en-US" b="1" dirty="0"/>
              <a:t>Resources: </a:t>
            </a:r>
            <a:r>
              <a:rPr lang="en-US" dirty="0"/>
              <a:t>are special variables that hold references to resources external to PHP (such as database connections). </a:t>
            </a:r>
          </a:p>
        </p:txBody>
      </p:sp>
    </p:spTree>
    <p:extLst>
      <p:ext uri="{BB962C8B-B14F-4D97-AF65-F5344CB8AC3E}">
        <p14:creationId xmlns:p14="http://schemas.microsoft.com/office/powerpoint/2010/main" val="39149991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8229600" cy="228600"/>
          </a:xfrm>
        </p:spPr>
        <p:txBody>
          <a:bodyPr>
            <a:noAutofit/>
          </a:bodyPr>
          <a:lstStyle/>
          <a:p>
            <a:r>
              <a:rPr lang="en-US" sz="4000" dirty="0"/>
              <a:t>Sending E-Mails In PHP</a:t>
            </a:r>
          </a:p>
        </p:txBody>
      </p:sp>
      <p:sp>
        <p:nvSpPr>
          <p:cNvPr id="3" name="Rectangle 2"/>
          <p:cNvSpPr/>
          <p:nvPr/>
        </p:nvSpPr>
        <p:spPr>
          <a:xfrm>
            <a:off x="381000" y="2057400"/>
            <a:ext cx="8305800" cy="3970318"/>
          </a:xfrm>
          <a:prstGeom prst="rect">
            <a:avLst/>
          </a:prstGeom>
        </p:spPr>
        <p:txBody>
          <a:bodyPr wrap="square">
            <a:spAutoFit/>
          </a:bodyPr>
          <a:lstStyle/>
          <a:p>
            <a:r>
              <a:rPr lang="en-US" dirty="0"/>
              <a:t>PHP must be configured correctly in the </a:t>
            </a:r>
            <a:r>
              <a:rPr lang="en-US" b="1" dirty="0"/>
              <a:t>php.ini </a:t>
            </a:r>
            <a:r>
              <a:rPr lang="en-US" dirty="0"/>
              <a:t>file with the details of how your system sends email. Open php.ini file available in </a:t>
            </a:r>
            <a:r>
              <a:rPr lang="en-US" b="1" dirty="0"/>
              <a:t>/</a:t>
            </a:r>
            <a:r>
              <a:rPr lang="en-US" b="1" dirty="0" err="1"/>
              <a:t>etc</a:t>
            </a:r>
            <a:r>
              <a:rPr lang="en-US" b="1" dirty="0"/>
              <a:t>/ </a:t>
            </a:r>
            <a:r>
              <a:rPr lang="en-US" dirty="0"/>
              <a:t>directory and find the section headed </a:t>
            </a:r>
            <a:r>
              <a:rPr lang="en-US" b="1" dirty="0"/>
              <a:t>[mail function]</a:t>
            </a:r>
            <a:r>
              <a:rPr lang="en-US" dirty="0"/>
              <a:t>. </a:t>
            </a:r>
          </a:p>
          <a:p>
            <a:r>
              <a:rPr lang="en-US" dirty="0"/>
              <a:t>Windows users should ensure that two directives are supplied. The first is called SMTP that defines your email server address. The second is called </a:t>
            </a:r>
            <a:r>
              <a:rPr lang="en-US" dirty="0" err="1"/>
              <a:t>sendmail_from</a:t>
            </a:r>
            <a:r>
              <a:rPr lang="en-US" dirty="0"/>
              <a:t> which defines your own email address. </a:t>
            </a:r>
          </a:p>
          <a:p>
            <a:endParaRPr lang="en-US" dirty="0"/>
          </a:p>
          <a:p>
            <a:r>
              <a:rPr lang="en-US" dirty="0"/>
              <a:t>The configuration for Windows should look something like this: </a:t>
            </a:r>
          </a:p>
          <a:p>
            <a:endParaRPr lang="en-US" dirty="0"/>
          </a:p>
          <a:p>
            <a:r>
              <a:rPr lang="en-US" dirty="0"/>
              <a:t>[mail function] </a:t>
            </a:r>
          </a:p>
          <a:p>
            <a:r>
              <a:rPr lang="en-US" dirty="0"/>
              <a:t>; For Win32 only. </a:t>
            </a:r>
          </a:p>
          <a:p>
            <a:r>
              <a:rPr lang="en-US" dirty="0"/>
              <a:t>SMTP = apptronix.net </a:t>
            </a:r>
          </a:p>
          <a:p>
            <a:r>
              <a:rPr lang="en-US" dirty="0"/>
              <a:t>; For win32 only </a:t>
            </a:r>
          </a:p>
          <a:p>
            <a:r>
              <a:rPr lang="en-US" dirty="0" err="1"/>
              <a:t>sendmail_from</a:t>
            </a:r>
            <a:r>
              <a:rPr lang="en-US" dirty="0"/>
              <a:t> = info@apptronix.net </a:t>
            </a:r>
          </a:p>
        </p:txBody>
      </p:sp>
    </p:spTree>
    <p:extLst>
      <p:ext uri="{BB962C8B-B14F-4D97-AF65-F5344CB8AC3E}">
        <p14:creationId xmlns:p14="http://schemas.microsoft.com/office/powerpoint/2010/main" val="18735844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010" y="1219200"/>
            <a:ext cx="8229600" cy="457200"/>
          </a:xfrm>
        </p:spPr>
        <p:txBody>
          <a:bodyPr>
            <a:noAutofit/>
          </a:bodyPr>
          <a:lstStyle/>
          <a:p>
            <a:r>
              <a:rPr lang="en-US" sz="2800" b="1" dirty="0"/>
              <a:t>Sending plain text email </a:t>
            </a:r>
            <a:endParaRPr lang="en-US" sz="2800" dirty="0"/>
          </a:p>
        </p:txBody>
      </p:sp>
      <p:sp>
        <p:nvSpPr>
          <p:cNvPr id="3" name="Rectangle 2"/>
          <p:cNvSpPr/>
          <p:nvPr/>
        </p:nvSpPr>
        <p:spPr>
          <a:xfrm>
            <a:off x="304800" y="2057400"/>
            <a:ext cx="8763000" cy="3693319"/>
          </a:xfrm>
          <a:prstGeom prst="rect">
            <a:avLst/>
          </a:prstGeom>
        </p:spPr>
        <p:txBody>
          <a:bodyPr wrap="square">
            <a:spAutoFit/>
          </a:bodyPr>
          <a:lstStyle/>
          <a:p>
            <a:r>
              <a:rPr lang="en-US" dirty="0"/>
              <a:t>PHP makes use of </a:t>
            </a:r>
            <a:r>
              <a:rPr lang="en-US" b="1" dirty="0"/>
              <a:t>mail() </a:t>
            </a:r>
            <a:r>
              <a:rPr lang="en-US" dirty="0"/>
              <a:t>function to send an email. This function requires three mandatory arguments that specify the recipient's email address, the subject of the </a:t>
            </a:r>
            <a:r>
              <a:rPr lang="en-US" dirty="0" err="1"/>
              <a:t>the</a:t>
            </a:r>
            <a:r>
              <a:rPr lang="en-US" dirty="0"/>
              <a:t> message and the actual message additionally there are other two optional parameters. </a:t>
            </a:r>
          </a:p>
          <a:p>
            <a:endParaRPr lang="en-US" dirty="0"/>
          </a:p>
          <a:p>
            <a:pPr algn="ctr"/>
            <a:r>
              <a:rPr lang="en-US" dirty="0"/>
              <a:t>mail( to, subject, message, headers, parameters ); </a:t>
            </a:r>
          </a:p>
          <a:p>
            <a:endParaRPr lang="en-US" dirty="0"/>
          </a:p>
          <a:p>
            <a:endParaRPr lang="en-US" dirty="0"/>
          </a:p>
          <a:p>
            <a:r>
              <a:rPr lang="en-US" dirty="0"/>
              <a:t>As soon as the mail function is called PHP will attempt to send the email then it will return true if successful or false if it is failed. </a:t>
            </a:r>
          </a:p>
          <a:p>
            <a:r>
              <a:rPr lang="en-US" dirty="0"/>
              <a:t>Multiple recipients can be specified as the first argument to the mail() function in a comma separated list. </a:t>
            </a:r>
          </a:p>
          <a:p>
            <a:endParaRPr lang="en-US" dirty="0"/>
          </a:p>
          <a:p>
            <a:endParaRPr lang="en-US" dirty="0"/>
          </a:p>
        </p:txBody>
      </p:sp>
    </p:spTree>
    <p:extLst>
      <p:ext uri="{BB962C8B-B14F-4D97-AF65-F5344CB8AC3E}">
        <p14:creationId xmlns:p14="http://schemas.microsoft.com/office/powerpoint/2010/main" val="24493144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010" y="1219200"/>
            <a:ext cx="8229600" cy="457200"/>
          </a:xfrm>
        </p:spPr>
        <p:txBody>
          <a:bodyPr>
            <a:noAutofit/>
          </a:bodyPr>
          <a:lstStyle/>
          <a:p>
            <a:r>
              <a:rPr lang="en-US" sz="2800" b="1" dirty="0"/>
              <a:t>Parameters</a:t>
            </a:r>
            <a:endParaRPr lang="en-US"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828800"/>
            <a:ext cx="8382000" cy="4479371"/>
          </a:xfrm>
          <a:prstGeom prst="rect">
            <a:avLst/>
          </a:prstGeom>
        </p:spPr>
      </p:pic>
    </p:spTree>
    <p:extLst>
      <p:ext uri="{BB962C8B-B14F-4D97-AF65-F5344CB8AC3E}">
        <p14:creationId xmlns:p14="http://schemas.microsoft.com/office/powerpoint/2010/main" val="33744898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228600"/>
          </a:xfrm>
        </p:spPr>
        <p:txBody>
          <a:bodyPr>
            <a:noAutofit/>
          </a:bodyPr>
          <a:lstStyle/>
          <a:p>
            <a:r>
              <a:rPr lang="en-US" sz="2800" dirty="0"/>
              <a:t>Example</a:t>
            </a:r>
          </a:p>
        </p:txBody>
      </p:sp>
      <p:sp>
        <p:nvSpPr>
          <p:cNvPr id="4" name="Rectangle 3"/>
          <p:cNvSpPr/>
          <p:nvPr/>
        </p:nvSpPr>
        <p:spPr>
          <a:xfrm>
            <a:off x="381000" y="1859340"/>
            <a:ext cx="8001000" cy="4247317"/>
          </a:xfrm>
          <a:prstGeom prst="rect">
            <a:avLst/>
          </a:prstGeom>
        </p:spPr>
        <p:txBody>
          <a:bodyPr wrap="square">
            <a:spAutoFit/>
          </a:bodyPr>
          <a:lstStyle/>
          <a:p>
            <a:r>
              <a:rPr lang="en-US" dirty="0"/>
              <a:t>&lt;?</a:t>
            </a:r>
            <a:r>
              <a:rPr lang="en-US" dirty="0" err="1"/>
              <a:t>php</a:t>
            </a:r>
            <a:r>
              <a:rPr lang="en-US" dirty="0"/>
              <a:t> </a:t>
            </a:r>
          </a:p>
          <a:p>
            <a:r>
              <a:rPr lang="en-US" dirty="0"/>
              <a:t>$to = "xyz@somedomain.com"; </a:t>
            </a:r>
          </a:p>
          <a:p>
            <a:r>
              <a:rPr lang="en-US" dirty="0"/>
              <a:t>$subject = "This is subject"; </a:t>
            </a:r>
          </a:p>
          <a:p>
            <a:r>
              <a:rPr lang="en-US" dirty="0"/>
              <a:t>$message = "This is simple text message."; </a:t>
            </a:r>
          </a:p>
          <a:p>
            <a:r>
              <a:rPr lang="en-US" dirty="0"/>
              <a:t>$header = "</a:t>
            </a:r>
            <a:r>
              <a:rPr lang="en-US" dirty="0" err="1"/>
              <a:t>From:abc@somedomain.com</a:t>
            </a:r>
            <a:r>
              <a:rPr lang="en-US" dirty="0"/>
              <a:t> \r\n"; </a:t>
            </a:r>
          </a:p>
          <a:p>
            <a:r>
              <a:rPr lang="en-US" dirty="0"/>
              <a:t>$</a:t>
            </a:r>
            <a:r>
              <a:rPr lang="en-US" dirty="0" err="1"/>
              <a:t>retval</a:t>
            </a:r>
            <a:r>
              <a:rPr lang="en-US" dirty="0"/>
              <a:t> = mail ($</a:t>
            </a:r>
            <a:r>
              <a:rPr lang="en-US" dirty="0" err="1"/>
              <a:t>to,$subject,$message,$header</a:t>
            </a:r>
            <a:r>
              <a:rPr lang="en-US" dirty="0"/>
              <a:t>); </a:t>
            </a:r>
          </a:p>
          <a:p>
            <a:r>
              <a:rPr lang="en-US" dirty="0"/>
              <a:t>if( $</a:t>
            </a:r>
            <a:r>
              <a:rPr lang="en-US" dirty="0" err="1"/>
              <a:t>retval</a:t>
            </a:r>
            <a:r>
              <a:rPr lang="en-US" dirty="0"/>
              <a:t> == true ) </a:t>
            </a:r>
          </a:p>
          <a:p>
            <a:r>
              <a:rPr lang="en-US" dirty="0"/>
              <a:t>{ </a:t>
            </a:r>
          </a:p>
          <a:p>
            <a:r>
              <a:rPr lang="en-US" dirty="0"/>
              <a:t>echo "Message sent successfully..."; </a:t>
            </a:r>
          </a:p>
          <a:p>
            <a:r>
              <a:rPr lang="en-US" dirty="0"/>
              <a:t>} </a:t>
            </a:r>
          </a:p>
          <a:p>
            <a:r>
              <a:rPr lang="en-US" dirty="0"/>
              <a:t>else </a:t>
            </a:r>
          </a:p>
          <a:p>
            <a:r>
              <a:rPr lang="en-US" dirty="0"/>
              <a:t>{ </a:t>
            </a:r>
          </a:p>
          <a:p>
            <a:r>
              <a:rPr lang="en-US" dirty="0"/>
              <a:t>echo "Message could not be sent..."; </a:t>
            </a:r>
          </a:p>
          <a:p>
            <a:r>
              <a:rPr lang="en-US" dirty="0"/>
              <a:t>} </a:t>
            </a:r>
          </a:p>
          <a:p>
            <a:r>
              <a:rPr lang="en-US" dirty="0"/>
              <a:t>?&gt; </a:t>
            </a:r>
          </a:p>
        </p:txBody>
      </p:sp>
    </p:spTree>
    <p:extLst>
      <p:ext uri="{BB962C8B-B14F-4D97-AF65-F5344CB8AC3E}">
        <p14:creationId xmlns:p14="http://schemas.microsoft.com/office/powerpoint/2010/main" val="6856161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228600"/>
          </a:xfrm>
        </p:spPr>
        <p:txBody>
          <a:bodyPr>
            <a:noAutofit/>
          </a:bodyPr>
          <a:lstStyle/>
          <a:p>
            <a:br>
              <a:rPr lang="en-US" sz="4000" dirty="0"/>
            </a:br>
            <a:br>
              <a:rPr lang="en-US" sz="4000" dirty="0"/>
            </a:br>
            <a:r>
              <a:rPr lang="en-US" sz="4000" dirty="0"/>
              <a:t>FILE UPLOADING </a:t>
            </a:r>
            <a:br>
              <a:rPr lang="en-US" sz="4000" dirty="0"/>
            </a:br>
            <a:endParaRPr lang="en-US" sz="4000" dirty="0"/>
          </a:p>
        </p:txBody>
      </p:sp>
    </p:spTree>
    <p:extLst>
      <p:ext uri="{BB962C8B-B14F-4D97-AF65-F5344CB8AC3E}">
        <p14:creationId xmlns:p14="http://schemas.microsoft.com/office/powerpoint/2010/main" val="24826440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228600"/>
          </a:xfrm>
        </p:spPr>
        <p:txBody>
          <a:bodyPr>
            <a:noAutofit/>
          </a:bodyPr>
          <a:lstStyle/>
          <a:p>
            <a:br>
              <a:rPr lang="en-US" sz="4000" dirty="0"/>
            </a:br>
            <a:br>
              <a:rPr lang="en-US" sz="4000" dirty="0"/>
            </a:br>
            <a:r>
              <a:rPr lang="en-US" sz="4000" dirty="0"/>
              <a:t>FILE UPLOADING </a:t>
            </a:r>
            <a:br>
              <a:rPr lang="en-US" sz="4000" dirty="0"/>
            </a:br>
            <a:endParaRPr lang="en-US" sz="4000" dirty="0"/>
          </a:p>
        </p:txBody>
      </p:sp>
      <p:sp>
        <p:nvSpPr>
          <p:cNvPr id="3" name="Rectangle 2"/>
          <p:cNvSpPr/>
          <p:nvPr/>
        </p:nvSpPr>
        <p:spPr>
          <a:xfrm>
            <a:off x="190500" y="1981200"/>
            <a:ext cx="8763000" cy="4524315"/>
          </a:xfrm>
          <a:prstGeom prst="rect">
            <a:avLst/>
          </a:prstGeom>
        </p:spPr>
        <p:txBody>
          <a:bodyPr wrap="square">
            <a:spAutoFit/>
          </a:bodyPr>
          <a:lstStyle/>
          <a:p>
            <a:r>
              <a:rPr lang="en-US" dirty="0"/>
              <a:t>A PHP script can be used with a HTML form to allow users to upload files to the server. Initially files are uploaded into a temporary directory and then relocated to a target destination by a PHP script. </a:t>
            </a:r>
          </a:p>
          <a:p>
            <a:r>
              <a:rPr lang="en-US" dirty="0"/>
              <a:t>Information in the </a:t>
            </a:r>
            <a:r>
              <a:rPr lang="en-US" b="1" dirty="0" err="1"/>
              <a:t>phpinfo.php</a:t>
            </a:r>
            <a:r>
              <a:rPr lang="en-US" b="1" dirty="0"/>
              <a:t> </a:t>
            </a:r>
            <a:r>
              <a:rPr lang="en-US" dirty="0"/>
              <a:t>page describes the temporary directory that is used for file uploads as </a:t>
            </a:r>
            <a:r>
              <a:rPr lang="en-US" b="1" dirty="0" err="1"/>
              <a:t>upload_tmp_dir</a:t>
            </a:r>
            <a:r>
              <a:rPr lang="en-US" b="1" dirty="0"/>
              <a:t> </a:t>
            </a:r>
            <a:r>
              <a:rPr lang="en-US" dirty="0"/>
              <a:t>and the maximum permitted size of files that can be uploaded is stated as </a:t>
            </a:r>
            <a:r>
              <a:rPr lang="en-US" b="1" dirty="0" err="1"/>
              <a:t>upload_max_filesize</a:t>
            </a:r>
            <a:r>
              <a:rPr lang="en-US" dirty="0"/>
              <a:t>. These parameters are set into PHP configuration file</a:t>
            </a:r>
            <a:r>
              <a:rPr lang="en-US" b="1" dirty="0"/>
              <a:t>php.ini </a:t>
            </a:r>
            <a:endParaRPr lang="en-US" dirty="0"/>
          </a:p>
          <a:p>
            <a:r>
              <a:rPr lang="en-US" dirty="0"/>
              <a:t>The process of uploading a file follows these steps </a:t>
            </a:r>
          </a:p>
          <a:p>
            <a:r>
              <a:rPr lang="en-US" dirty="0"/>
              <a:t> The user opens the page containing a HTML form featuring a text files, a browse button and a submit button. </a:t>
            </a:r>
          </a:p>
          <a:p>
            <a:endParaRPr lang="en-US" dirty="0"/>
          </a:p>
          <a:p>
            <a:r>
              <a:rPr lang="en-US" dirty="0"/>
              <a:t> The user clicks the browse button and selects a file to upload from the local PC. </a:t>
            </a:r>
          </a:p>
          <a:p>
            <a:endParaRPr lang="en-US" dirty="0"/>
          </a:p>
          <a:p>
            <a:r>
              <a:rPr lang="en-US" dirty="0"/>
              <a:t> The full path to the selected file appears in the text filed then the user clicks the submit button. </a:t>
            </a:r>
          </a:p>
          <a:p>
            <a:endParaRPr lang="en-US" dirty="0"/>
          </a:p>
        </p:txBody>
      </p:sp>
    </p:spTree>
    <p:extLst>
      <p:ext uri="{BB962C8B-B14F-4D97-AF65-F5344CB8AC3E}">
        <p14:creationId xmlns:p14="http://schemas.microsoft.com/office/powerpoint/2010/main" val="19337495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8229600" cy="228600"/>
          </a:xfrm>
        </p:spPr>
        <p:txBody>
          <a:bodyPr>
            <a:noAutofit/>
          </a:bodyPr>
          <a:lstStyle/>
          <a:p>
            <a:br>
              <a:rPr lang="en-US" sz="4000" dirty="0"/>
            </a:br>
            <a:br>
              <a:rPr lang="en-US" sz="4000" dirty="0"/>
            </a:br>
            <a:r>
              <a:rPr lang="en-US" sz="4000" dirty="0"/>
              <a:t>FILE UPLOADING </a:t>
            </a:r>
            <a:br>
              <a:rPr lang="en-US" sz="4000" dirty="0"/>
            </a:br>
            <a:endParaRPr lang="en-US" sz="4000" dirty="0"/>
          </a:p>
        </p:txBody>
      </p:sp>
      <p:sp>
        <p:nvSpPr>
          <p:cNvPr id="3" name="Rectangle 2"/>
          <p:cNvSpPr/>
          <p:nvPr/>
        </p:nvSpPr>
        <p:spPr>
          <a:xfrm>
            <a:off x="190500" y="1981200"/>
            <a:ext cx="8763000" cy="2862322"/>
          </a:xfrm>
          <a:prstGeom prst="rect">
            <a:avLst/>
          </a:prstGeom>
        </p:spPr>
        <p:txBody>
          <a:bodyPr wrap="square">
            <a:spAutoFit/>
          </a:bodyPr>
          <a:lstStyle/>
          <a:p>
            <a:r>
              <a:rPr lang="en-US" dirty="0"/>
              <a:t> The selected file is sent to the temporary directory on the server. </a:t>
            </a:r>
          </a:p>
          <a:p>
            <a:endParaRPr lang="en-US" dirty="0"/>
          </a:p>
          <a:p>
            <a:r>
              <a:rPr lang="en-US" dirty="0"/>
              <a:t> The PHP script that was specified as the form handler in the form's action attribute checks that the file has arrived and then copies the file into an intended directory. </a:t>
            </a:r>
          </a:p>
          <a:p>
            <a:endParaRPr lang="en-US" dirty="0"/>
          </a:p>
          <a:p>
            <a:r>
              <a:rPr lang="en-US" dirty="0"/>
              <a:t> The PHP script confirms the success to the user. </a:t>
            </a:r>
          </a:p>
          <a:p>
            <a:endParaRPr lang="en-US" dirty="0"/>
          </a:p>
          <a:p>
            <a:r>
              <a:rPr lang="en-US" dirty="0"/>
              <a:t>As usual when writing files it is necessary for both temporary and final locations to have permissions set that enable file writing. If either is set to be read-only then process will fail. </a:t>
            </a:r>
          </a:p>
          <a:p>
            <a:r>
              <a:rPr lang="en-US" dirty="0"/>
              <a:t>An uploaded file could be a text file or image file or any document. </a:t>
            </a:r>
          </a:p>
        </p:txBody>
      </p:sp>
    </p:spTree>
    <p:extLst>
      <p:ext uri="{BB962C8B-B14F-4D97-AF65-F5344CB8AC3E}">
        <p14:creationId xmlns:p14="http://schemas.microsoft.com/office/powerpoint/2010/main" val="38540078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228600"/>
          </a:xfrm>
        </p:spPr>
        <p:txBody>
          <a:bodyPr>
            <a:noAutofit/>
          </a:bodyPr>
          <a:lstStyle/>
          <a:p>
            <a:r>
              <a:rPr lang="en-US" sz="3200" dirty="0"/>
              <a:t>Upload Form</a:t>
            </a:r>
          </a:p>
        </p:txBody>
      </p:sp>
      <p:sp>
        <p:nvSpPr>
          <p:cNvPr id="3" name="Rectangle 2"/>
          <p:cNvSpPr/>
          <p:nvPr/>
        </p:nvSpPr>
        <p:spPr>
          <a:xfrm>
            <a:off x="381000" y="1752600"/>
            <a:ext cx="7467600" cy="4247317"/>
          </a:xfrm>
          <a:prstGeom prst="rect">
            <a:avLst/>
          </a:prstGeom>
        </p:spPr>
        <p:txBody>
          <a:bodyPr wrap="square">
            <a:spAutoFit/>
          </a:bodyPr>
          <a:lstStyle/>
          <a:p>
            <a:r>
              <a:rPr lang="en-US" dirty="0"/>
              <a:t>&lt;html&gt; </a:t>
            </a:r>
          </a:p>
          <a:p>
            <a:r>
              <a:rPr lang="en-US" dirty="0"/>
              <a:t>&lt;head&gt; </a:t>
            </a:r>
          </a:p>
          <a:p>
            <a:r>
              <a:rPr lang="en-US" dirty="0"/>
              <a:t>&lt;title&gt;File Uploading Form&lt;/title&gt; </a:t>
            </a:r>
          </a:p>
          <a:p>
            <a:r>
              <a:rPr lang="en-US" dirty="0"/>
              <a:t>&lt;/head&gt; </a:t>
            </a:r>
          </a:p>
          <a:p>
            <a:r>
              <a:rPr lang="en-US" dirty="0"/>
              <a:t>&lt;body&gt; </a:t>
            </a:r>
          </a:p>
          <a:p>
            <a:r>
              <a:rPr lang="en-US" dirty="0"/>
              <a:t>&lt;h3&gt;File Upload:&lt;/h3&gt; </a:t>
            </a:r>
          </a:p>
          <a:p>
            <a:r>
              <a:rPr lang="en-US" dirty="0"/>
              <a:t>Select a file to upload: &lt;</a:t>
            </a:r>
            <a:r>
              <a:rPr lang="en-US" dirty="0" err="1"/>
              <a:t>br</a:t>
            </a:r>
            <a:r>
              <a:rPr lang="en-US" dirty="0"/>
              <a:t> /&gt; </a:t>
            </a:r>
          </a:p>
          <a:p>
            <a:r>
              <a:rPr lang="en-US" dirty="0"/>
              <a:t>&lt;form action="</a:t>
            </a:r>
            <a:r>
              <a:rPr lang="en-US" dirty="0" err="1"/>
              <a:t>b.php</a:t>
            </a:r>
            <a:r>
              <a:rPr lang="en-US" dirty="0"/>
              <a:t>" method="post" </a:t>
            </a:r>
          </a:p>
          <a:p>
            <a:r>
              <a:rPr lang="en-US" dirty="0" err="1"/>
              <a:t>enctype</a:t>
            </a:r>
            <a:r>
              <a:rPr lang="en-US" dirty="0"/>
              <a:t>="multipart/form-data"&gt; </a:t>
            </a:r>
          </a:p>
          <a:p>
            <a:r>
              <a:rPr lang="en-US" dirty="0"/>
              <a:t>&lt;input type="file" name="file" size="50" /&gt; </a:t>
            </a:r>
          </a:p>
          <a:p>
            <a:r>
              <a:rPr lang="en-US" dirty="0"/>
              <a:t>&lt;</a:t>
            </a:r>
            <a:r>
              <a:rPr lang="en-US" dirty="0" err="1"/>
              <a:t>br</a:t>
            </a:r>
            <a:r>
              <a:rPr lang="en-US" dirty="0"/>
              <a:t> /&gt; </a:t>
            </a:r>
          </a:p>
          <a:p>
            <a:r>
              <a:rPr lang="en-US" dirty="0"/>
              <a:t>&lt;input type="submit" value="Upload File" /&gt; </a:t>
            </a:r>
          </a:p>
          <a:p>
            <a:r>
              <a:rPr lang="en-US" dirty="0"/>
              <a:t>&lt;/form&gt; </a:t>
            </a:r>
          </a:p>
          <a:p>
            <a:r>
              <a:rPr lang="en-US" dirty="0"/>
              <a:t>&lt;/body&gt; </a:t>
            </a:r>
          </a:p>
          <a:p>
            <a:r>
              <a:rPr lang="en-US" dirty="0"/>
              <a:t>&lt;/html&gt; </a:t>
            </a:r>
          </a:p>
        </p:txBody>
      </p:sp>
    </p:spTree>
    <p:extLst>
      <p:ext uri="{BB962C8B-B14F-4D97-AF65-F5344CB8AC3E}">
        <p14:creationId xmlns:p14="http://schemas.microsoft.com/office/powerpoint/2010/main" val="321208827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228600"/>
          </a:xfrm>
        </p:spPr>
        <p:txBody>
          <a:bodyPr>
            <a:noAutofit/>
          </a:bodyPr>
          <a:lstStyle/>
          <a:p>
            <a:r>
              <a:rPr lang="en-US" sz="3200" b="1" dirty="0"/>
              <a:t>Creating an upload script </a:t>
            </a:r>
            <a:endParaRPr lang="en-US" sz="3200" dirty="0"/>
          </a:p>
        </p:txBody>
      </p:sp>
      <p:sp>
        <p:nvSpPr>
          <p:cNvPr id="3" name="Rectangle 2"/>
          <p:cNvSpPr/>
          <p:nvPr/>
        </p:nvSpPr>
        <p:spPr>
          <a:xfrm>
            <a:off x="381000" y="1752600"/>
            <a:ext cx="8458200" cy="4247317"/>
          </a:xfrm>
          <a:prstGeom prst="rect">
            <a:avLst/>
          </a:prstGeom>
        </p:spPr>
        <p:txBody>
          <a:bodyPr wrap="square">
            <a:spAutoFit/>
          </a:bodyPr>
          <a:lstStyle/>
          <a:p>
            <a:endParaRPr lang="en-US" dirty="0"/>
          </a:p>
          <a:p>
            <a:r>
              <a:rPr lang="en-US" dirty="0"/>
              <a:t>There is one global PHP variable called </a:t>
            </a:r>
            <a:r>
              <a:rPr lang="en-US" b="1" dirty="0"/>
              <a:t>$_FILES</a:t>
            </a:r>
            <a:r>
              <a:rPr lang="en-US" dirty="0"/>
              <a:t>. This variable is an associate double dimension array and keeps all the information related to uploaded file. So if the value assigned to the input's name attribute in uploading form was </a:t>
            </a:r>
            <a:r>
              <a:rPr lang="en-US" b="1" dirty="0"/>
              <a:t>file</a:t>
            </a:r>
            <a:r>
              <a:rPr lang="en-US" dirty="0"/>
              <a:t>, then PHP would create following five variables: </a:t>
            </a:r>
          </a:p>
          <a:p>
            <a:r>
              <a:rPr lang="en-US" dirty="0"/>
              <a:t> </a:t>
            </a:r>
            <a:r>
              <a:rPr lang="en-US" b="1" dirty="0"/>
              <a:t>$_FILES['file']['</a:t>
            </a:r>
            <a:r>
              <a:rPr lang="en-US" b="1" dirty="0" err="1"/>
              <a:t>tmp_name</a:t>
            </a:r>
            <a:r>
              <a:rPr lang="en-US" b="1" dirty="0"/>
              <a:t>']- </a:t>
            </a:r>
            <a:r>
              <a:rPr lang="en-US" dirty="0"/>
              <a:t>the uploaded file in the temporary directory on the web server. </a:t>
            </a:r>
          </a:p>
          <a:p>
            <a:endParaRPr lang="en-US" dirty="0"/>
          </a:p>
          <a:p>
            <a:r>
              <a:rPr lang="en-US" dirty="0"/>
              <a:t> </a:t>
            </a:r>
            <a:r>
              <a:rPr lang="en-US" b="1" dirty="0"/>
              <a:t>$_FILES['file']['name'] - </a:t>
            </a:r>
            <a:r>
              <a:rPr lang="en-US" dirty="0"/>
              <a:t>the actual name of the uploaded file. </a:t>
            </a:r>
          </a:p>
          <a:p>
            <a:endParaRPr lang="en-US" dirty="0"/>
          </a:p>
          <a:p>
            <a:r>
              <a:rPr lang="en-US" dirty="0"/>
              <a:t> </a:t>
            </a:r>
            <a:r>
              <a:rPr lang="en-US" b="1" dirty="0"/>
              <a:t>$_FILES['file']['size'] - </a:t>
            </a:r>
            <a:r>
              <a:rPr lang="en-US" dirty="0"/>
              <a:t>the size in bytes of the uploaded file. </a:t>
            </a:r>
          </a:p>
          <a:p>
            <a:endParaRPr lang="en-US" dirty="0"/>
          </a:p>
          <a:p>
            <a:r>
              <a:rPr lang="en-US" dirty="0"/>
              <a:t> </a:t>
            </a:r>
            <a:r>
              <a:rPr lang="en-US" b="1" dirty="0"/>
              <a:t>$_FILES['file']['type'] - </a:t>
            </a:r>
            <a:r>
              <a:rPr lang="en-US" dirty="0"/>
              <a:t>the MIME type of the uploaded file. </a:t>
            </a:r>
          </a:p>
          <a:p>
            <a:endParaRPr lang="en-US" dirty="0"/>
          </a:p>
          <a:p>
            <a:r>
              <a:rPr lang="en-US" dirty="0"/>
              <a:t> </a:t>
            </a:r>
            <a:r>
              <a:rPr lang="en-US" b="1" dirty="0"/>
              <a:t>$_FILES['file']['error'] - </a:t>
            </a:r>
            <a:r>
              <a:rPr lang="en-US" dirty="0"/>
              <a:t>the error code associated with this file upload. </a:t>
            </a:r>
          </a:p>
        </p:txBody>
      </p:sp>
    </p:spTree>
    <p:extLst>
      <p:ext uri="{BB962C8B-B14F-4D97-AF65-F5344CB8AC3E}">
        <p14:creationId xmlns:p14="http://schemas.microsoft.com/office/powerpoint/2010/main" val="31275095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228600"/>
          </a:xfrm>
        </p:spPr>
        <p:txBody>
          <a:bodyPr>
            <a:noAutofit/>
          </a:bodyPr>
          <a:lstStyle/>
          <a:p>
            <a:r>
              <a:rPr lang="en-US" sz="3200" b="1" dirty="0"/>
              <a:t>Example</a:t>
            </a:r>
            <a:endParaRPr lang="en-US" sz="3200" dirty="0"/>
          </a:p>
        </p:txBody>
      </p:sp>
      <p:sp>
        <p:nvSpPr>
          <p:cNvPr id="3" name="Rectangle 2"/>
          <p:cNvSpPr/>
          <p:nvPr/>
        </p:nvSpPr>
        <p:spPr>
          <a:xfrm>
            <a:off x="381000" y="1752600"/>
            <a:ext cx="8229600" cy="3416320"/>
          </a:xfrm>
          <a:prstGeom prst="rect">
            <a:avLst/>
          </a:prstGeom>
        </p:spPr>
        <p:txBody>
          <a:bodyPr wrap="square">
            <a:spAutoFit/>
          </a:bodyPr>
          <a:lstStyle/>
          <a:p>
            <a:r>
              <a:rPr lang="en-US" dirty="0"/>
              <a:t>&lt;?</a:t>
            </a:r>
            <a:r>
              <a:rPr lang="en-US" dirty="0" err="1"/>
              <a:t>php</a:t>
            </a:r>
            <a:endParaRPr lang="en-US" dirty="0"/>
          </a:p>
          <a:p>
            <a:r>
              <a:rPr lang="en-US" dirty="0"/>
              <a:t>if( $_FILES['file']['name'] != "" )</a:t>
            </a:r>
          </a:p>
          <a:p>
            <a:r>
              <a:rPr lang="en-US" dirty="0"/>
              <a:t>{</a:t>
            </a:r>
          </a:p>
          <a:p>
            <a:r>
              <a:rPr lang="en-US" dirty="0" err="1"/>
              <a:t>move_uploaded_file</a:t>
            </a:r>
            <a:r>
              <a:rPr lang="en-US" dirty="0"/>
              <a:t>($_FILES['file']['</a:t>
            </a:r>
            <a:r>
              <a:rPr lang="en-US" dirty="0" err="1"/>
              <a:t>tmp_name</a:t>
            </a:r>
            <a:r>
              <a:rPr lang="en-US" dirty="0"/>
              <a:t>'],"/home/umang1122/</a:t>
            </a:r>
            <a:r>
              <a:rPr lang="en-US" dirty="0" err="1"/>
              <a:t>public_html</a:t>
            </a:r>
            <a:r>
              <a:rPr lang="en-US" dirty="0"/>
              <a:t>/home/".$_FILES['file']['name']) or</a:t>
            </a:r>
          </a:p>
          <a:p>
            <a:r>
              <a:rPr lang="en-US" dirty="0"/>
              <a:t>die( "Could not copy file!");</a:t>
            </a:r>
          </a:p>
          <a:p>
            <a:r>
              <a:rPr lang="en-US" dirty="0"/>
              <a:t>}</a:t>
            </a:r>
          </a:p>
          <a:p>
            <a:r>
              <a:rPr lang="en-US" dirty="0"/>
              <a:t>else</a:t>
            </a:r>
          </a:p>
          <a:p>
            <a:r>
              <a:rPr lang="en-US" dirty="0"/>
              <a:t>{</a:t>
            </a:r>
          </a:p>
          <a:p>
            <a:r>
              <a:rPr lang="en-US" dirty="0"/>
              <a:t>die("No file specified!");</a:t>
            </a:r>
          </a:p>
          <a:p>
            <a:r>
              <a:rPr lang="en-US" dirty="0"/>
              <a:t>}</a:t>
            </a:r>
          </a:p>
          <a:p>
            <a:r>
              <a:rPr lang="en-US" dirty="0"/>
              <a:t>?&gt;</a:t>
            </a:r>
          </a:p>
        </p:txBody>
      </p:sp>
    </p:spTree>
    <p:extLst>
      <p:ext uri="{BB962C8B-B14F-4D97-AF65-F5344CB8AC3E}">
        <p14:creationId xmlns:p14="http://schemas.microsoft.com/office/powerpoint/2010/main" val="356576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3600" dirty="0"/>
              <a:t>Variable Naming</a:t>
            </a:r>
          </a:p>
        </p:txBody>
      </p:sp>
      <p:sp>
        <p:nvSpPr>
          <p:cNvPr id="3" name="Content Placeholder 2"/>
          <p:cNvSpPr>
            <a:spLocks noGrp="1"/>
          </p:cNvSpPr>
          <p:nvPr>
            <p:ph idx="1"/>
          </p:nvPr>
        </p:nvSpPr>
        <p:spPr>
          <a:xfrm>
            <a:off x="226454" y="2209800"/>
            <a:ext cx="8688946" cy="3840163"/>
          </a:xfrm>
        </p:spPr>
        <p:txBody>
          <a:bodyPr>
            <a:noAutofit/>
          </a:bodyPr>
          <a:lstStyle/>
          <a:p>
            <a:endParaRPr lang="en-US" sz="1800" dirty="0"/>
          </a:p>
          <a:p>
            <a:pPr marL="0" indent="0">
              <a:buNone/>
            </a:pPr>
            <a:r>
              <a:rPr lang="en-US" sz="1800" dirty="0"/>
              <a:t>Rules for naming a variable is: </a:t>
            </a:r>
          </a:p>
          <a:p>
            <a:pPr marL="0" indent="0">
              <a:buNone/>
            </a:pPr>
            <a:endParaRPr lang="en-US" sz="1800" dirty="0"/>
          </a:p>
          <a:p>
            <a:r>
              <a:rPr lang="en-US" sz="1800" dirty="0"/>
              <a:t>Variable names must begin with a letter or underscore character. </a:t>
            </a:r>
          </a:p>
          <a:p>
            <a:endParaRPr lang="en-US" sz="1800" dirty="0"/>
          </a:p>
          <a:p>
            <a:r>
              <a:rPr lang="en-US" sz="1800" dirty="0"/>
              <a:t>A variable name can consist of numbers, letters, underscores but you cannot use characters like + , - , % , ( , ) . &amp; , </a:t>
            </a:r>
            <a:r>
              <a:rPr lang="en-US" sz="1800" dirty="0" err="1"/>
              <a:t>etc</a:t>
            </a:r>
            <a:r>
              <a:rPr lang="en-US" sz="1800" dirty="0"/>
              <a:t> </a:t>
            </a:r>
          </a:p>
          <a:p>
            <a:pPr marL="0" indent="0">
              <a:buNone/>
            </a:pPr>
            <a:endParaRPr lang="en-US" sz="1800" dirty="0"/>
          </a:p>
          <a:p>
            <a:r>
              <a:rPr lang="en-US" sz="1800" dirty="0"/>
              <a:t>There is no size limit for variables. </a:t>
            </a:r>
            <a:endParaRPr lang="en-US" sz="1800" dirty="0">
              <a:solidFill>
                <a:srgbClr val="002060"/>
              </a:solidFill>
            </a:endParaRPr>
          </a:p>
        </p:txBody>
      </p:sp>
    </p:spTree>
    <p:extLst>
      <p:ext uri="{BB962C8B-B14F-4D97-AF65-F5344CB8AC3E}">
        <p14:creationId xmlns:p14="http://schemas.microsoft.com/office/powerpoint/2010/main" val="134725089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228600"/>
          </a:xfrm>
        </p:spPr>
        <p:txBody>
          <a:bodyPr>
            <a:noAutofit/>
          </a:bodyPr>
          <a:lstStyle/>
          <a:p>
            <a:r>
              <a:rPr lang="en-US" sz="3200" b="1" dirty="0"/>
              <a:t>Example</a:t>
            </a:r>
            <a:endParaRPr lang="en-US" sz="3200" dirty="0"/>
          </a:p>
        </p:txBody>
      </p:sp>
      <p:sp>
        <p:nvSpPr>
          <p:cNvPr id="3" name="Rectangle 2"/>
          <p:cNvSpPr/>
          <p:nvPr/>
        </p:nvSpPr>
        <p:spPr>
          <a:xfrm>
            <a:off x="381000" y="1752600"/>
            <a:ext cx="8229600" cy="3693319"/>
          </a:xfrm>
          <a:prstGeom prst="rect">
            <a:avLst/>
          </a:prstGeom>
        </p:spPr>
        <p:txBody>
          <a:bodyPr wrap="square">
            <a:spAutoFit/>
          </a:bodyPr>
          <a:lstStyle/>
          <a:p>
            <a:r>
              <a:rPr lang="en-US" dirty="0"/>
              <a:t>&lt;html&gt;</a:t>
            </a:r>
          </a:p>
          <a:p>
            <a:r>
              <a:rPr lang="en-US" dirty="0"/>
              <a:t>&lt;head&gt;</a:t>
            </a:r>
          </a:p>
          <a:p>
            <a:r>
              <a:rPr lang="en-US" dirty="0"/>
              <a:t>&lt;title&gt;Uploading Complete&lt;/title&gt;</a:t>
            </a:r>
          </a:p>
          <a:p>
            <a:r>
              <a:rPr lang="en-US" dirty="0"/>
              <a:t>&lt;/head&gt;</a:t>
            </a:r>
          </a:p>
          <a:p>
            <a:r>
              <a:rPr lang="en-US" dirty="0"/>
              <a:t>&lt;body&gt;</a:t>
            </a:r>
          </a:p>
          <a:p>
            <a:r>
              <a:rPr lang="en-US" dirty="0"/>
              <a:t>&lt;h2&gt;Uploaded File Info:&lt;/h2&gt;</a:t>
            </a:r>
          </a:p>
          <a:p>
            <a:r>
              <a:rPr lang="en-US" dirty="0"/>
              <a:t>&lt;</a:t>
            </a:r>
            <a:r>
              <a:rPr lang="en-US" dirty="0" err="1"/>
              <a:t>ul</a:t>
            </a:r>
            <a:r>
              <a:rPr lang="en-US" dirty="0"/>
              <a:t>&gt;</a:t>
            </a:r>
          </a:p>
          <a:p>
            <a:r>
              <a:rPr lang="en-US" dirty="0"/>
              <a:t>&lt;li&gt;Sent file: &lt;?</a:t>
            </a:r>
            <a:r>
              <a:rPr lang="en-US" dirty="0" err="1"/>
              <a:t>php</a:t>
            </a:r>
            <a:r>
              <a:rPr lang="en-US" dirty="0"/>
              <a:t> echo $_FILES['file']['name']; ?&gt;</a:t>
            </a:r>
          </a:p>
          <a:p>
            <a:r>
              <a:rPr lang="en-US" dirty="0"/>
              <a:t>&lt;li&gt;File size: &lt;?</a:t>
            </a:r>
            <a:r>
              <a:rPr lang="en-US" dirty="0" err="1"/>
              <a:t>php</a:t>
            </a:r>
            <a:r>
              <a:rPr lang="en-US" dirty="0"/>
              <a:t> echo $_FILES['file']['size']; ?&gt; bytes</a:t>
            </a:r>
          </a:p>
          <a:p>
            <a:r>
              <a:rPr lang="en-US" dirty="0"/>
              <a:t>&lt;li&gt;File type: &lt;?</a:t>
            </a:r>
            <a:r>
              <a:rPr lang="en-US" dirty="0" err="1"/>
              <a:t>php</a:t>
            </a:r>
            <a:r>
              <a:rPr lang="en-US" dirty="0"/>
              <a:t> echo $_FILES['file']['type']; ?&gt;</a:t>
            </a:r>
          </a:p>
          <a:p>
            <a:r>
              <a:rPr lang="en-US" dirty="0"/>
              <a:t>&lt;/</a:t>
            </a:r>
            <a:r>
              <a:rPr lang="en-US" dirty="0" err="1"/>
              <a:t>ul</a:t>
            </a:r>
            <a:r>
              <a:rPr lang="en-US" dirty="0"/>
              <a:t>&gt;</a:t>
            </a:r>
          </a:p>
          <a:p>
            <a:r>
              <a:rPr lang="en-US" dirty="0"/>
              <a:t>&lt;/body&gt;</a:t>
            </a:r>
          </a:p>
          <a:p>
            <a:r>
              <a:rPr lang="en-US" dirty="0"/>
              <a:t>&lt;/html&gt;</a:t>
            </a:r>
          </a:p>
        </p:txBody>
      </p:sp>
    </p:spTree>
    <p:extLst>
      <p:ext uri="{BB962C8B-B14F-4D97-AF65-F5344CB8AC3E}">
        <p14:creationId xmlns:p14="http://schemas.microsoft.com/office/powerpoint/2010/main" val="6864524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228600"/>
          </a:xfrm>
        </p:spPr>
        <p:txBody>
          <a:bodyPr>
            <a:noAutofit/>
          </a:bodyPr>
          <a:lstStyle/>
          <a:p>
            <a:r>
              <a:rPr lang="en-US" sz="4000" dirty="0"/>
              <a:t>PHP Form Handling</a:t>
            </a:r>
          </a:p>
        </p:txBody>
      </p:sp>
    </p:spTree>
    <p:extLst>
      <p:ext uri="{BB962C8B-B14F-4D97-AF65-F5344CB8AC3E}">
        <p14:creationId xmlns:p14="http://schemas.microsoft.com/office/powerpoint/2010/main" val="2386014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228600"/>
          </a:xfrm>
        </p:spPr>
        <p:txBody>
          <a:bodyPr>
            <a:noAutofit/>
          </a:bodyPr>
          <a:lstStyle/>
          <a:p>
            <a:r>
              <a:rPr lang="en-US" sz="4000" dirty="0"/>
              <a:t>A Simple HTML Form</a:t>
            </a:r>
          </a:p>
        </p:txBody>
      </p:sp>
      <p:sp>
        <p:nvSpPr>
          <p:cNvPr id="3" name="Rectangle 2"/>
          <p:cNvSpPr/>
          <p:nvPr/>
        </p:nvSpPr>
        <p:spPr>
          <a:xfrm>
            <a:off x="561304" y="2362200"/>
            <a:ext cx="8153400" cy="3416320"/>
          </a:xfrm>
          <a:prstGeom prst="rect">
            <a:avLst/>
          </a:prstGeom>
        </p:spPr>
        <p:txBody>
          <a:bodyPr wrap="square">
            <a:spAutoFit/>
          </a:bodyPr>
          <a:lstStyle/>
          <a:p>
            <a:r>
              <a:rPr lang="en-US" dirty="0"/>
              <a:t>&lt;!DOCTYPE HTML&gt;</a:t>
            </a:r>
            <a:br>
              <a:rPr lang="en-US" dirty="0"/>
            </a:br>
            <a:r>
              <a:rPr lang="en-US" dirty="0"/>
              <a:t>&lt;html&gt; </a:t>
            </a:r>
            <a:br>
              <a:rPr lang="en-US" dirty="0"/>
            </a:br>
            <a:r>
              <a:rPr lang="en-US" dirty="0"/>
              <a:t>&lt;body&gt;</a:t>
            </a:r>
            <a:br>
              <a:rPr lang="en-US" dirty="0"/>
            </a:br>
            <a:br>
              <a:rPr lang="en-US" dirty="0"/>
            </a:br>
            <a:r>
              <a:rPr lang="en-US" dirty="0"/>
              <a:t>&lt;form action="</a:t>
            </a:r>
            <a:r>
              <a:rPr lang="en-US" dirty="0" err="1"/>
              <a:t>welcome.php</a:t>
            </a:r>
            <a:r>
              <a:rPr lang="en-US" dirty="0"/>
              <a:t>" method="post"&gt;</a:t>
            </a:r>
            <a:br>
              <a:rPr lang="en-US" dirty="0"/>
            </a:br>
            <a:r>
              <a:rPr lang="en-US" dirty="0"/>
              <a:t>Name: &lt;input type="text" name="name"&gt;&lt;</a:t>
            </a:r>
            <a:r>
              <a:rPr lang="en-US" dirty="0" err="1"/>
              <a:t>br</a:t>
            </a:r>
            <a:r>
              <a:rPr lang="en-US" dirty="0"/>
              <a:t>&gt;</a:t>
            </a:r>
            <a:br>
              <a:rPr lang="en-US" dirty="0"/>
            </a:br>
            <a:r>
              <a:rPr lang="en-US" dirty="0"/>
              <a:t>E-mail: &lt;input type="text" name="email"&gt;&lt;</a:t>
            </a:r>
            <a:r>
              <a:rPr lang="en-US" dirty="0" err="1"/>
              <a:t>br</a:t>
            </a:r>
            <a:r>
              <a:rPr lang="en-US" dirty="0"/>
              <a:t>&gt;</a:t>
            </a:r>
            <a:br>
              <a:rPr lang="en-US" dirty="0"/>
            </a:br>
            <a:r>
              <a:rPr lang="en-US" dirty="0"/>
              <a:t>&lt;input type="submit"&gt;</a:t>
            </a:r>
            <a:br>
              <a:rPr lang="en-US" dirty="0"/>
            </a:br>
            <a:r>
              <a:rPr lang="en-US" dirty="0"/>
              <a:t>&lt;/form&gt;</a:t>
            </a:r>
            <a:br>
              <a:rPr lang="en-US" dirty="0"/>
            </a:br>
            <a:br>
              <a:rPr lang="en-US" dirty="0"/>
            </a:br>
            <a:r>
              <a:rPr lang="en-US" dirty="0"/>
              <a:t>&lt;/body&gt;</a:t>
            </a:r>
            <a:br>
              <a:rPr lang="en-US" dirty="0"/>
            </a:br>
            <a:r>
              <a:rPr lang="en-US"/>
              <a:t>&lt;/html&gt;</a:t>
            </a:r>
            <a:endParaRPr lang="en-US" dirty="0"/>
          </a:p>
        </p:txBody>
      </p:sp>
    </p:spTree>
    <p:extLst>
      <p:ext uri="{BB962C8B-B14F-4D97-AF65-F5344CB8AC3E}">
        <p14:creationId xmlns:p14="http://schemas.microsoft.com/office/powerpoint/2010/main" val="7356770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228600"/>
          </a:xfrm>
        </p:spPr>
        <p:txBody>
          <a:bodyPr>
            <a:noAutofit/>
          </a:bodyPr>
          <a:lstStyle/>
          <a:p>
            <a:r>
              <a:rPr lang="en-US" sz="4000" dirty="0" err="1"/>
              <a:t>welcome.php</a:t>
            </a:r>
            <a:endParaRPr lang="en-US" sz="4000" dirty="0"/>
          </a:p>
        </p:txBody>
      </p:sp>
      <p:sp>
        <p:nvSpPr>
          <p:cNvPr id="3" name="Rectangle 2"/>
          <p:cNvSpPr/>
          <p:nvPr/>
        </p:nvSpPr>
        <p:spPr>
          <a:xfrm>
            <a:off x="561304" y="2362200"/>
            <a:ext cx="8153400" cy="2308324"/>
          </a:xfrm>
          <a:prstGeom prst="rect">
            <a:avLst/>
          </a:prstGeom>
        </p:spPr>
        <p:txBody>
          <a:bodyPr wrap="square">
            <a:spAutoFit/>
          </a:bodyPr>
          <a:lstStyle/>
          <a:p>
            <a:r>
              <a:rPr lang="en-US" dirty="0"/>
              <a:t>&lt;html&gt;</a:t>
            </a:r>
            <a:br>
              <a:rPr lang="en-US" dirty="0"/>
            </a:br>
            <a:r>
              <a:rPr lang="en-US" dirty="0"/>
              <a:t>&lt;body&gt;</a:t>
            </a:r>
            <a:br>
              <a:rPr lang="en-US" dirty="0"/>
            </a:br>
            <a:br>
              <a:rPr lang="en-US" dirty="0"/>
            </a:br>
            <a:r>
              <a:rPr lang="en-US" dirty="0"/>
              <a:t>Welcome &lt;?</a:t>
            </a:r>
            <a:r>
              <a:rPr lang="en-US" dirty="0" err="1"/>
              <a:t>php</a:t>
            </a:r>
            <a:r>
              <a:rPr lang="en-US" dirty="0"/>
              <a:t> echo $_POST["name"]; ?&gt;&lt;</a:t>
            </a:r>
            <a:r>
              <a:rPr lang="en-US" dirty="0" err="1"/>
              <a:t>br</a:t>
            </a:r>
            <a:r>
              <a:rPr lang="en-US" dirty="0"/>
              <a:t>&gt;</a:t>
            </a:r>
            <a:br>
              <a:rPr lang="en-US" dirty="0"/>
            </a:br>
            <a:r>
              <a:rPr lang="en-US" dirty="0"/>
              <a:t>Your email address is: &lt;?</a:t>
            </a:r>
            <a:r>
              <a:rPr lang="en-US" dirty="0" err="1"/>
              <a:t>php</a:t>
            </a:r>
            <a:r>
              <a:rPr lang="en-US" dirty="0"/>
              <a:t> echo $_POST["email"]; ?&gt;</a:t>
            </a:r>
            <a:br>
              <a:rPr lang="en-US" dirty="0"/>
            </a:b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5985023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228600"/>
          </a:xfrm>
        </p:spPr>
        <p:txBody>
          <a:bodyPr>
            <a:noAutofit/>
          </a:bodyPr>
          <a:lstStyle/>
          <a:p>
            <a:r>
              <a:rPr lang="en-US" sz="4000" dirty="0"/>
              <a:t>PHP Complete Form With Required </a:t>
            </a:r>
            <a:br>
              <a:rPr lang="en-US" sz="4000" dirty="0"/>
            </a:br>
            <a:r>
              <a:rPr lang="en-US" sz="4000" dirty="0"/>
              <a:t>Fields &amp; Validation</a:t>
            </a:r>
          </a:p>
        </p:txBody>
      </p:sp>
      <p:sp>
        <p:nvSpPr>
          <p:cNvPr id="4" name="Rectangle 3"/>
          <p:cNvSpPr/>
          <p:nvPr/>
        </p:nvSpPr>
        <p:spPr>
          <a:xfrm>
            <a:off x="3962400" y="3244334"/>
            <a:ext cx="886496" cy="369332"/>
          </a:xfrm>
          <a:prstGeom prst="rect">
            <a:avLst/>
          </a:prstGeom>
        </p:spPr>
        <p:txBody>
          <a:bodyPr wrap="square">
            <a:spAutoFit/>
          </a:bodyPr>
          <a:lstStyle/>
          <a:p>
            <a:r>
              <a:rPr lang="en-US" dirty="0">
                <a:hlinkClick r:id="rId2" action="ppaction://hlinkfile"/>
              </a:rPr>
              <a:t>Code</a:t>
            </a:r>
            <a:endParaRPr lang="en-US" dirty="0"/>
          </a:p>
        </p:txBody>
      </p:sp>
    </p:spTree>
    <p:extLst>
      <p:ext uri="{BB962C8B-B14F-4D97-AF65-F5344CB8AC3E}">
        <p14:creationId xmlns:p14="http://schemas.microsoft.com/office/powerpoint/2010/main" val="230176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3600" dirty="0"/>
              <a:t>PHP Variables</a:t>
            </a:r>
          </a:p>
        </p:txBody>
      </p:sp>
      <p:sp>
        <p:nvSpPr>
          <p:cNvPr id="3" name="Rectangle 2"/>
          <p:cNvSpPr/>
          <p:nvPr/>
        </p:nvSpPr>
        <p:spPr>
          <a:xfrm>
            <a:off x="378854" y="2057400"/>
            <a:ext cx="8536546" cy="2862322"/>
          </a:xfrm>
          <a:prstGeom prst="rect">
            <a:avLst/>
          </a:prstGeom>
        </p:spPr>
        <p:txBody>
          <a:bodyPr wrap="square">
            <a:spAutoFit/>
          </a:bodyPr>
          <a:lstStyle/>
          <a:p>
            <a:endParaRPr lang="en-US" dirty="0"/>
          </a:p>
          <a:p>
            <a:r>
              <a:rPr lang="en-US" dirty="0"/>
              <a:t>Scope can be defined as the range of availability a variable has to the program in which it is declared. PHP variables can be one of four scope types: </a:t>
            </a:r>
          </a:p>
          <a:p>
            <a:pPr marL="285750" indent="-285750">
              <a:buFont typeface="Arial" panose="020B0604020202020204" pitchFamily="34" charset="0"/>
              <a:buChar char="•"/>
            </a:pPr>
            <a:r>
              <a:rPr lang="en-US" dirty="0"/>
              <a:t>Local variables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Function parameters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Global variables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Static variables </a:t>
            </a:r>
          </a:p>
        </p:txBody>
      </p:sp>
    </p:spTree>
    <p:extLst>
      <p:ext uri="{BB962C8B-B14F-4D97-AF65-F5344CB8AC3E}">
        <p14:creationId xmlns:p14="http://schemas.microsoft.com/office/powerpoint/2010/main" val="63034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3600" dirty="0"/>
              <a:t>PHP Local Variable</a:t>
            </a:r>
          </a:p>
        </p:txBody>
      </p:sp>
      <p:sp>
        <p:nvSpPr>
          <p:cNvPr id="3" name="Content Placeholder 2"/>
          <p:cNvSpPr>
            <a:spLocks noGrp="1"/>
          </p:cNvSpPr>
          <p:nvPr>
            <p:ph idx="1"/>
          </p:nvPr>
        </p:nvSpPr>
        <p:spPr/>
        <p:txBody>
          <a:bodyPr>
            <a:normAutofit/>
          </a:bodyPr>
          <a:lstStyle/>
          <a:p>
            <a:endParaRPr lang="en-US" sz="1600" dirty="0"/>
          </a:p>
          <a:p>
            <a:r>
              <a:rPr lang="en-US" sz="1600" dirty="0"/>
              <a:t>A variable declared in a function is considered local; that is, it can be referenced solely in that function. Any assignment outside of that function will be considered to be an entirely different variable from the one contained in the function: </a:t>
            </a:r>
          </a:p>
          <a:p>
            <a:endParaRPr lang="en-US" sz="1600" dirty="0"/>
          </a:p>
          <a:p>
            <a:pPr marL="0" indent="0">
              <a:buNone/>
            </a:pPr>
            <a:r>
              <a:rPr lang="en-US" sz="1600" dirty="0"/>
              <a:t>&lt;?</a:t>
            </a:r>
            <a:r>
              <a:rPr lang="en-US" sz="1600" dirty="0" err="1"/>
              <a:t>php</a:t>
            </a:r>
            <a:endParaRPr lang="en-US" sz="1600" dirty="0"/>
          </a:p>
          <a:p>
            <a:pPr marL="0" indent="0">
              <a:buNone/>
            </a:pPr>
            <a:r>
              <a:rPr lang="en-US" sz="1600" dirty="0"/>
              <a:t>$x = 4;</a:t>
            </a:r>
          </a:p>
          <a:p>
            <a:pPr marL="0" indent="0">
              <a:buNone/>
            </a:pPr>
            <a:r>
              <a:rPr lang="en-US" sz="1600" dirty="0"/>
              <a:t>function </a:t>
            </a:r>
            <a:r>
              <a:rPr lang="en-US" sz="1600" dirty="0" err="1"/>
              <a:t>assignx</a:t>
            </a:r>
            <a:r>
              <a:rPr lang="en-US" sz="1600" dirty="0"/>
              <a:t> () {</a:t>
            </a:r>
          </a:p>
          <a:p>
            <a:pPr marL="0" indent="0">
              <a:buNone/>
            </a:pPr>
            <a:r>
              <a:rPr lang="en-US" sz="1600" dirty="0"/>
              <a:t>$x = 0;</a:t>
            </a:r>
          </a:p>
          <a:p>
            <a:pPr marL="0" indent="0">
              <a:buNone/>
            </a:pPr>
            <a:r>
              <a:rPr lang="en-US" sz="1600" dirty="0"/>
              <a:t>print "\$x inside function is $x. &lt;</a:t>
            </a:r>
            <a:r>
              <a:rPr lang="en-US" sz="1600" dirty="0" err="1"/>
              <a:t>br</a:t>
            </a:r>
            <a:r>
              <a:rPr lang="en-US" sz="1600" dirty="0"/>
              <a:t>&gt; ";</a:t>
            </a:r>
          </a:p>
          <a:p>
            <a:pPr marL="0" indent="0">
              <a:buNone/>
            </a:pPr>
            <a:r>
              <a:rPr lang="en-US" sz="1600" dirty="0"/>
              <a:t>}</a:t>
            </a:r>
          </a:p>
          <a:p>
            <a:pPr marL="0" indent="0">
              <a:buNone/>
            </a:pPr>
            <a:r>
              <a:rPr lang="en-US" sz="1600" dirty="0" err="1"/>
              <a:t>assignx</a:t>
            </a:r>
            <a:r>
              <a:rPr lang="en-US" sz="1600" dirty="0"/>
              <a:t>();</a:t>
            </a:r>
          </a:p>
          <a:p>
            <a:pPr marL="0" indent="0">
              <a:buNone/>
            </a:pPr>
            <a:r>
              <a:rPr lang="en-US" sz="1600" dirty="0"/>
              <a:t>print "\$x outside of function is $x. ";</a:t>
            </a:r>
          </a:p>
          <a:p>
            <a:pPr marL="0" indent="0">
              <a:buNone/>
            </a:pPr>
            <a:r>
              <a:rPr lang="en-US" sz="1600" dirty="0"/>
              <a:t>?&gt;</a:t>
            </a:r>
          </a:p>
          <a:p>
            <a:pPr marL="0" indent="0">
              <a:buNone/>
            </a:pPr>
            <a:endParaRPr lang="en-US" sz="1600" dirty="0"/>
          </a:p>
        </p:txBody>
      </p:sp>
    </p:spTree>
    <p:extLst>
      <p:ext uri="{BB962C8B-B14F-4D97-AF65-F5344CB8AC3E}">
        <p14:creationId xmlns:p14="http://schemas.microsoft.com/office/powerpoint/2010/main" val="3470250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381000"/>
          </a:xfrm>
        </p:spPr>
        <p:txBody>
          <a:bodyPr>
            <a:normAutofit fontScale="90000"/>
          </a:bodyPr>
          <a:lstStyle/>
          <a:p>
            <a:br>
              <a:rPr lang="en-US" sz="3600" dirty="0"/>
            </a:br>
            <a:r>
              <a:rPr lang="en-US" sz="3600" b="1" dirty="0"/>
              <a:t>PHP Function Parameters </a:t>
            </a:r>
            <a:endParaRPr lang="en-US" sz="3600" dirty="0"/>
          </a:p>
        </p:txBody>
      </p:sp>
      <p:sp>
        <p:nvSpPr>
          <p:cNvPr id="5" name="Content Placeholder 2"/>
          <p:cNvSpPr>
            <a:spLocks noGrp="1"/>
          </p:cNvSpPr>
          <p:nvPr>
            <p:ph idx="1"/>
          </p:nvPr>
        </p:nvSpPr>
        <p:spPr>
          <a:xfrm>
            <a:off x="609600" y="1828800"/>
            <a:ext cx="8153400" cy="4221163"/>
          </a:xfrm>
        </p:spPr>
        <p:txBody>
          <a:bodyPr>
            <a:noAutofit/>
          </a:bodyPr>
          <a:lstStyle/>
          <a:p>
            <a:pPr marL="0" indent="0">
              <a:buNone/>
            </a:pPr>
            <a:r>
              <a:rPr lang="en-US" sz="1600" dirty="0"/>
              <a:t>A function is a small unit of program which can take some input in the form of parameters and does some processing and may return a some value. </a:t>
            </a:r>
          </a:p>
          <a:p>
            <a:pPr marL="0" indent="0">
              <a:buNone/>
            </a:pPr>
            <a:r>
              <a:rPr lang="en-US" sz="1600" dirty="0"/>
              <a:t>Function parameters are declared after the function name and inside parentheses. They are declared much like a typical variable would be: </a:t>
            </a:r>
          </a:p>
          <a:p>
            <a:pPr marL="0" indent="0">
              <a:buNone/>
            </a:pPr>
            <a:endParaRPr lang="en-US" sz="1600" dirty="0"/>
          </a:p>
          <a:p>
            <a:pPr marL="0" indent="0">
              <a:buNone/>
            </a:pPr>
            <a:r>
              <a:rPr lang="en-US" sz="1600" dirty="0"/>
              <a:t>&lt;?</a:t>
            </a:r>
            <a:r>
              <a:rPr lang="en-US" sz="1600" dirty="0" err="1"/>
              <a:t>php</a:t>
            </a:r>
            <a:r>
              <a:rPr lang="en-US" sz="1600" dirty="0"/>
              <a:t> </a:t>
            </a:r>
          </a:p>
          <a:p>
            <a:pPr marL="0" indent="0">
              <a:buNone/>
            </a:pPr>
            <a:r>
              <a:rPr lang="en-US" sz="1600" dirty="0"/>
              <a:t>// multiply a value by 10 and return it to the caller </a:t>
            </a:r>
          </a:p>
          <a:p>
            <a:pPr marL="0" indent="0">
              <a:buNone/>
            </a:pPr>
            <a:r>
              <a:rPr lang="en-US" sz="1600" dirty="0"/>
              <a:t>function multiply ($value) { </a:t>
            </a:r>
          </a:p>
          <a:p>
            <a:pPr marL="0" indent="0">
              <a:buNone/>
            </a:pPr>
            <a:r>
              <a:rPr lang="en-US" sz="1600" dirty="0"/>
              <a:t>$value = $value * 10; </a:t>
            </a:r>
          </a:p>
          <a:p>
            <a:pPr marL="0" indent="0">
              <a:buNone/>
            </a:pPr>
            <a:r>
              <a:rPr lang="en-US" sz="1600" dirty="0"/>
              <a:t>return $value; </a:t>
            </a:r>
          </a:p>
          <a:p>
            <a:pPr marL="0" indent="0">
              <a:buNone/>
            </a:pPr>
            <a:r>
              <a:rPr lang="en-US" sz="1600" dirty="0"/>
              <a:t>} </a:t>
            </a:r>
          </a:p>
          <a:p>
            <a:pPr marL="0" indent="0">
              <a:buNone/>
            </a:pPr>
            <a:r>
              <a:rPr lang="en-US" sz="1600" dirty="0"/>
              <a:t>$</a:t>
            </a:r>
            <a:r>
              <a:rPr lang="en-US" sz="1600" dirty="0" err="1"/>
              <a:t>retval</a:t>
            </a:r>
            <a:r>
              <a:rPr lang="en-US" sz="1600" dirty="0"/>
              <a:t> = multiply (10); </a:t>
            </a:r>
          </a:p>
          <a:p>
            <a:pPr marL="0" indent="0">
              <a:buNone/>
            </a:pPr>
            <a:r>
              <a:rPr lang="en-US" sz="1600" dirty="0"/>
              <a:t>Print "Return value is $</a:t>
            </a:r>
            <a:r>
              <a:rPr lang="en-US" sz="1600" dirty="0" err="1"/>
              <a:t>retval</a:t>
            </a:r>
            <a:r>
              <a:rPr lang="en-US" sz="1600" dirty="0"/>
              <a:t>\n"; </a:t>
            </a:r>
          </a:p>
          <a:p>
            <a:pPr marL="0" indent="0">
              <a:buNone/>
            </a:pPr>
            <a:r>
              <a:rPr lang="en-US" sz="1600" dirty="0"/>
              <a:t>?&gt; </a:t>
            </a:r>
          </a:p>
          <a:p>
            <a:pPr marL="0" indent="0">
              <a:buNone/>
            </a:pPr>
            <a:endParaRPr lang="en-US" sz="1600" dirty="0">
              <a:solidFill>
                <a:srgbClr val="002060"/>
              </a:solidFill>
            </a:endParaRPr>
          </a:p>
        </p:txBody>
      </p:sp>
    </p:spTree>
    <p:extLst>
      <p:ext uri="{BB962C8B-B14F-4D97-AF65-F5344CB8AC3E}">
        <p14:creationId xmlns:p14="http://schemas.microsoft.com/office/powerpoint/2010/main" val="28176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381000"/>
          </a:xfrm>
        </p:spPr>
        <p:txBody>
          <a:bodyPr>
            <a:normAutofit fontScale="90000"/>
          </a:bodyPr>
          <a:lstStyle/>
          <a:p>
            <a:br>
              <a:rPr lang="en-US" sz="3600" dirty="0"/>
            </a:br>
            <a:r>
              <a:rPr lang="en-US" sz="3600" b="1" dirty="0"/>
              <a:t>PHP Global Variables </a:t>
            </a:r>
            <a:endParaRPr lang="en-US" sz="3600" dirty="0"/>
          </a:p>
        </p:txBody>
      </p:sp>
      <p:sp>
        <p:nvSpPr>
          <p:cNvPr id="5" name="Content Placeholder 2"/>
          <p:cNvSpPr>
            <a:spLocks noGrp="1"/>
          </p:cNvSpPr>
          <p:nvPr>
            <p:ph idx="1"/>
          </p:nvPr>
        </p:nvSpPr>
        <p:spPr>
          <a:xfrm>
            <a:off x="381000" y="2209800"/>
            <a:ext cx="8153400" cy="3840163"/>
          </a:xfrm>
        </p:spPr>
        <p:txBody>
          <a:bodyPr>
            <a:noAutofit/>
          </a:bodyPr>
          <a:lstStyle/>
          <a:p>
            <a:r>
              <a:rPr lang="en-US" sz="1800" dirty="0"/>
              <a:t>A global variable can be accessed in any part of the program. However, in order to be modified, a global variable must be explicitly declared to be global in the function in which it is to be modified. </a:t>
            </a:r>
          </a:p>
          <a:p>
            <a:r>
              <a:rPr lang="en-US" sz="1800" dirty="0"/>
              <a:t>This is accomplished, conveniently enough, by placing the keyword </a:t>
            </a:r>
            <a:r>
              <a:rPr lang="en-US" sz="1800" b="1" dirty="0"/>
              <a:t>GLOBAL </a:t>
            </a:r>
            <a:r>
              <a:rPr lang="en-US" sz="1800" dirty="0"/>
              <a:t>in front of the variable that should be recognized as global. </a:t>
            </a:r>
          </a:p>
          <a:p>
            <a:r>
              <a:rPr lang="en-US" sz="1800" dirty="0"/>
              <a:t>Placing this keyword in front of an already existing variable tells PHP to use the variable having that name. </a:t>
            </a:r>
            <a:endParaRPr lang="en-US" sz="1800" dirty="0">
              <a:solidFill>
                <a:srgbClr val="002060"/>
              </a:solidFill>
            </a:endParaRPr>
          </a:p>
        </p:txBody>
      </p:sp>
    </p:spTree>
    <p:extLst>
      <p:ext uri="{BB962C8B-B14F-4D97-AF65-F5344CB8AC3E}">
        <p14:creationId xmlns:p14="http://schemas.microsoft.com/office/powerpoint/2010/main" val="881601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3600" dirty="0"/>
              <a:t>Example</a:t>
            </a:r>
          </a:p>
        </p:txBody>
      </p:sp>
      <p:sp>
        <p:nvSpPr>
          <p:cNvPr id="5" name="Content Placeholder 2"/>
          <p:cNvSpPr>
            <a:spLocks noGrp="1"/>
          </p:cNvSpPr>
          <p:nvPr>
            <p:ph idx="1"/>
          </p:nvPr>
        </p:nvSpPr>
        <p:spPr>
          <a:xfrm>
            <a:off x="457200" y="2209800"/>
            <a:ext cx="8458200" cy="3840163"/>
          </a:xfrm>
        </p:spPr>
        <p:txBody>
          <a:bodyPr>
            <a:noAutofit/>
          </a:bodyPr>
          <a:lstStyle/>
          <a:p>
            <a:pPr marL="0" indent="0">
              <a:buNone/>
            </a:pPr>
            <a:r>
              <a:rPr lang="en-US" sz="1800" dirty="0">
                <a:solidFill>
                  <a:srgbClr val="002060"/>
                </a:solidFill>
              </a:rPr>
              <a:t>&lt;?</a:t>
            </a:r>
            <a:r>
              <a:rPr lang="en-US" sz="1800" dirty="0" err="1">
                <a:solidFill>
                  <a:srgbClr val="002060"/>
                </a:solidFill>
              </a:rPr>
              <a:t>php</a:t>
            </a:r>
            <a:endParaRPr lang="en-US" sz="1800" dirty="0">
              <a:solidFill>
                <a:srgbClr val="002060"/>
              </a:solidFill>
            </a:endParaRPr>
          </a:p>
          <a:p>
            <a:pPr marL="0" indent="0">
              <a:buNone/>
            </a:pPr>
            <a:r>
              <a:rPr lang="en-US" sz="1800" dirty="0">
                <a:solidFill>
                  <a:srgbClr val="002060"/>
                </a:solidFill>
              </a:rPr>
              <a:t>$</a:t>
            </a:r>
            <a:r>
              <a:rPr lang="en-US" sz="1800" dirty="0" err="1">
                <a:solidFill>
                  <a:srgbClr val="002060"/>
                </a:solidFill>
              </a:rPr>
              <a:t>somevar</a:t>
            </a:r>
            <a:r>
              <a:rPr lang="en-US" sz="1800" dirty="0">
                <a:solidFill>
                  <a:srgbClr val="002060"/>
                </a:solidFill>
              </a:rPr>
              <a:t> = 15;</a:t>
            </a:r>
          </a:p>
          <a:p>
            <a:pPr marL="0" indent="0">
              <a:buNone/>
            </a:pPr>
            <a:r>
              <a:rPr lang="en-US" sz="1800" dirty="0">
                <a:solidFill>
                  <a:srgbClr val="002060"/>
                </a:solidFill>
              </a:rPr>
              <a:t>function </a:t>
            </a:r>
            <a:r>
              <a:rPr lang="en-US" sz="1800" dirty="0" err="1">
                <a:solidFill>
                  <a:srgbClr val="002060"/>
                </a:solidFill>
              </a:rPr>
              <a:t>addit</a:t>
            </a:r>
            <a:r>
              <a:rPr lang="en-US" sz="1800" dirty="0">
                <a:solidFill>
                  <a:srgbClr val="002060"/>
                </a:solidFill>
              </a:rPr>
              <a:t>() {</a:t>
            </a:r>
          </a:p>
          <a:p>
            <a:pPr marL="0" indent="0">
              <a:buNone/>
            </a:pPr>
            <a:r>
              <a:rPr lang="en-US" sz="1800" dirty="0">
                <a:solidFill>
                  <a:srgbClr val="002060"/>
                </a:solidFill>
              </a:rPr>
              <a:t>GLOBAL $</a:t>
            </a:r>
            <a:r>
              <a:rPr lang="en-US" sz="1800" dirty="0" err="1">
                <a:solidFill>
                  <a:srgbClr val="002060"/>
                </a:solidFill>
              </a:rPr>
              <a:t>somevar</a:t>
            </a:r>
            <a:r>
              <a:rPr lang="en-US" sz="1800" dirty="0">
                <a:solidFill>
                  <a:srgbClr val="002060"/>
                </a:solidFill>
              </a:rPr>
              <a:t>;</a:t>
            </a:r>
          </a:p>
          <a:p>
            <a:pPr marL="0" indent="0">
              <a:buNone/>
            </a:pPr>
            <a:r>
              <a:rPr lang="en-US" sz="1800" dirty="0">
                <a:solidFill>
                  <a:srgbClr val="002060"/>
                </a:solidFill>
              </a:rPr>
              <a:t>$</a:t>
            </a:r>
            <a:r>
              <a:rPr lang="en-US" sz="1800" dirty="0" err="1">
                <a:solidFill>
                  <a:srgbClr val="002060"/>
                </a:solidFill>
              </a:rPr>
              <a:t>somevar</a:t>
            </a:r>
            <a:r>
              <a:rPr lang="en-US" sz="1800" dirty="0">
                <a:solidFill>
                  <a:srgbClr val="002060"/>
                </a:solidFill>
              </a:rPr>
              <a:t>++;</a:t>
            </a:r>
          </a:p>
          <a:p>
            <a:pPr marL="0" indent="0">
              <a:buNone/>
            </a:pPr>
            <a:r>
              <a:rPr lang="en-US" sz="1800" dirty="0">
                <a:solidFill>
                  <a:srgbClr val="002060"/>
                </a:solidFill>
              </a:rPr>
              <a:t>print "</a:t>
            </a:r>
            <a:r>
              <a:rPr lang="en-US" sz="1800" dirty="0" err="1">
                <a:solidFill>
                  <a:srgbClr val="002060"/>
                </a:solidFill>
              </a:rPr>
              <a:t>Somevar</a:t>
            </a:r>
            <a:r>
              <a:rPr lang="en-US" sz="1800" dirty="0">
                <a:solidFill>
                  <a:srgbClr val="002060"/>
                </a:solidFill>
              </a:rPr>
              <a:t> is $</a:t>
            </a:r>
            <a:r>
              <a:rPr lang="en-US" sz="1800" dirty="0" err="1">
                <a:solidFill>
                  <a:srgbClr val="002060"/>
                </a:solidFill>
              </a:rPr>
              <a:t>somevar</a:t>
            </a:r>
            <a:r>
              <a:rPr lang="en-US" sz="1800" dirty="0">
                <a:solidFill>
                  <a:srgbClr val="002060"/>
                </a:solidFill>
              </a:rPr>
              <a:t>";</a:t>
            </a:r>
          </a:p>
          <a:p>
            <a:pPr marL="0" indent="0">
              <a:buNone/>
            </a:pPr>
            <a:r>
              <a:rPr lang="en-US" sz="1800" dirty="0">
                <a:solidFill>
                  <a:srgbClr val="002060"/>
                </a:solidFill>
              </a:rPr>
              <a:t>}</a:t>
            </a:r>
          </a:p>
          <a:p>
            <a:pPr marL="0" indent="0">
              <a:buNone/>
            </a:pPr>
            <a:r>
              <a:rPr lang="en-US" sz="1800" dirty="0" err="1">
                <a:solidFill>
                  <a:srgbClr val="002060"/>
                </a:solidFill>
              </a:rPr>
              <a:t>addit</a:t>
            </a:r>
            <a:r>
              <a:rPr lang="en-US" sz="1800" dirty="0">
                <a:solidFill>
                  <a:srgbClr val="002060"/>
                </a:solidFill>
              </a:rPr>
              <a:t>();</a:t>
            </a:r>
          </a:p>
          <a:p>
            <a:pPr marL="0" indent="0">
              <a:buNone/>
            </a:pPr>
            <a:r>
              <a:rPr lang="en-US" sz="1800" dirty="0">
                <a:solidFill>
                  <a:srgbClr val="002060"/>
                </a:solidFill>
              </a:rPr>
              <a:t>?&gt; </a:t>
            </a:r>
          </a:p>
          <a:p>
            <a:pPr marL="0" indent="0">
              <a:buNone/>
            </a:pPr>
            <a:endParaRPr lang="en-US" sz="1800" dirty="0">
              <a:solidFill>
                <a:srgbClr val="002060"/>
              </a:solidFill>
            </a:endParaRPr>
          </a:p>
          <a:p>
            <a:pPr marL="0" indent="0">
              <a:buNone/>
            </a:pPr>
            <a:r>
              <a:rPr lang="en-US" sz="1800" dirty="0">
                <a:solidFill>
                  <a:srgbClr val="002060"/>
                </a:solidFill>
              </a:rPr>
              <a:t> </a:t>
            </a:r>
          </a:p>
        </p:txBody>
      </p:sp>
    </p:spTree>
    <p:extLst>
      <p:ext uri="{BB962C8B-B14F-4D97-AF65-F5344CB8AC3E}">
        <p14:creationId xmlns:p14="http://schemas.microsoft.com/office/powerpoint/2010/main" val="175053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3600" dirty="0"/>
              <a:t>PHP Static Variables</a:t>
            </a:r>
          </a:p>
        </p:txBody>
      </p:sp>
      <p:sp>
        <p:nvSpPr>
          <p:cNvPr id="5" name="Content Placeholder 2"/>
          <p:cNvSpPr>
            <a:spLocks noGrp="1"/>
          </p:cNvSpPr>
          <p:nvPr>
            <p:ph idx="1"/>
          </p:nvPr>
        </p:nvSpPr>
        <p:spPr>
          <a:xfrm>
            <a:off x="533400" y="2209800"/>
            <a:ext cx="7924800" cy="3840163"/>
          </a:xfrm>
        </p:spPr>
        <p:txBody>
          <a:bodyPr>
            <a:noAutofit/>
          </a:bodyPr>
          <a:lstStyle/>
          <a:p>
            <a:endParaRPr lang="en-US" sz="1800" dirty="0"/>
          </a:p>
          <a:p>
            <a:r>
              <a:rPr lang="en-US" sz="1800" dirty="0"/>
              <a:t>The final type of variable scoping that we discuss is known as static. In contrast to the variables declared as function parameters, which are destroyed on the function's exit, a static variable will not lose its value when the function exits and will still hold that value should the function be called again. </a:t>
            </a:r>
          </a:p>
          <a:p>
            <a:pPr marL="0" indent="0">
              <a:buNone/>
            </a:pPr>
            <a:endParaRPr lang="en-US" sz="1800" dirty="0"/>
          </a:p>
          <a:p>
            <a:r>
              <a:rPr lang="en-US" sz="1800" dirty="0"/>
              <a:t>You can declare a variable to be static simply by placing the keyword STATIC in front of the variable name. </a:t>
            </a:r>
            <a:endParaRPr lang="en-US" sz="1800" dirty="0">
              <a:solidFill>
                <a:srgbClr val="002060"/>
              </a:solidFill>
            </a:endParaRPr>
          </a:p>
        </p:txBody>
      </p:sp>
    </p:spTree>
    <p:extLst>
      <p:ext uri="{BB962C8B-B14F-4D97-AF65-F5344CB8AC3E}">
        <p14:creationId xmlns:p14="http://schemas.microsoft.com/office/powerpoint/2010/main" val="307850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pPr lvl="2" algn="ctr"/>
            <a:r>
              <a:rPr lang="en-US" sz="2000" dirty="0"/>
              <a:t>Example</a:t>
            </a:r>
          </a:p>
        </p:txBody>
      </p:sp>
      <p:sp>
        <p:nvSpPr>
          <p:cNvPr id="5" name="Content Placeholder 2"/>
          <p:cNvSpPr>
            <a:spLocks noGrp="1"/>
          </p:cNvSpPr>
          <p:nvPr>
            <p:ph idx="1"/>
          </p:nvPr>
        </p:nvSpPr>
        <p:spPr>
          <a:xfrm>
            <a:off x="838200" y="2209800"/>
            <a:ext cx="8077200" cy="3840163"/>
          </a:xfrm>
        </p:spPr>
        <p:txBody>
          <a:bodyPr>
            <a:noAutofit/>
          </a:bodyPr>
          <a:lstStyle/>
          <a:p>
            <a:pPr marL="0" indent="0">
              <a:buNone/>
            </a:pPr>
            <a:r>
              <a:rPr lang="en-US" sz="1800" dirty="0">
                <a:solidFill>
                  <a:srgbClr val="002060"/>
                </a:solidFill>
              </a:rPr>
              <a:t>&lt;?</a:t>
            </a:r>
            <a:r>
              <a:rPr lang="en-US" sz="1800" dirty="0" err="1">
                <a:solidFill>
                  <a:srgbClr val="002060"/>
                </a:solidFill>
              </a:rPr>
              <a:t>php</a:t>
            </a:r>
            <a:endParaRPr lang="en-US" sz="1800" dirty="0">
              <a:solidFill>
                <a:srgbClr val="002060"/>
              </a:solidFill>
            </a:endParaRPr>
          </a:p>
          <a:p>
            <a:pPr marL="0" indent="0">
              <a:buNone/>
            </a:pPr>
            <a:r>
              <a:rPr lang="en-US" sz="1800" dirty="0">
                <a:solidFill>
                  <a:srgbClr val="002060"/>
                </a:solidFill>
              </a:rPr>
              <a:t>function </a:t>
            </a:r>
            <a:r>
              <a:rPr lang="en-US" sz="1800" dirty="0" err="1">
                <a:solidFill>
                  <a:srgbClr val="002060"/>
                </a:solidFill>
              </a:rPr>
              <a:t>keep_track</a:t>
            </a:r>
            <a:r>
              <a:rPr lang="en-US" sz="1800" dirty="0">
                <a:solidFill>
                  <a:srgbClr val="002060"/>
                </a:solidFill>
              </a:rPr>
              <a:t>() {</a:t>
            </a:r>
          </a:p>
          <a:p>
            <a:pPr marL="0" indent="0">
              <a:buNone/>
            </a:pPr>
            <a:r>
              <a:rPr lang="en-US" sz="1800" dirty="0">
                <a:solidFill>
                  <a:srgbClr val="002060"/>
                </a:solidFill>
              </a:rPr>
              <a:t>STATIC $count = 0;</a:t>
            </a:r>
          </a:p>
          <a:p>
            <a:pPr marL="0" indent="0">
              <a:buNone/>
            </a:pPr>
            <a:r>
              <a:rPr lang="en-US" sz="1800" dirty="0">
                <a:solidFill>
                  <a:srgbClr val="002060"/>
                </a:solidFill>
              </a:rPr>
              <a:t>$count++;</a:t>
            </a:r>
          </a:p>
          <a:p>
            <a:pPr marL="0" indent="0">
              <a:buNone/>
            </a:pPr>
            <a:r>
              <a:rPr lang="en-US" sz="1800" dirty="0">
                <a:solidFill>
                  <a:srgbClr val="002060"/>
                </a:solidFill>
              </a:rPr>
              <a:t>print $count;</a:t>
            </a:r>
          </a:p>
          <a:p>
            <a:pPr marL="0" indent="0">
              <a:buNone/>
            </a:pPr>
            <a:r>
              <a:rPr lang="en-US" sz="1800" dirty="0">
                <a:solidFill>
                  <a:srgbClr val="002060"/>
                </a:solidFill>
              </a:rPr>
              <a:t>print " "; }</a:t>
            </a:r>
          </a:p>
          <a:p>
            <a:pPr marL="0" indent="0">
              <a:buNone/>
            </a:pPr>
            <a:r>
              <a:rPr lang="en-US" sz="1800" dirty="0" err="1">
                <a:solidFill>
                  <a:srgbClr val="002060"/>
                </a:solidFill>
              </a:rPr>
              <a:t>keep_track</a:t>
            </a:r>
            <a:r>
              <a:rPr lang="en-US" sz="1800" dirty="0">
                <a:solidFill>
                  <a:srgbClr val="002060"/>
                </a:solidFill>
              </a:rPr>
              <a:t>();</a:t>
            </a:r>
          </a:p>
          <a:p>
            <a:pPr marL="0" indent="0">
              <a:buNone/>
            </a:pPr>
            <a:r>
              <a:rPr lang="en-US" sz="1800" dirty="0" err="1">
                <a:solidFill>
                  <a:srgbClr val="002060"/>
                </a:solidFill>
              </a:rPr>
              <a:t>keep_track</a:t>
            </a:r>
            <a:r>
              <a:rPr lang="en-US" sz="1800" dirty="0">
                <a:solidFill>
                  <a:srgbClr val="002060"/>
                </a:solidFill>
              </a:rPr>
              <a:t>();</a:t>
            </a:r>
          </a:p>
          <a:p>
            <a:pPr marL="0" indent="0">
              <a:buNone/>
            </a:pPr>
            <a:r>
              <a:rPr lang="en-US" sz="1800" dirty="0" err="1">
                <a:solidFill>
                  <a:srgbClr val="002060"/>
                </a:solidFill>
              </a:rPr>
              <a:t>keep_track</a:t>
            </a:r>
            <a:r>
              <a:rPr lang="en-US" sz="1800" dirty="0">
                <a:solidFill>
                  <a:srgbClr val="002060"/>
                </a:solidFill>
              </a:rPr>
              <a:t>();</a:t>
            </a:r>
          </a:p>
          <a:p>
            <a:pPr marL="0" indent="0">
              <a:buNone/>
            </a:pPr>
            <a:r>
              <a:rPr lang="en-US" sz="1800" dirty="0" err="1">
                <a:solidFill>
                  <a:srgbClr val="002060"/>
                </a:solidFill>
              </a:rPr>
              <a:t>keep_track</a:t>
            </a:r>
            <a:r>
              <a:rPr lang="en-US" sz="1800" dirty="0">
                <a:solidFill>
                  <a:srgbClr val="002060"/>
                </a:solidFill>
              </a:rPr>
              <a:t>();</a:t>
            </a:r>
          </a:p>
          <a:p>
            <a:pPr marL="0" indent="0">
              <a:buNone/>
            </a:pPr>
            <a:r>
              <a:rPr lang="en-US" sz="1800" dirty="0">
                <a:solidFill>
                  <a:srgbClr val="002060"/>
                </a:solidFill>
              </a:rPr>
              <a:t>?&gt;</a:t>
            </a:r>
            <a:endParaRPr lang="en-US" sz="1800" dirty="0"/>
          </a:p>
        </p:txBody>
      </p:sp>
    </p:spTree>
    <p:extLst>
      <p:ext uri="{BB962C8B-B14F-4D97-AF65-F5344CB8AC3E}">
        <p14:creationId xmlns:p14="http://schemas.microsoft.com/office/powerpoint/2010/main" val="3703084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457200"/>
          </a:xfrm>
        </p:spPr>
        <p:txBody>
          <a:bodyPr>
            <a:normAutofit fontScale="90000"/>
          </a:bodyPr>
          <a:lstStyle/>
          <a:p>
            <a:r>
              <a:rPr lang="en-US" sz="3600" dirty="0"/>
              <a:t>Constants</a:t>
            </a:r>
          </a:p>
        </p:txBody>
      </p:sp>
      <p:sp>
        <p:nvSpPr>
          <p:cNvPr id="8" name="Content Placeholder 2"/>
          <p:cNvSpPr txBox="1">
            <a:spLocks/>
          </p:cNvSpPr>
          <p:nvPr/>
        </p:nvSpPr>
        <p:spPr>
          <a:xfrm>
            <a:off x="533400" y="1447800"/>
            <a:ext cx="8382000" cy="41449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800" dirty="0"/>
          </a:p>
          <a:p>
            <a:r>
              <a:rPr lang="en-US" sz="1800" dirty="0"/>
              <a:t>A constant is a name or an identifier for a simple value. A constant value cannot change during the execution of the script. By default a constant is case-sensitive. By convention, constant identifiers are always uppercase. A constant name starts with a letter or underscore, followed by any number of letters, numbers, or underscores. If you have defined a constant, it can never be changed or undefined. </a:t>
            </a:r>
          </a:p>
          <a:p>
            <a:r>
              <a:rPr lang="en-US" sz="1800" dirty="0"/>
              <a:t>To define a constant you have to use define() function and to retrieve the value of a constant, you have to simply specifying its name. Unlike with variables, you do not need to have a constant with a $. You can also use the function constant</a:t>
            </a:r>
          </a:p>
          <a:p>
            <a:pPr marL="0" indent="0">
              <a:buNone/>
            </a:pPr>
            <a:r>
              <a:rPr lang="en-US" sz="1800" b="1" dirty="0"/>
              <a:t>constant() function </a:t>
            </a:r>
            <a:endParaRPr lang="en-US" sz="1800" dirty="0"/>
          </a:p>
          <a:p>
            <a:r>
              <a:rPr lang="en-US" sz="1800" dirty="0"/>
              <a:t>As indicated by the name, this function will return the value of the constant. </a:t>
            </a:r>
          </a:p>
          <a:p>
            <a:r>
              <a:rPr lang="en-US" sz="1800" dirty="0"/>
              <a:t>This is useful when you want to retrieve value of a constant, but you do not know its name, i.e. It is stored in a variable or returned by a function. </a:t>
            </a:r>
          </a:p>
          <a:p>
            <a:pPr marL="0" indent="0">
              <a:buNone/>
            </a:pPr>
            <a:endParaRPr lang="en-US" sz="1800" dirty="0"/>
          </a:p>
          <a:p>
            <a:pPr marL="0" indent="0">
              <a:buNone/>
            </a:pPr>
            <a:r>
              <a:rPr lang="en-US" sz="1800" dirty="0"/>
              <a:t>Only scalar data (</a:t>
            </a:r>
            <a:r>
              <a:rPr lang="en-US" sz="1800" dirty="0" err="1"/>
              <a:t>boolean</a:t>
            </a:r>
            <a:r>
              <a:rPr lang="en-US" sz="1800" dirty="0"/>
              <a:t>, integer, float and string) can be contained in constants. </a:t>
            </a:r>
          </a:p>
        </p:txBody>
      </p:sp>
    </p:spTree>
    <p:extLst>
      <p:ext uri="{BB962C8B-B14F-4D97-AF65-F5344CB8AC3E}">
        <p14:creationId xmlns:p14="http://schemas.microsoft.com/office/powerpoint/2010/main" val="116135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4000" dirty="0">
                <a:solidFill>
                  <a:schemeClr val="accent5">
                    <a:lumMod val="50000"/>
                  </a:schemeClr>
                </a:solidFill>
                <a:latin typeface="Andalus" panose="02020603050405020304" pitchFamily="18" charset="-78"/>
                <a:cs typeface="Andalus" panose="02020603050405020304" pitchFamily="18" charset="-78"/>
              </a:rPr>
              <a:t>What is PHP?</a:t>
            </a:r>
          </a:p>
        </p:txBody>
      </p:sp>
      <p:sp>
        <p:nvSpPr>
          <p:cNvPr id="3" name="Content Placeholder 2"/>
          <p:cNvSpPr>
            <a:spLocks noGrp="1"/>
          </p:cNvSpPr>
          <p:nvPr>
            <p:ph idx="1"/>
          </p:nvPr>
        </p:nvSpPr>
        <p:spPr>
          <a:xfrm>
            <a:off x="457200" y="2332037"/>
            <a:ext cx="8229600" cy="4525963"/>
          </a:xfrm>
        </p:spPr>
        <p:txBody>
          <a:bodyPr>
            <a:normAutofit/>
          </a:bodyPr>
          <a:lstStyle/>
          <a:p>
            <a:pPr marL="285750" indent="-285750">
              <a:buFont typeface="Wingdings" panose="05000000000000000000" pitchFamily="2" charset="2"/>
              <a:buChar char="ü"/>
            </a:pPr>
            <a:r>
              <a:rPr lang="en-US" sz="2000" dirty="0">
                <a:solidFill>
                  <a:srgbClr val="002060"/>
                </a:solidFill>
              </a:rPr>
              <a:t>PHP started out as a small open source project that evolved as more and more people found out how useful it was. </a:t>
            </a:r>
            <a:r>
              <a:rPr lang="en-US" sz="2000" dirty="0" err="1">
                <a:solidFill>
                  <a:srgbClr val="002060"/>
                </a:solidFill>
              </a:rPr>
              <a:t>Rasmus</a:t>
            </a:r>
            <a:r>
              <a:rPr lang="en-US" sz="2000" dirty="0">
                <a:solidFill>
                  <a:srgbClr val="002060"/>
                </a:solidFill>
              </a:rPr>
              <a:t> </a:t>
            </a:r>
            <a:r>
              <a:rPr lang="en-US" sz="2000" dirty="0" err="1">
                <a:solidFill>
                  <a:srgbClr val="002060"/>
                </a:solidFill>
              </a:rPr>
              <a:t>Lerdorf</a:t>
            </a:r>
            <a:r>
              <a:rPr lang="en-US" sz="2000" dirty="0">
                <a:solidFill>
                  <a:srgbClr val="002060"/>
                </a:solidFill>
              </a:rPr>
              <a:t> unleashed the first version of PHP way back in 1994. </a:t>
            </a:r>
          </a:p>
          <a:p>
            <a:pPr marL="285750" indent="-285750">
              <a:buFont typeface="Wingdings" panose="05000000000000000000" pitchFamily="2" charset="2"/>
              <a:buChar char="ü"/>
            </a:pPr>
            <a:r>
              <a:rPr lang="en-US" sz="2000" dirty="0">
                <a:solidFill>
                  <a:srgbClr val="002060"/>
                </a:solidFill>
              </a:rPr>
              <a:t>PHP is a recursive acronym for "PHP: Hypertext Preprocessor".  </a:t>
            </a:r>
          </a:p>
          <a:p>
            <a:pPr marL="285750" indent="-285750">
              <a:buFont typeface="Wingdings" panose="05000000000000000000" pitchFamily="2" charset="2"/>
              <a:buChar char="ü"/>
            </a:pPr>
            <a:r>
              <a:rPr lang="en-US" sz="2000" dirty="0">
                <a:solidFill>
                  <a:srgbClr val="002060"/>
                </a:solidFill>
              </a:rPr>
              <a:t>PHP is a server side scripting language that is embedded in HTML. It is used to manage dynamic content, databases, session tracking, even build entire ecommerce sites.  </a:t>
            </a:r>
          </a:p>
          <a:p>
            <a:pPr marL="285750" indent="-285750">
              <a:buFont typeface="Wingdings" panose="05000000000000000000" pitchFamily="2" charset="2"/>
              <a:buChar char="ü"/>
            </a:pPr>
            <a:r>
              <a:rPr lang="en-US" sz="2000" dirty="0">
                <a:solidFill>
                  <a:srgbClr val="002060"/>
                </a:solidFill>
              </a:rPr>
              <a:t>It is integrated with a number of popular databases, including MySQL, PostgreSQL, Oracle, Sybase, Informix, and Microsoft SQL Server.  </a:t>
            </a:r>
          </a:p>
          <a:p>
            <a:pPr marL="285750" indent="-285750">
              <a:buFont typeface="Wingdings" panose="05000000000000000000" pitchFamily="2" charset="2"/>
              <a:buChar char="ü"/>
            </a:pPr>
            <a:r>
              <a:rPr lang="en-US" sz="2000" dirty="0">
                <a:solidFill>
                  <a:srgbClr val="002060"/>
                </a:solidFill>
              </a:rPr>
              <a:t>PHP Syntax is C-Like.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09600"/>
          </a:xfrm>
        </p:spPr>
        <p:txBody>
          <a:bodyPr>
            <a:normAutofit fontScale="90000"/>
          </a:bodyPr>
          <a:lstStyle/>
          <a:p>
            <a:r>
              <a:rPr lang="en-US" sz="3600" dirty="0"/>
              <a:t>Constant example</a:t>
            </a:r>
          </a:p>
        </p:txBody>
      </p:sp>
      <p:sp>
        <p:nvSpPr>
          <p:cNvPr id="5" name="Content Placeholder 2"/>
          <p:cNvSpPr>
            <a:spLocks noGrp="1"/>
          </p:cNvSpPr>
          <p:nvPr>
            <p:ph idx="1"/>
          </p:nvPr>
        </p:nvSpPr>
        <p:spPr>
          <a:xfrm>
            <a:off x="226454" y="1981200"/>
            <a:ext cx="8382000" cy="3840163"/>
          </a:xfrm>
        </p:spPr>
        <p:txBody>
          <a:bodyPr>
            <a:noAutofit/>
          </a:bodyPr>
          <a:lstStyle/>
          <a:p>
            <a:pPr marL="0" indent="0">
              <a:buNone/>
            </a:pPr>
            <a:r>
              <a:rPr lang="en-US" sz="1800" dirty="0"/>
              <a:t>&lt;html&gt; </a:t>
            </a:r>
          </a:p>
          <a:p>
            <a:pPr marL="0" indent="0">
              <a:buNone/>
            </a:pPr>
            <a:r>
              <a:rPr lang="en-US" sz="1800" dirty="0"/>
              <a:t>&lt;head&gt; </a:t>
            </a:r>
          </a:p>
          <a:p>
            <a:pPr marL="0" indent="0">
              <a:buNone/>
            </a:pPr>
            <a:r>
              <a:rPr lang="en-US" sz="1800" dirty="0"/>
              <a:t>&lt;title&gt;Hello World&lt;/title&gt;</a:t>
            </a:r>
          </a:p>
          <a:p>
            <a:pPr marL="0" indent="0">
              <a:buNone/>
            </a:pPr>
            <a:r>
              <a:rPr lang="en-US" sz="1800" dirty="0"/>
              <a:t>&lt;body&gt;    </a:t>
            </a:r>
          </a:p>
          <a:p>
            <a:pPr marL="0" indent="0">
              <a:buNone/>
            </a:pPr>
            <a:r>
              <a:rPr lang="en-US" sz="1800" dirty="0"/>
              <a:t>&lt;?</a:t>
            </a:r>
            <a:r>
              <a:rPr lang="en-US" sz="1800" dirty="0" err="1"/>
              <a:t>php</a:t>
            </a:r>
            <a:r>
              <a:rPr lang="en-US" sz="1800" dirty="0"/>
              <a:t> </a:t>
            </a:r>
          </a:p>
          <a:p>
            <a:pPr marL="0" indent="0">
              <a:buNone/>
            </a:pPr>
            <a:r>
              <a:rPr lang="en-US" sz="1800" dirty="0"/>
              <a:t>define("MINSIZE", 50); </a:t>
            </a:r>
          </a:p>
          <a:p>
            <a:pPr marL="0" indent="0">
              <a:buNone/>
            </a:pPr>
            <a:r>
              <a:rPr lang="en-US" sz="1800" dirty="0"/>
              <a:t>echo MINSIZE;</a:t>
            </a:r>
          </a:p>
          <a:p>
            <a:pPr marL="0" indent="0">
              <a:buNone/>
            </a:pPr>
            <a:r>
              <a:rPr lang="en-US" sz="1800" dirty="0"/>
              <a:t>echo '&lt;</a:t>
            </a:r>
            <a:r>
              <a:rPr lang="en-US" sz="1800" dirty="0" err="1"/>
              <a:t>br</a:t>
            </a:r>
            <a:r>
              <a:rPr lang="en-US" sz="1800" dirty="0"/>
              <a:t>&gt;';</a:t>
            </a:r>
          </a:p>
          <a:p>
            <a:pPr marL="0" indent="0">
              <a:buNone/>
            </a:pPr>
            <a:r>
              <a:rPr lang="en-US" sz="1800" dirty="0"/>
              <a:t>echo constant("MINSIZE"); 		// same thing as the previous line </a:t>
            </a:r>
          </a:p>
          <a:p>
            <a:pPr marL="0" indent="0">
              <a:buNone/>
            </a:pPr>
            <a:r>
              <a:rPr lang="en-US" sz="1800" dirty="0"/>
              <a:t>?&gt; </a:t>
            </a:r>
          </a:p>
          <a:p>
            <a:pPr marL="0" indent="0">
              <a:buNone/>
            </a:pPr>
            <a:r>
              <a:rPr lang="en-US" sz="1800" dirty="0"/>
              <a:t> &lt;/body&gt;</a:t>
            </a:r>
          </a:p>
          <a:p>
            <a:pPr marL="0" indent="0">
              <a:buNone/>
            </a:pPr>
            <a:r>
              <a:rPr lang="en-US" sz="1800" dirty="0"/>
              <a:t> &lt;/html&gt;</a:t>
            </a:r>
          </a:p>
        </p:txBody>
      </p:sp>
    </p:spTree>
    <p:extLst>
      <p:ext uri="{BB962C8B-B14F-4D97-AF65-F5344CB8AC3E}">
        <p14:creationId xmlns:p14="http://schemas.microsoft.com/office/powerpoint/2010/main" val="4119523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3600" dirty="0"/>
              <a:t>Valid &amp; Invalid Constants</a:t>
            </a:r>
          </a:p>
        </p:txBody>
      </p:sp>
      <p:sp>
        <p:nvSpPr>
          <p:cNvPr id="8" name="Content Placeholder 2"/>
          <p:cNvSpPr txBox="1">
            <a:spLocks/>
          </p:cNvSpPr>
          <p:nvPr/>
        </p:nvSpPr>
        <p:spPr>
          <a:xfrm>
            <a:off x="304800" y="2362199"/>
            <a:ext cx="8534400" cy="3840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a:p>
            <a:pPr marL="0" indent="0">
              <a:buNone/>
            </a:pPr>
            <a:r>
              <a:rPr lang="en-US" sz="1800" dirty="0"/>
              <a:t>// Valid constant names </a:t>
            </a:r>
          </a:p>
          <a:p>
            <a:pPr marL="0" indent="0">
              <a:buNone/>
            </a:pPr>
            <a:r>
              <a:rPr lang="en-US" sz="1800" dirty="0"/>
              <a:t>define("ONE", "first thing"); </a:t>
            </a:r>
          </a:p>
          <a:p>
            <a:pPr marL="0" indent="0">
              <a:buNone/>
            </a:pPr>
            <a:r>
              <a:rPr lang="en-US" sz="1800" dirty="0"/>
              <a:t>define("TWO2", "second thing"); </a:t>
            </a:r>
          </a:p>
          <a:p>
            <a:pPr marL="0" indent="0">
              <a:buNone/>
            </a:pPr>
            <a:r>
              <a:rPr lang="en-US" sz="1800" dirty="0"/>
              <a:t>define("THREE_3", "third thing") </a:t>
            </a:r>
          </a:p>
          <a:p>
            <a:pPr marL="0" indent="0">
              <a:buNone/>
            </a:pPr>
            <a:endParaRPr lang="en-US" sz="1800" dirty="0"/>
          </a:p>
          <a:p>
            <a:pPr marL="0" indent="0">
              <a:buNone/>
            </a:pPr>
            <a:r>
              <a:rPr lang="en-US" sz="1800" dirty="0"/>
              <a:t>// Invalid constant names </a:t>
            </a:r>
          </a:p>
          <a:p>
            <a:pPr marL="0" indent="0">
              <a:buNone/>
            </a:pPr>
            <a:r>
              <a:rPr lang="en-US" sz="1800" dirty="0"/>
              <a:t>define("2TWO", "second thing"); </a:t>
            </a:r>
          </a:p>
          <a:p>
            <a:pPr marL="0" indent="0">
              <a:buNone/>
            </a:pPr>
            <a:r>
              <a:rPr lang="en-US" sz="1800" dirty="0"/>
              <a:t>define("__THREE__", "third value"); </a:t>
            </a:r>
          </a:p>
        </p:txBody>
      </p:sp>
    </p:spTree>
    <p:extLst>
      <p:ext uri="{BB962C8B-B14F-4D97-AF65-F5344CB8AC3E}">
        <p14:creationId xmlns:p14="http://schemas.microsoft.com/office/powerpoint/2010/main" val="1159809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533400"/>
          </a:xfrm>
        </p:spPr>
        <p:txBody>
          <a:bodyPr>
            <a:normAutofit fontScale="90000"/>
          </a:bodyPr>
          <a:lstStyle/>
          <a:p>
            <a:r>
              <a:rPr lang="en-US" sz="3600" dirty="0"/>
              <a:t>PHP Magic Constants</a:t>
            </a:r>
          </a:p>
        </p:txBody>
      </p:sp>
      <p:pic>
        <p:nvPicPr>
          <p:cNvPr id="1027" name="Picture 3" descr="C:\Users\DELL\Desktop\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588125" cy="450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8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normAutofit/>
          </a:bodyPr>
          <a:lstStyle/>
          <a:p>
            <a:r>
              <a:rPr lang="en-US" sz="3600" dirty="0"/>
              <a:t>Operator Types</a:t>
            </a:r>
          </a:p>
        </p:txBody>
      </p:sp>
    </p:spTree>
    <p:extLst>
      <p:ext uri="{BB962C8B-B14F-4D97-AF65-F5344CB8AC3E}">
        <p14:creationId xmlns:p14="http://schemas.microsoft.com/office/powerpoint/2010/main" val="997397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3600" dirty="0"/>
              <a:t>Operators</a:t>
            </a:r>
          </a:p>
        </p:txBody>
      </p:sp>
      <p:sp>
        <p:nvSpPr>
          <p:cNvPr id="5" name="Content Placeholder 2"/>
          <p:cNvSpPr>
            <a:spLocks noGrp="1"/>
          </p:cNvSpPr>
          <p:nvPr>
            <p:ph idx="1"/>
          </p:nvPr>
        </p:nvSpPr>
        <p:spPr>
          <a:xfrm>
            <a:off x="228600" y="2332037"/>
            <a:ext cx="8839200" cy="3840163"/>
          </a:xfrm>
        </p:spPr>
        <p:txBody>
          <a:bodyPr>
            <a:noAutofit/>
          </a:bodyPr>
          <a:lstStyle/>
          <a:p>
            <a:pPr marL="0" indent="0">
              <a:buNone/>
            </a:pPr>
            <a:r>
              <a:rPr lang="en-US" sz="1800" b="1" dirty="0"/>
              <a:t>What is Operator? </a:t>
            </a:r>
            <a:r>
              <a:rPr lang="en-US" sz="1800" dirty="0"/>
              <a:t>Simple answer can be given using expression </a:t>
            </a:r>
            <a:r>
              <a:rPr lang="en-US" sz="1800" i="1" dirty="0"/>
              <a:t>4 + 5 is equal to 9</a:t>
            </a:r>
            <a:r>
              <a:rPr lang="en-US" sz="1800" dirty="0"/>
              <a:t>. Here 4 and 5 are called operands and + is called operator. PHP language supports following type of operators. </a:t>
            </a:r>
          </a:p>
          <a:p>
            <a:r>
              <a:rPr lang="en-US" sz="1800" dirty="0"/>
              <a:t>Arithmetic Operators </a:t>
            </a:r>
          </a:p>
          <a:p>
            <a:r>
              <a:rPr lang="en-US" sz="1800" dirty="0"/>
              <a:t>Comparison Operators </a:t>
            </a:r>
          </a:p>
          <a:p>
            <a:r>
              <a:rPr lang="en-US" sz="1800" dirty="0"/>
              <a:t>Logical (or Relational) Operators </a:t>
            </a:r>
          </a:p>
          <a:p>
            <a:r>
              <a:rPr lang="en-US" sz="1800" dirty="0"/>
              <a:t>Assignment Operators </a:t>
            </a:r>
          </a:p>
          <a:p>
            <a:r>
              <a:rPr lang="en-US" sz="1800" dirty="0"/>
              <a:t>Conditional (or ternary) Operators </a:t>
            </a:r>
          </a:p>
        </p:txBody>
      </p:sp>
    </p:spTree>
    <p:extLst>
      <p:ext uri="{BB962C8B-B14F-4D97-AF65-F5344CB8AC3E}">
        <p14:creationId xmlns:p14="http://schemas.microsoft.com/office/powerpoint/2010/main" val="1428245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
          </a:xfrm>
        </p:spPr>
        <p:txBody>
          <a:bodyPr>
            <a:normAutofit fontScale="90000"/>
          </a:bodyPr>
          <a:lstStyle/>
          <a:p>
            <a:r>
              <a:rPr lang="en-US" sz="3600" dirty="0"/>
              <a:t>Arithmetic Operators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202" y="1996709"/>
            <a:ext cx="6901198" cy="4251691"/>
          </a:xfrm>
          <a:prstGeom prst="rect">
            <a:avLst/>
          </a:prstGeom>
        </p:spPr>
      </p:pic>
      <p:sp>
        <p:nvSpPr>
          <p:cNvPr id="6" name="Rectangle 5"/>
          <p:cNvSpPr/>
          <p:nvPr/>
        </p:nvSpPr>
        <p:spPr>
          <a:xfrm>
            <a:off x="286555" y="1524000"/>
            <a:ext cx="7478332" cy="369332"/>
          </a:xfrm>
          <a:prstGeom prst="rect">
            <a:avLst/>
          </a:prstGeom>
        </p:spPr>
        <p:txBody>
          <a:bodyPr wrap="square">
            <a:spAutoFit/>
          </a:bodyPr>
          <a:lstStyle/>
          <a:p>
            <a:r>
              <a:rPr lang="en-US" dirty="0"/>
              <a:t>Assume variable A holds 10 and variable B holds 20 then: </a:t>
            </a:r>
          </a:p>
        </p:txBody>
      </p:sp>
    </p:spTree>
    <p:extLst>
      <p:ext uri="{BB962C8B-B14F-4D97-AF65-F5344CB8AC3E}">
        <p14:creationId xmlns:p14="http://schemas.microsoft.com/office/powerpoint/2010/main" val="1774740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Example</a:t>
            </a:r>
          </a:p>
        </p:txBody>
      </p:sp>
      <p:sp>
        <p:nvSpPr>
          <p:cNvPr id="8" name="Content Placeholder 2"/>
          <p:cNvSpPr txBox="1">
            <a:spLocks/>
          </p:cNvSpPr>
          <p:nvPr/>
        </p:nvSpPr>
        <p:spPr>
          <a:xfrm>
            <a:off x="228600" y="1752601"/>
            <a:ext cx="86868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&lt;?</a:t>
            </a:r>
            <a:r>
              <a:rPr lang="en-US" sz="1400" dirty="0" err="1"/>
              <a:t>php</a:t>
            </a:r>
            <a:r>
              <a:rPr lang="en-US" sz="1400" dirty="0"/>
              <a:t> </a:t>
            </a:r>
          </a:p>
          <a:p>
            <a:pPr marL="0" indent="0">
              <a:buNone/>
            </a:pPr>
            <a:r>
              <a:rPr lang="en-US" sz="1400" dirty="0"/>
              <a:t>$a = 42; </a:t>
            </a:r>
          </a:p>
          <a:p>
            <a:pPr marL="0" indent="0">
              <a:buNone/>
            </a:pPr>
            <a:r>
              <a:rPr lang="en-US" sz="1400" dirty="0"/>
              <a:t>$b = 20; </a:t>
            </a:r>
          </a:p>
          <a:p>
            <a:pPr marL="0" indent="0">
              <a:buNone/>
            </a:pPr>
            <a:r>
              <a:rPr lang="en-US" sz="1400" dirty="0"/>
              <a:t>$c = $a + $b; </a:t>
            </a:r>
          </a:p>
          <a:p>
            <a:pPr marL="0" indent="0">
              <a:buNone/>
            </a:pPr>
            <a:r>
              <a:rPr lang="en-US" sz="1400" dirty="0"/>
              <a:t>echo "Addition Operation Result: $c &lt;</a:t>
            </a:r>
            <a:r>
              <a:rPr lang="en-US" sz="1400" dirty="0" err="1"/>
              <a:t>br</a:t>
            </a:r>
            <a:r>
              <a:rPr lang="en-US" sz="1400" dirty="0"/>
              <a:t>/&gt;"; </a:t>
            </a:r>
          </a:p>
          <a:p>
            <a:pPr marL="0" indent="0">
              <a:buNone/>
            </a:pPr>
            <a:r>
              <a:rPr lang="en-US" sz="1400" dirty="0"/>
              <a:t>$c = $a - $b; </a:t>
            </a:r>
          </a:p>
          <a:p>
            <a:pPr marL="0" indent="0">
              <a:buNone/>
            </a:pPr>
            <a:r>
              <a:rPr lang="en-US" sz="1400" dirty="0"/>
              <a:t>echo "Subtraction Operation Result: $c &lt;</a:t>
            </a:r>
            <a:r>
              <a:rPr lang="en-US" sz="1400" dirty="0" err="1"/>
              <a:t>br</a:t>
            </a:r>
            <a:r>
              <a:rPr lang="en-US" sz="1400" dirty="0"/>
              <a:t>/&gt;"; </a:t>
            </a:r>
          </a:p>
          <a:p>
            <a:pPr marL="0" indent="0">
              <a:buNone/>
            </a:pPr>
            <a:r>
              <a:rPr lang="en-US" sz="1400" dirty="0"/>
              <a:t>$c = $a * $b; </a:t>
            </a:r>
          </a:p>
          <a:p>
            <a:pPr marL="0" indent="0">
              <a:buNone/>
            </a:pPr>
            <a:r>
              <a:rPr lang="en-US" sz="1400" dirty="0"/>
              <a:t>echo "Multiplication Operation Result: $c &lt;</a:t>
            </a:r>
            <a:r>
              <a:rPr lang="en-US" sz="1400" dirty="0" err="1"/>
              <a:t>br</a:t>
            </a:r>
            <a:r>
              <a:rPr lang="en-US" sz="1400" dirty="0"/>
              <a:t>/&gt;"; </a:t>
            </a:r>
          </a:p>
          <a:p>
            <a:pPr marL="0" indent="0">
              <a:buNone/>
            </a:pPr>
            <a:r>
              <a:rPr lang="en-US" sz="1400" dirty="0"/>
              <a:t>$c = $a / $b; </a:t>
            </a:r>
          </a:p>
          <a:p>
            <a:pPr marL="0" indent="0">
              <a:buNone/>
            </a:pPr>
            <a:r>
              <a:rPr lang="en-US" sz="1400" dirty="0"/>
              <a:t>echo "Division Operation Result: $c &lt;</a:t>
            </a:r>
            <a:r>
              <a:rPr lang="en-US" sz="1400" dirty="0" err="1"/>
              <a:t>br</a:t>
            </a:r>
            <a:r>
              <a:rPr lang="en-US" sz="1400" dirty="0"/>
              <a:t>/&gt;"; </a:t>
            </a:r>
          </a:p>
          <a:p>
            <a:pPr marL="0" indent="0">
              <a:buNone/>
            </a:pPr>
            <a:r>
              <a:rPr lang="en-US" sz="1400" dirty="0"/>
              <a:t>$c = $a % $b; </a:t>
            </a:r>
          </a:p>
          <a:p>
            <a:pPr marL="0" indent="0">
              <a:buNone/>
            </a:pPr>
            <a:r>
              <a:rPr lang="en-US" sz="1400" dirty="0"/>
              <a:t>echo "Modulus Operation Result: $c &lt;</a:t>
            </a:r>
            <a:r>
              <a:rPr lang="en-US" sz="1400" dirty="0" err="1"/>
              <a:t>br</a:t>
            </a:r>
            <a:r>
              <a:rPr lang="en-US" sz="1400" dirty="0"/>
              <a:t>/&gt;"; </a:t>
            </a:r>
          </a:p>
          <a:p>
            <a:pPr marL="0" indent="0">
              <a:buNone/>
            </a:pPr>
            <a:r>
              <a:rPr lang="en-US" sz="1400" dirty="0"/>
              <a:t>$c = $a++; </a:t>
            </a:r>
          </a:p>
          <a:p>
            <a:pPr marL="0" indent="0">
              <a:buNone/>
            </a:pPr>
            <a:r>
              <a:rPr lang="en-US" sz="1400" dirty="0"/>
              <a:t>echo "Increment Operation Result: $c &lt;</a:t>
            </a:r>
            <a:r>
              <a:rPr lang="en-US" sz="1400" dirty="0" err="1"/>
              <a:t>br</a:t>
            </a:r>
            <a:r>
              <a:rPr lang="en-US" sz="1400" dirty="0"/>
              <a:t>/&gt;"; </a:t>
            </a:r>
          </a:p>
          <a:p>
            <a:pPr marL="0" indent="0">
              <a:buNone/>
            </a:pPr>
            <a:r>
              <a:rPr lang="en-US" sz="1400" dirty="0"/>
              <a:t>$c = $a--; </a:t>
            </a:r>
          </a:p>
          <a:p>
            <a:pPr marL="0" indent="0">
              <a:buNone/>
            </a:pPr>
            <a:r>
              <a:rPr lang="en-US" sz="1400" dirty="0"/>
              <a:t>echo "Decrement Operation Result: $c &lt;</a:t>
            </a:r>
            <a:r>
              <a:rPr lang="en-US" sz="1400" dirty="0" err="1"/>
              <a:t>br</a:t>
            </a:r>
            <a:r>
              <a:rPr lang="en-US" sz="1400" dirty="0"/>
              <a:t>/&gt;"; </a:t>
            </a:r>
          </a:p>
          <a:p>
            <a:pPr marL="0" indent="0">
              <a:buNone/>
            </a:pPr>
            <a:r>
              <a:rPr lang="en-US" sz="1400" dirty="0"/>
              <a:t>?&gt; </a:t>
            </a:r>
          </a:p>
        </p:txBody>
      </p:sp>
    </p:spTree>
    <p:extLst>
      <p:ext uri="{BB962C8B-B14F-4D97-AF65-F5344CB8AC3E}">
        <p14:creationId xmlns:p14="http://schemas.microsoft.com/office/powerpoint/2010/main" val="1784663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
          </a:xfrm>
        </p:spPr>
        <p:txBody>
          <a:bodyPr>
            <a:normAutofit fontScale="90000"/>
          </a:bodyPr>
          <a:lstStyle/>
          <a:p>
            <a:r>
              <a:rPr lang="en-US" sz="3600" dirty="0"/>
              <a:t>Comparison Operators</a:t>
            </a:r>
          </a:p>
        </p:txBody>
      </p:sp>
      <p:sp>
        <p:nvSpPr>
          <p:cNvPr id="6" name="Rectangle 5"/>
          <p:cNvSpPr/>
          <p:nvPr/>
        </p:nvSpPr>
        <p:spPr>
          <a:xfrm>
            <a:off x="286555" y="1524000"/>
            <a:ext cx="7478332" cy="369332"/>
          </a:xfrm>
          <a:prstGeom prst="rect">
            <a:avLst/>
          </a:prstGeom>
        </p:spPr>
        <p:txBody>
          <a:bodyPr wrap="square">
            <a:spAutoFit/>
          </a:bodyPr>
          <a:lstStyle/>
          <a:p>
            <a:r>
              <a:rPr lang="en-US" dirty="0"/>
              <a:t>Assume variable A holds 10 and variable B holds 20 then: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30822"/>
            <a:ext cx="6553200" cy="4378618"/>
          </a:xfrm>
          <a:prstGeom prst="rect">
            <a:avLst/>
          </a:prstGeom>
        </p:spPr>
      </p:pic>
    </p:spTree>
    <p:extLst>
      <p:ext uri="{BB962C8B-B14F-4D97-AF65-F5344CB8AC3E}">
        <p14:creationId xmlns:p14="http://schemas.microsoft.com/office/powerpoint/2010/main" val="1164090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Example</a:t>
            </a:r>
          </a:p>
        </p:txBody>
      </p:sp>
      <p:sp>
        <p:nvSpPr>
          <p:cNvPr id="8" name="Content Placeholder 2"/>
          <p:cNvSpPr txBox="1">
            <a:spLocks/>
          </p:cNvSpPr>
          <p:nvPr/>
        </p:nvSpPr>
        <p:spPr>
          <a:xfrm>
            <a:off x="228600" y="1600200"/>
            <a:ext cx="4114800" cy="49529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&lt;?</a:t>
            </a:r>
            <a:r>
              <a:rPr lang="en-US" sz="1400" dirty="0" err="1"/>
              <a:t>php</a:t>
            </a:r>
            <a:endParaRPr lang="en-US" sz="1400" dirty="0"/>
          </a:p>
          <a:p>
            <a:pPr marL="0" indent="0">
              <a:buNone/>
            </a:pPr>
            <a:r>
              <a:rPr lang="en-US" sz="1400" dirty="0"/>
              <a:t>$a = 42; </a:t>
            </a:r>
          </a:p>
          <a:p>
            <a:pPr marL="0" indent="0">
              <a:buNone/>
            </a:pPr>
            <a:r>
              <a:rPr lang="en-US" sz="1400" dirty="0"/>
              <a:t>$b = 20; </a:t>
            </a:r>
          </a:p>
          <a:p>
            <a:pPr marL="0" indent="0">
              <a:buNone/>
            </a:pPr>
            <a:r>
              <a:rPr lang="en-US" sz="1400" dirty="0"/>
              <a:t>if( $a == $b ){ </a:t>
            </a:r>
          </a:p>
          <a:p>
            <a:pPr marL="0" indent="0">
              <a:buNone/>
            </a:pPr>
            <a:r>
              <a:rPr lang="en-US" sz="1400" dirty="0"/>
              <a:t>echo "TEST1 : a is equal to b&lt;</a:t>
            </a:r>
            <a:r>
              <a:rPr lang="en-US" sz="1400" dirty="0" err="1"/>
              <a:t>br</a:t>
            </a:r>
            <a:r>
              <a:rPr lang="en-US" sz="1400" dirty="0"/>
              <a:t>/&gt;"; </a:t>
            </a:r>
          </a:p>
          <a:p>
            <a:pPr marL="0" indent="0">
              <a:buNone/>
            </a:pPr>
            <a:r>
              <a:rPr lang="en-US" sz="1400" dirty="0"/>
              <a:t>}else{ </a:t>
            </a:r>
          </a:p>
          <a:p>
            <a:pPr marL="0" indent="0">
              <a:buNone/>
            </a:pPr>
            <a:r>
              <a:rPr lang="en-US" sz="1400" dirty="0"/>
              <a:t>echo "TEST1 : a is not equal to b&lt;</a:t>
            </a:r>
            <a:r>
              <a:rPr lang="en-US" sz="1400" dirty="0" err="1"/>
              <a:t>br</a:t>
            </a:r>
            <a:r>
              <a:rPr lang="en-US" sz="1400" dirty="0"/>
              <a:t>/&gt;"; </a:t>
            </a:r>
          </a:p>
          <a:p>
            <a:pPr marL="0" indent="0">
              <a:buNone/>
            </a:pPr>
            <a:r>
              <a:rPr lang="en-US" sz="1400" dirty="0"/>
              <a:t>} </a:t>
            </a:r>
          </a:p>
          <a:p>
            <a:pPr marL="0" indent="0">
              <a:buNone/>
            </a:pPr>
            <a:r>
              <a:rPr lang="en-US" sz="1400" dirty="0"/>
              <a:t>if( $a &gt; $b ){ </a:t>
            </a:r>
          </a:p>
          <a:p>
            <a:pPr marL="0" indent="0">
              <a:buNone/>
            </a:pPr>
            <a:r>
              <a:rPr lang="en-US" sz="1400" dirty="0"/>
              <a:t>echo "TEST2 : a is greater than b&lt;</a:t>
            </a:r>
            <a:r>
              <a:rPr lang="en-US" sz="1400" dirty="0" err="1"/>
              <a:t>br</a:t>
            </a:r>
            <a:r>
              <a:rPr lang="en-US" sz="1400" dirty="0"/>
              <a:t>/&gt;"; </a:t>
            </a:r>
          </a:p>
          <a:p>
            <a:pPr marL="0" indent="0">
              <a:buNone/>
            </a:pPr>
            <a:r>
              <a:rPr lang="en-US" sz="1400" dirty="0"/>
              <a:t>}else{ </a:t>
            </a:r>
          </a:p>
          <a:p>
            <a:pPr marL="0" indent="0">
              <a:buNone/>
            </a:pPr>
            <a:r>
              <a:rPr lang="en-US" sz="1400" dirty="0"/>
              <a:t>echo "TEST2 : a is not greater than b&lt;</a:t>
            </a:r>
            <a:r>
              <a:rPr lang="en-US" sz="1400" dirty="0" err="1"/>
              <a:t>br</a:t>
            </a:r>
            <a:r>
              <a:rPr lang="en-US" sz="1400" dirty="0"/>
              <a:t>/&gt;"; </a:t>
            </a:r>
          </a:p>
          <a:p>
            <a:pPr marL="0" indent="0">
              <a:buNone/>
            </a:pPr>
            <a:r>
              <a:rPr lang="en-US" sz="1400" dirty="0"/>
              <a:t>} </a:t>
            </a:r>
          </a:p>
          <a:p>
            <a:pPr marL="0" indent="0">
              <a:buNone/>
            </a:pPr>
            <a:r>
              <a:rPr lang="en-US" sz="1400" dirty="0"/>
              <a:t>if( $a &lt; $b ){ </a:t>
            </a:r>
          </a:p>
          <a:p>
            <a:pPr marL="0" indent="0">
              <a:buNone/>
            </a:pPr>
            <a:r>
              <a:rPr lang="en-US" sz="1400" dirty="0"/>
              <a:t>echo "TEST3 : a is less than b&lt;</a:t>
            </a:r>
            <a:r>
              <a:rPr lang="en-US" sz="1400" dirty="0" err="1"/>
              <a:t>br</a:t>
            </a:r>
            <a:r>
              <a:rPr lang="en-US" sz="1400" dirty="0"/>
              <a:t>/&gt;"; </a:t>
            </a:r>
          </a:p>
          <a:p>
            <a:pPr marL="0" indent="0">
              <a:buNone/>
            </a:pPr>
            <a:r>
              <a:rPr lang="en-US" sz="1400" dirty="0"/>
              <a:t>}else{ </a:t>
            </a:r>
          </a:p>
          <a:p>
            <a:pPr marL="0" indent="0">
              <a:buNone/>
            </a:pPr>
            <a:r>
              <a:rPr lang="en-US" sz="1400" dirty="0"/>
              <a:t>echo "TEST3 : a is not less than b&lt;</a:t>
            </a:r>
            <a:r>
              <a:rPr lang="en-US" sz="1400" dirty="0" err="1"/>
              <a:t>br</a:t>
            </a:r>
            <a:r>
              <a:rPr lang="en-US" sz="1400" dirty="0"/>
              <a:t>/&gt;"; </a:t>
            </a:r>
          </a:p>
          <a:p>
            <a:pPr marL="0" indent="0">
              <a:buNone/>
            </a:pPr>
            <a:r>
              <a:rPr lang="en-US" sz="1400" dirty="0"/>
              <a:t>} </a:t>
            </a:r>
          </a:p>
        </p:txBody>
      </p:sp>
      <p:sp>
        <p:nvSpPr>
          <p:cNvPr id="3" name="Rectangle 2"/>
          <p:cNvSpPr/>
          <p:nvPr/>
        </p:nvSpPr>
        <p:spPr>
          <a:xfrm>
            <a:off x="3886200" y="1752600"/>
            <a:ext cx="5029200" cy="3539430"/>
          </a:xfrm>
          <a:prstGeom prst="rect">
            <a:avLst/>
          </a:prstGeom>
        </p:spPr>
        <p:txBody>
          <a:bodyPr wrap="square">
            <a:spAutoFit/>
          </a:bodyPr>
          <a:lstStyle/>
          <a:p>
            <a:r>
              <a:rPr lang="en-US" sz="1400" dirty="0"/>
              <a:t>if( $a != $b ){ </a:t>
            </a:r>
          </a:p>
          <a:p>
            <a:r>
              <a:rPr lang="en-US" sz="1400" dirty="0"/>
              <a:t>echo "TEST4 : a is not equal to b&lt;</a:t>
            </a:r>
            <a:r>
              <a:rPr lang="en-US" sz="1400" dirty="0" err="1"/>
              <a:t>br</a:t>
            </a:r>
            <a:r>
              <a:rPr lang="en-US" sz="1400" dirty="0"/>
              <a:t>/&gt;"; </a:t>
            </a:r>
          </a:p>
          <a:p>
            <a:r>
              <a:rPr lang="en-US" sz="1400" dirty="0"/>
              <a:t>}else{ </a:t>
            </a:r>
          </a:p>
          <a:p>
            <a:r>
              <a:rPr lang="en-US" sz="1400" dirty="0"/>
              <a:t>echo "TEST4 : a is equal to b&lt;</a:t>
            </a:r>
            <a:r>
              <a:rPr lang="en-US" sz="1400" dirty="0" err="1"/>
              <a:t>br</a:t>
            </a:r>
            <a:r>
              <a:rPr lang="en-US" sz="1400" dirty="0"/>
              <a:t>/&gt;"; </a:t>
            </a:r>
          </a:p>
          <a:p>
            <a:r>
              <a:rPr lang="en-US" sz="1400" dirty="0"/>
              <a:t>} </a:t>
            </a:r>
          </a:p>
          <a:p>
            <a:r>
              <a:rPr lang="en-US" sz="1400" dirty="0"/>
              <a:t>if( $a &gt;= $b ){ </a:t>
            </a:r>
          </a:p>
          <a:p>
            <a:r>
              <a:rPr lang="en-US" sz="1400" dirty="0"/>
              <a:t>echo "TEST5 : a is either greater than or equal to b&lt;</a:t>
            </a:r>
            <a:r>
              <a:rPr lang="en-US" sz="1400" dirty="0" err="1"/>
              <a:t>br</a:t>
            </a:r>
            <a:r>
              <a:rPr lang="en-US" sz="1400" dirty="0"/>
              <a:t>/&gt;"; </a:t>
            </a:r>
          </a:p>
          <a:p>
            <a:r>
              <a:rPr lang="en-US" sz="1400" dirty="0"/>
              <a:t>}else{ </a:t>
            </a:r>
          </a:p>
          <a:p>
            <a:r>
              <a:rPr lang="en-US" sz="1400" dirty="0"/>
              <a:t>echo "TEST5 : a is neither greater than nor equal to b&lt;</a:t>
            </a:r>
            <a:r>
              <a:rPr lang="en-US" sz="1400" dirty="0" err="1"/>
              <a:t>br</a:t>
            </a:r>
            <a:r>
              <a:rPr lang="en-US" sz="1400" dirty="0"/>
              <a:t>/&gt;"; </a:t>
            </a:r>
          </a:p>
          <a:p>
            <a:r>
              <a:rPr lang="en-US" sz="1400" dirty="0"/>
              <a:t>} </a:t>
            </a:r>
          </a:p>
          <a:p>
            <a:r>
              <a:rPr lang="en-US" sz="1400" dirty="0"/>
              <a:t>if( $a &lt;= $b ){ </a:t>
            </a:r>
          </a:p>
          <a:p>
            <a:r>
              <a:rPr lang="en-US" sz="1400" dirty="0"/>
              <a:t>echo "TEST6 : a is either less than or equal to b&lt;</a:t>
            </a:r>
            <a:r>
              <a:rPr lang="en-US" sz="1400" dirty="0" err="1"/>
              <a:t>br</a:t>
            </a:r>
            <a:r>
              <a:rPr lang="en-US" sz="1400" dirty="0"/>
              <a:t>/&gt;"; </a:t>
            </a:r>
          </a:p>
          <a:p>
            <a:r>
              <a:rPr lang="en-US" sz="1400" dirty="0"/>
              <a:t>}else{ </a:t>
            </a:r>
          </a:p>
          <a:p>
            <a:r>
              <a:rPr lang="en-US" sz="1400" dirty="0"/>
              <a:t>echo "TEST6 : a is neither less than nor equal to b&lt;</a:t>
            </a:r>
            <a:r>
              <a:rPr lang="en-US" sz="1400" dirty="0" err="1"/>
              <a:t>br</a:t>
            </a:r>
            <a:r>
              <a:rPr lang="en-US" sz="1400" dirty="0"/>
              <a:t>/&gt;"; </a:t>
            </a:r>
          </a:p>
          <a:p>
            <a:r>
              <a:rPr lang="en-US" sz="1400" dirty="0"/>
              <a:t>} </a:t>
            </a:r>
          </a:p>
          <a:p>
            <a:r>
              <a:rPr lang="en-US" sz="1400" dirty="0"/>
              <a:t>?&gt;</a:t>
            </a:r>
          </a:p>
        </p:txBody>
      </p:sp>
    </p:spTree>
    <p:extLst>
      <p:ext uri="{BB962C8B-B14F-4D97-AF65-F5344CB8AC3E}">
        <p14:creationId xmlns:p14="http://schemas.microsoft.com/office/powerpoint/2010/main" val="3993858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
          </a:xfrm>
        </p:spPr>
        <p:txBody>
          <a:bodyPr>
            <a:normAutofit fontScale="90000"/>
          </a:bodyPr>
          <a:lstStyle/>
          <a:p>
            <a:r>
              <a:rPr lang="en-US" sz="3600" dirty="0"/>
              <a:t>Logical Operators</a:t>
            </a:r>
          </a:p>
        </p:txBody>
      </p:sp>
      <p:sp>
        <p:nvSpPr>
          <p:cNvPr id="6" name="Rectangle 5"/>
          <p:cNvSpPr/>
          <p:nvPr/>
        </p:nvSpPr>
        <p:spPr>
          <a:xfrm>
            <a:off x="286555" y="1524000"/>
            <a:ext cx="7478332" cy="369332"/>
          </a:xfrm>
          <a:prstGeom prst="rect">
            <a:avLst/>
          </a:prstGeom>
        </p:spPr>
        <p:txBody>
          <a:bodyPr wrap="square">
            <a:spAutoFit/>
          </a:bodyPr>
          <a:lstStyle/>
          <a:p>
            <a:r>
              <a:rPr lang="en-US" dirty="0"/>
              <a:t>Assume variable A holds 10 and variable B holds 20 then: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513" y="1905000"/>
            <a:ext cx="6393287" cy="4556255"/>
          </a:xfrm>
          <a:prstGeom prst="rect">
            <a:avLst/>
          </a:prstGeom>
        </p:spPr>
      </p:pic>
    </p:spTree>
    <p:extLst>
      <p:ext uri="{BB962C8B-B14F-4D97-AF65-F5344CB8AC3E}">
        <p14:creationId xmlns:p14="http://schemas.microsoft.com/office/powerpoint/2010/main" val="1164090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US" sz="4000" dirty="0">
                <a:solidFill>
                  <a:schemeClr val="accent5">
                    <a:lumMod val="50000"/>
                  </a:schemeClr>
                </a:solidFill>
                <a:latin typeface="Andalus" panose="02020603050405020304" pitchFamily="18" charset="-78"/>
                <a:cs typeface="Andalus" panose="02020603050405020304" pitchFamily="18" charset="-78"/>
              </a:rPr>
              <a:t>Uses of </a:t>
            </a:r>
            <a:r>
              <a:rPr lang="en-US" sz="4000" dirty="0" err="1">
                <a:solidFill>
                  <a:schemeClr val="accent5">
                    <a:lumMod val="50000"/>
                  </a:schemeClr>
                </a:solidFill>
                <a:latin typeface="Andalus" panose="02020603050405020304" pitchFamily="18" charset="-78"/>
                <a:cs typeface="Andalus" panose="02020603050405020304" pitchFamily="18" charset="-78"/>
              </a:rPr>
              <a:t>Php</a:t>
            </a:r>
            <a:endParaRPr lang="en-US" sz="4000" dirty="0">
              <a:solidFill>
                <a:schemeClr val="accent5">
                  <a:lumMod val="50000"/>
                </a:schemeClr>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838200" y="2133600"/>
            <a:ext cx="8077200" cy="4525963"/>
          </a:xfrm>
        </p:spPr>
        <p:txBody>
          <a:bodyPr>
            <a:normAutofit/>
          </a:bodyPr>
          <a:lstStyle/>
          <a:p>
            <a:pPr marL="0" indent="0">
              <a:buNone/>
            </a:pPr>
            <a:r>
              <a:rPr lang="en-US" sz="1800" dirty="0">
                <a:solidFill>
                  <a:srgbClr val="002060"/>
                </a:solidFill>
              </a:rPr>
              <a:t>PHP performs system functions, i.e. from files on a system it can create, open, read, write, and close them. The other uses of PHP are:   </a:t>
            </a:r>
          </a:p>
          <a:p>
            <a:r>
              <a:rPr lang="en-US" sz="1800" dirty="0">
                <a:solidFill>
                  <a:srgbClr val="002060"/>
                </a:solidFill>
              </a:rPr>
              <a:t>PHP can handle forms, i.e. gather data from files, save data to a file, thru email you can send data, return data to the user.  </a:t>
            </a:r>
          </a:p>
          <a:p>
            <a:r>
              <a:rPr lang="en-US" sz="1800" dirty="0">
                <a:solidFill>
                  <a:srgbClr val="002060"/>
                </a:solidFill>
              </a:rPr>
              <a:t>You add, delete, modify elements within your database through PHP.  </a:t>
            </a:r>
          </a:p>
          <a:p>
            <a:r>
              <a:rPr lang="en-US" sz="1800" dirty="0">
                <a:solidFill>
                  <a:srgbClr val="002060"/>
                </a:solidFill>
              </a:rPr>
              <a:t>Access cookies variables and set cookies.  </a:t>
            </a:r>
          </a:p>
          <a:p>
            <a:r>
              <a:rPr lang="en-US" sz="1800" dirty="0">
                <a:solidFill>
                  <a:srgbClr val="002060"/>
                </a:solidFill>
              </a:rPr>
              <a:t>Using PHP, you can restrict users to access some pages of your website.  </a:t>
            </a:r>
          </a:p>
          <a:p>
            <a:r>
              <a:rPr lang="en-US" sz="1800" dirty="0">
                <a:solidFill>
                  <a:srgbClr val="002060"/>
                </a:solidFill>
              </a:rPr>
              <a:t>It can encrypt data. </a:t>
            </a:r>
          </a:p>
        </p:txBody>
      </p:sp>
    </p:spTree>
    <p:extLst>
      <p:ext uri="{BB962C8B-B14F-4D97-AF65-F5344CB8AC3E}">
        <p14:creationId xmlns:p14="http://schemas.microsoft.com/office/powerpoint/2010/main" val="3448675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Example</a:t>
            </a:r>
          </a:p>
        </p:txBody>
      </p:sp>
      <p:sp>
        <p:nvSpPr>
          <p:cNvPr id="8" name="Content Placeholder 2"/>
          <p:cNvSpPr txBox="1">
            <a:spLocks/>
          </p:cNvSpPr>
          <p:nvPr/>
        </p:nvSpPr>
        <p:spPr>
          <a:xfrm>
            <a:off x="228600" y="1600200"/>
            <a:ext cx="4114800" cy="49529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a:p>
            <a:pPr marL="0" indent="0">
              <a:buNone/>
            </a:pPr>
            <a:r>
              <a:rPr lang="en-US" sz="1400" dirty="0"/>
              <a:t>&lt;?</a:t>
            </a:r>
            <a:r>
              <a:rPr lang="en-US" sz="1400" dirty="0" err="1"/>
              <a:t>php</a:t>
            </a:r>
            <a:r>
              <a:rPr lang="en-US" sz="1400" dirty="0"/>
              <a:t> </a:t>
            </a:r>
          </a:p>
          <a:p>
            <a:pPr marL="0" indent="0">
              <a:buNone/>
            </a:pPr>
            <a:r>
              <a:rPr lang="en-US" sz="1400" dirty="0"/>
              <a:t>$a = 42; </a:t>
            </a:r>
          </a:p>
          <a:p>
            <a:pPr marL="0" indent="0">
              <a:buNone/>
            </a:pPr>
            <a:r>
              <a:rPr lang="en-US" sz="1400" dirty="0"/>
              <a:t>$b = 0; </a:t>
            </a:r>
          </a:p>
          <a:p>
            <a:pPr marL="0" indent="0">
              <a:buNone/>
            </a:pPr>
            <a:r>
              <a:rPr lang="en-US" sz="1400" dirty="0"/>
              <a:t>if( $a &amp;&amp; $b ){ </a:t>
            </a:r>
          </a:p>
          <a:p>
            <a:pPr marL="0" indent="0">
              <a:buNone/>
            </a:pPr>
            <a:r>
              <a:rPr lang="en-US" sz="1400" dirty="0"/>
              <a:t>echo "TEST1 : Both a and b are true&lt;</a:t>
            </a:r>
            <a:r>
              <a:rPr lang="en-US" sz="1400" dirty="0" err="1"/>
              <a:t>br</a:t>
            </a:r>
            <a:r>
              <a:rPr lang="en-US" sz="1400" dirty="0"/>
              <a:t>/&gt;"; </a:t>
            </a:r>
          </a:p>
          <a:p>
            <a:pPr marL="0" indent="0">
              <a:buNone/>
            </a:pPr>
            <a:r>
              <a:rPr lang="en-US" sz="1400" dirty="0"/>
              <a:t>}else{ </a:t>
            </a:r>
          </a:p>
          <a:p>
            <a:pPr marL="0" indent="0">
              <a:buNone/>
            </a:pPr>
            <a:r>
              <a:rPr lang="en-US" sz="1400" dirty="0"/>
              <a:t>echo "TEST1 : Either a or b is false&lt;</a:t>
            </a:r>
            <a:r>
              <a:rPr lang="en-US" sz="1400" dirty="0" err="1"/>
              <a:t>br</a:t>
            </a:r>
            <a:r>
              <a:rPr lang="en-US" sz="1400" dirty="0"/>
              <a:t>/&gt;"; </a:t>
            </a:r>
          </a:p>
          <a:p>
            <a:pPr marL="0" indent="0">
              <a:buNone/>
            </a:pPr>
            <a:r>
              <a:rPr lang="en-US" sz="1400" dirty="0"/>
              <a:t>} </a:t>
            </a:r>
          </a:p>
          <a:p>
            <a:pPr marL="0" indent="0">
              <a:buNone/>
            </a:pPr>
            <a:r>
              <a:rPr lang="en-US" sz="1400" dirty="0"/>
              <a:t>if( $a and $b ){ </a:t>
            </a:r>
          </a:p>
          <a:p>
            <a:pPr marL="0" indent="0">
              <a:buNone/>
            </a:pPr>
            <a:r>
              <a:rPr lang="en-US" sz="1400" dirty="0"/>
              <a:t>echo "TEST2 : Both a and b are true&lt;</a:t>
            </a:r>
            <a:r>
              <a:rPr lang="en-US" sz="1400" dirty="0" err="1"/>
              <a:t>br</a:t>
            </a:r>
            <a:r>
              <a:rPr lang="en-US" sz="1400" dirty="0"/>
              <a:t>/&gt;"; </a:t>
            </a:r>
          </a:p>
          <a:p>
            <a:pPr marL="0" indent="0">
              <a:buNone/>
            </a:pPr>
            <a:r>
              <a:rPr lang="en-US" sz="1400" dirty="0"/>
              <a:t>}else{ </a:t>
            </a:r>
          </a:p>
          <a:p>
            <a:pPr marL="0" indent="0">
              <a:buNone/>
            </a:pPr>
            <a:r>
              <a:rPr lang="en-US" sz="1400" dirty="0"/>
              <a:t>echo "TEST2 : Either a or b is false&lt;</a:t>
            </a:r>
            <a:r>
              <a:rPr lang="en-US" sz="1400" dirty="0" err="1"/>
              <a:t>br</a:t>
            </a:r>
            <a:r>
              <a:rPr lang="en-US" sz="1400" dirty="0"/>
              <a:t>/&gt;"; </a:t>
            </a:r>
          </a:p>
          <a:p>
            <a:pPr marL="0" indent="0">
              <a:buNone/>
            </a:pPr>
            <a:r>
              <a:rPr lang="en-US" sz="1400" dirty="0"/>
              <a:t>} </a:t>
            </a:r>
          </a:p>
          <a:p>
            <a:pPr marL="0" indent="0">
              <a:buNone/>
            </a:pPr>
            <a:endParaRPr lang="en-US" sz="1400" dirty="0"/>
          </a:p>
        </p:txBody>
      </p:sp>
      <p:sp>
        <p:nvSpPr>
          <p:cNvPr id="4" name="Rectangle 3"/>
          <p:cNvSpPr/>
          <p:nvPr/>
        </p:nvSpPr>
        <p:spPr>
          <a:xfrm>
            <a:off x="4343400" y="1636045"/>
            <a:ext cx="4572000" cy="3754874"/>
          </a:xfrm>
          <a:prstGeom prst="rect">
            <a:avLst/>
          </a:prstGeom>
        </p:spPr>
        <p:txBody>
          <a:bodyPr>
            <a:spAutoFit/>
          </a:bodyPr>
          <a:lstStyle/>
          <a:p>
            <a:r>
              <a:rPr lang="en-US" sz="1400" dirty="0"/>
              <a:t>if( $a || $b ){ </a:t>
            </a:r>
          </a:p>
          <a:p>
            <a:r>
              <a:rPr lang="en-US" sz="1400" dirty="0"/>
              <a:t>echo "TEST3 : Either a or b is true&lt;</a:t>
            </a:r>
            <a:r>
              <a:rPr lang="en-US" sz="1400" dirty="0" err="1"/>
              <a:t>br</a:t>
            </a:r>
            <a:r>
              <a:rPr lang="en-US" sz="1400" dirty="0"/>
              <a:t>/&gt;"; </a:t>
            </a:r>
          </a:p>
          <a:p>
            <a:r>
              <a:rPr lang="en-US" sz="1400" dirty="0"/>
              <a:t>}else{ </a:t>
            </a:r>
          </a:p>
          <a:p>
            <a:r>
              <a:rPr lang="en-US" sz="1400" dirty="0"/>
              <a:t>echo "TEST3 : Both a and b are false&lt;</a:t>
            </a:r>
            <a:r>
              <a:rPr lang="en-US" sz="1400" dirty="0" err="1"/>
              <a:t>br</a:t>
            </a:r>
            <a:r>
              <a:rPr lang="en-US" sz="1400" dirty="0"/>
              <a:t>/&gt;"; </a:t>
            </a:r>
          </a:p>
          <a:p>
            <a:r>
              <a:rPr lang="en-US" sz="1400" dirty="0"/>
              <a:t>} </a:t>
            </a:r>
          </a:p>
          <a:p>
            <a:r>
              <a:rPr lang="en-US" sz="1400" dirty="0"/>
              <a:t>if( $a or $b ){ </a:t>
            </a:r>
          </a:p>
          <a:p>
            <a:r>
              <a:rPr lang="en-US" sz="1400" dirty="0"/>
              <a:t>echo "TEST4 : Either a or b is true&lt;</a:t>
            </a:r>
            <a:r>
              <a:rPr lang="en-US" sz="1400" dirty="0" err="1"/>
              <a:t>br</a:t>
            </a:r>
            <a:r>
              <a:rPr lang="en-US" sz="1400" dirty="0"/>
              <a:t>/&gt;"; </a:t>
            </a:r>
          </a:p>
          <a:p>
            <a:r>
              <a:rPr lang="en-US" sz="1400" dirty="0"/>
              <a:t>}else{ </a:t>
            </a:r>
          </a:p>
          <a:p>
            <a:r>
              <a:rPr lang="en-US" sz="1400" dirty="0"/>
              <a:t>echo "TEST4 : Both a and b are false&lt;</a:t>
            </a:r>
            <a:r>
              <a:rPr lang="en-US" sz="1400" dirty="0" err="1"/>
              <a:t>br</a:t>
            </a:r>
            <a:r>
              <a:rPr lang="en-US" sz="1400" dirty="0"/>
              <a:t>/&gt;"; </a:t>
            </a:r>
          </a:p>
          <a:p>
            <a:r>
              <a:rPr lang="en-US" sz="1400" dirty="0"/>
              <a:t>} </a:t>
            </a:r>
          </a:p>
          <a:p>
            <a:r>
              <a:rPr lang="en-US" sz="1400" dirty="0"/>
              <a:t>$a = 10; </a:t>
            </a:r>
          </a:p>
          <a:p>
            <a:r>
              <a:rPr lang="en-US" sz="1400" dirty="0"/>
              <a:t>$b = 20; </a:t>
            </a:r>
          </a:p>
          <a:p>
            <a:r>
              <a:rPr lang="en-US" sz="1400" dirty="0"/>
              <a:t>if( $a ){ </a:t>
            </a:r>
          </a:p>
          <a:p>
            <a:r>
              <a:rPr lang="en-US" sz="1400" dirty="0"/>
              <a:t>echo "TEST5 : a is true &lt;</a:t>
            </a:r>
            <a:r>
              <a:rPr lang="en-US" sz="1400" dirty="0" err="1"/>
              <a:t>br</a:t>
            </a:r>
            <a:r>
              <a:rPr lang="en-US" sz="1400" dirty="0"/>
              <a:t>/&gt;"; </a:t>
            </a:r>
          </a:p>
          <a:p>
            <a:r>
              <a:rPr lang="en-US" sz="1400" dirty="0"/>
              <a:t>}else{ </a:t>
            </a:r>
          </a:p>
          <a:p>
            <a:r>
              <a:rPr lang="en-US" sz="1400" dirty="0"/>
              <a:t>echo "TEST5 : a is false&lt;</a:t>
            </a:r>
            <a:r>
              <a:rPr lang="en-US" sz="1400" dirty="0" err="1"/>
              <a:t>br</a:t>
            </a:r>
            <a:r>
              <a:rPr lang="en-US" sz="1400" dirty="0"/>
              <a:t>/&gt;"; </a:t>
            </a:r>
          </a:p>
          <a:p>
            <a:r>
              <a:rPr lang="en-US" sz="1400" dirty="0"/>
              <a:t>} </a:t>
            </a:r>
          </a:p>
        </p:txBody>
      </p:sp>
    </p:spTree>
    <p:extLst>
      <p:ext uri="{BB962C8B-B14F-4D97-AF65-F5344CB8AC3E}">
        <p14:creationId xmlns:p14="http://schemas.microsoft.com/office/powerpoint/2010/main" val="2559031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Example</a:t>
            </a:r>
          </a:p>
        </p:txBody>
      </p:sp>
      <p:sp>
        <p:nvSpPr>
          <p:cNvPr id="8" name="Content Placeholder 2"/>
          <p:cNvSpPr txBox="1">
            <a:spLocks/>
          </p:cNvSpPr>
          <p:nvPr/>
        </p:nvSpPr>
        <p:spPr>
          <a:xfrm>
            <a:off x="228600" y="1752601"/>
            <a:ext cx="86868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if( $b ){ </a:t>
            </a:r>
          </a:p>
          <a:p>
            <a:pPr marL="0" indent="0">
              <a:buNone/>
            </a:pPr>
            <a:r>
              <a:rPr lang="en-US" sz="1400" dirty="0"/>
              <a:t>echo "TEST6 : b is true &lt;</a:t>
            </a:r>
            <a:r>
              <a:rPr lang="en-US" sz="1400" dirty="0" err="1"/>
              <a:t>br</a:t>
            </a:r>
            <a:r>
              <a:rPr lang="en-US" sz="1400" dirty="0"/>
              <a:t>/&gt;"; </a:t>
            </a:r>
          </a:p>
          <a:p>
            <a:pPr marL="0" indent="0">
              <a:buNone/>
            </a:pPr>
            <a:r>
              <a:rPr lang="en-US" sz="1400" dirty="0"/>
              <a:t>}else{ </a:t>
            </a:r>
          </a:p>
          <a:p>
            <a:pPr marL="0" indent="0">
              <a:buNone/>
            </a:pPr>
            <a:r>
              <a:rPr lang="en-US" sz="1400" dirty="0"/>
              <a:t>echo "TEST6 : b is false&lt;</a:t>
            </a:r>
            <a:r>
              <a:rPr lang="en-US" sz="1400" dirty="0" err="1"/>
              <a:t>br</a:t>
            </a:r>
            <a:r>
              <a:rPr lang="en-US" sz="1400" dirty="0"/>
              <a:t>/&gt;"; </a:t>
            </a:r>
          </a:p>
          <a:p>
            <a:pPr marL="0" indent="0">
              <a:buNone/>
            </a:pPr>
            <a:r>
              <a:rPr lang="en-US" sz="1400" dirty="0"/>
              <a:t>} </a:t>
            </a:r>
          </a:p>
          <a:p>
            <a:pPr marL="0" indent="0">
              <a:buNone/>
            </a:pPr>
            <a:r>
              <a:rPr lang="en-US" sz="1400" dirty="0"/>
              <a:t>if( !$a ){ </a:t>
            </a:r>
          </a:p>
          <a:p>
            <a:pPr marL="0" indent="0">
              <a:buNone/>
            </a:pPr>
            <a:r>
              <a:rPr lang="en-US" sz="1400" dirty="0"/>
              <a:t>echo "TEST7 : a is true &lt;</a:t>
            </a:r>
            <a:r>
              <a:rPr lang="en-US" sz="1400" dirty="0" err="1"/>
              <a:t>br</a:t>
            </a:r>
            <a:r>
              <a:rPr lang="en-US" sz="1400" dirty="0"/>
              <a:t>/&gt;"; </a:t>
            </a:r>
          </a:p>
          <a:p>
            <a:pPr marL="0" indent="0">
              <a:buNone/>
            </a:pPr>
            <a:r>
              <a:rPr lang="en-US" sz="1400" dirty="0"/>
              <a:t>}else{ </a:t>
            </a:r>
          </a:p>
          <a:p>
            <a:pPr marL="0" indent="0">
              <a:buNone/>
            </a:pPr>
            <a:r>
              <a:rPr lang="en-US" sz="1400" dirty="0"/>
              <a:t>echo "TEST7 : a is false&lt;</a:t>
            </a:r>
            <a:r>
              <a:rPr lang="en-US" sz="1400" dirty="0" err="1"/>
              <a:t>br</a:t>
            </a:r>
            <a:r>
              <a:rPr lang="en-US" sz="1400" dirty="0"/>
              <a:t>/&gt;"; </a:t>
            </a:r>
          </a:p>
          <a:p>
            <a:pPr marL="0" indent="0">
              <a:buNone/>
            </a:pPr>
            <a:r>
              <a:rPr lang="en-US" sz="1400" dirty="0"/>
              <a:t>} </a:t>
            </a:r>
          </a:p>
          <a:p>
            <a:pPr marL="0" indent="0">
              <a:buNone/>
            </a:pPr>
            <a:r>
              <a:rPr lang="en-US" sz="1400" dirty="0"/>
              <a:t>if( !$b ){ </a:t>
            </a:r>
          </a:p>
          <a:p>
            <a:pPr marL="0" indent="0">
              <a:buNone/>
            </a:pPr>
            <a:r>
              <a:rPr lang="en-US" sz="1400" dirty="0"/>
              <a:t>echo "TEST8 : b is true &lt;</a:t>
            </a:r>
            <a:r>
              <a:rPr lang="en-US" sz="1400" dirty="0" err="1"/>
              <a:t>br</a:t>
            </a:r>
            <a:r>
              <a:rPr lang="en-US" sz="1400" dirty="0"/>
              <a:t>/&gt;"; </a:t>
            </a:r>
          </a:p>
          <a:p>
            <a:pPr marL="0" indent="0">
              <a:buNone/>
            </a:pPr>
            <a:r>
              <a:rPr lang="en-US" sz="1400" dirty="0"/>
              <a:t>}else{ </a:t>
            </a:r>
          </a:p>
          <a:p>
            <a:pPr marL="0" indent="0">
              <a:buNone/>
            </a:pPr>
            <a:r>
              <a:rPr lang="en-US" sz="1400" dirty="0"/>
              <a:t>echo "TEST8 : b is false&lt;</a:t>
            </a:r>
            <a:r>
              <a:rPr lang="en-US" sz="1400" dirty="0" err="1"/>
              <a:t>br</a:t>
            </a:r>
            <a:r>
              <a:rPr lang="en-US" sz="1400" dirty="0"/>
              <a:t>/&gt;"; </a:t>
            </a:r>
          </a:p>
          <a:p>
            <a:pPr marL="0" indent="0">
              <a:buNone/>
            </a:pPr>
            <a:r>
              <a:rPr lang="en-US" sz="1400" dirty="0"/>
              <a:t>} </a:t>
            </a:r>
          </a:p>
          <a:p>
            <a:pPr marL="0" indent="0">
              <a:buNone/>
            </a:pPr>
            <a:r>
              <a:rPr lang="en-US" sz="1400" dirty="0"/>
              <a:t>?&gt; </a:t>
            </a:r>
          </a:p>
        </p:txBody>
      </p:sp>
    </p:spTree>
    <p:extLst>
      <p:ext uri="{BB962C8B-B14F-4D97-AF65-F5344CB8AC3E}">
        <p14:creationId xmlns:p14="http://schemas.microsoft.com/office/powerpoint/2010/main" val="3993858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
          </a:xfrm>
        </p:spPr>
        <p:txBody>
          <a:bodyPr>
            <a:normAutofit fontScale="90000"/>
          </a:bodyPr>
          <a:lstStyle/>
          <a:p>
            <a:r>
              <a:rPr lang="en-US" sz="3600" dirty="0"/>
              <a:t>Assignment Operators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52600"/>
            <a:ext cx="7162800" cy="4279504"/>
          </a:xfrm>
          <a:prstGeom prst="rect">
            <a:avLst/>
          </a:prstGeom>
        </p:spPr>
      </p:pic>
    </p:spTree>
    <p:extLst>
      <p:ext uri="{BB962C8B-B14F-4D97-AF65-F5344CB8AC3E}">
        <p14:creationId xmlns:p14="http://schemas.microsoft.com/office/powerpoint/2010/main" val="116409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
          </a:xfrm>
        </p:spPr>
        <p:txBody>
          <a:bodyPr>
            <a:normAutofit fontScale="90000"/>
          </a:bodyPr>
          <a:lstStyle/>
          <a:p>
            <a:r>
              <a:rPr lang="en-US" sz="3600" dirty="0"/>
              <a:t>Assignment Operators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969394"/>
            <a:ext cx="7267575" cy="4143353"/>
          </a:xfrm>
          <a:prstGeom prst="rect">
            <a:avLst/>
          </a:prstGeom>
        </p:spPr>
      </p:pic>
    </p:spTree>
    <p:extLst>
      <p:ext uri="{BB962C8B-B14F-4D97-AF65-F5344CB8AC3E}">
        <p14:creationId xmlns:p14="http://schemas.microsoft.com/office/powerpoint/2010/main" val="3996912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Example</a:t>
            </a:r>
          </a:p>
        </p:txBody>
      </p:sp>
      <p:sp>
        <p:nvSpPr>
          <p:cNvPr id="8" name="Content Placeholder 2"/>
          <p:cNvSpPr txBox="1">
            <a:spLocks/>
          </p:cNvSpPr>
          <p:nvPr/>
        </p:nvSpPr>
        <p:spPr>
          <a:xfrm>
            <a:off x="228600" y="1600200"/>
            <a:ext cx="7772400" cy="49529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&lt;?</a:t>
            </a:r>
            <a:r>
              <a:rPr lang="en-US" sz="1400" dirty="0" err="1"/>
              <a:t>php</a:t>
            </a:r>
            <a:r>
              <a:rPr lang="en-US" sz="1400" dirty="0"/>
              <a:t> </a:t>
            </a:r>
          </a:p>
          <a:p>
            <a:pPr marL="0" indent="0">
              <a:buNone/>
            </a:pPr>
            <a:r>
              <a:rPr lang="en-US" sz="1400" dirty="0"/>
              <a:t>$a = 42; </a:t>
            </a:r>
          </a:p>
          <a:p>
            <a:pPr marL="0" indent="0">
              <a:buNone/>
            </a:pPr>
            <a:r>
              <a:rPr lang="en-US" sz="1400" dirty="0"/>
              <a:t>$b = 20; </a:t>
            </a:r>
          </a:p>
          <a:p>
            <a:pPr marL="0" indent="0">
              <a:buNone/>
            </a:pPr>
            <a:r>
              <a:rPr lang="en-US" sz="1400" dirty="0"/>
              <a:t>$c = $a + $b; /* Assignment operator */ </a:t>
            </a:r>
          </a:p>
          <a:p>
            <a:pPr marL="0" indent="0">
              <a:buNone/>
            </a:pPr>
            <a:r>
              <a:rPr lang="en-US" sz="1400" dirty="0"/>
              <a:t>echo "Addition Operation Result: $c &lt;</a:t>
            </a:r>
            <a:r>
              <a:rPr lang="en-US" sz="1400" dirty="0" err="1"/>
              <a:t>br</a:t>
            </a:r>
            <a:r>
              <a:rPr lang="en-US" sz="1400" dirty="0"/>
              <a:t>/&gt;"; </a:t>
            </a:r>
          </a:p>
          <a:p>
            <a:pPr marL="0" indent="0">
              <a:buNone/>
            </a:pPr>
            <a:r>
              <a:rPr lang="en-US" sz="1400" dirty="0"/>
              <a:t>$c += $a; /* c value was 42 + 20 = 62 */ </a:t>
            </a:r>
          </a:p>
          <a:p>
            <a:pPr marL="0" indent="0">
              <a:buNone/>
            </a:pPr>
            <a:r>
              <a:rPr lang="en-US" sz="1400" dirty="0"/>
              <a:t>echo "Add AND Assignment Operation Result: $c &lt;</a:t>
            </a:r>
            <a:r>
              <a:rPr lang="en-US" sz="1400" dirty="0" err="1"/>
              <a:t>br</a:t>
            </a:r>
            <a:r>
              <a:rPr lang="en-US" sz="1400" dirty="0"/>
              <a:t>/&gt;"; </a:t>
            </a:r>
          </a:p>
          <a:p>
            <a:pPr marL="0" indent="0">
              <a:buNone/>
            </a:pPr>
            <a:r>
              <a:rPr lang="en-US" sz="1400" dirty="0"/>
              <a:t>$c -= $a; /* c value was 42 + 20 + 42 = 104 */ </a:t>
            </a:r>
          </a:p>
          <a:p>
            <a:pPr marL="0" indent="0">
              <a:buNone/>
            </a:pPr>
            <a:r>
              <a:rPr lang="en-US" sz="1400" dirty="0"/>
              <a:t>echo "Subtract AND Assignment Operation Result: $c &lt;</a:t>
            </a:r>
            <a:r>
              <a:rPr lang="en-US" sz="1400" dirty="0" err="1"/>
              <a:t>br</a:t>
            </a:r>
            <a:r>
              <a:rPr lang="en-US" sz="1400" dirty="0"/>
              <a:t>/&gt;"; </a:t>
            </a:r>
          </a:p>
          <a:p>
            <a:pPr marL="0" indent="0">
              <a:buNone/>
            </a:pPr>
            <a:r>
              <a:rPr lang="en-US" sz="1400" dirty="0"/>
              <a:t>$c *= $a; /* c value was 104 - 42 = 62 */ </a:t>
            </a:r>
          </a:p>
          <a:p>
            <a:pPr marL="0" indent="0">
              <a:buNone/>
            </a:pPr>
            <a:r>
              <a:rPr lang="en-US" sz="1400" dirty="0"/>
              <a:t>echo "Multiply AND Assignment Operation Result: $c &lt;</a:t>
            </a:r>
            <a:r>
              <a:rPr lang="en-US" sz="1400" dirty="0" err="1"/>
              <a:t>br</a:t>
            </a:r>
            <a:r>
              <a:rPr lang="en-US" sz="1400" dirty="0"/>
              <a:t>/&gt;"; </a:t>
            </a:r>
          </a:p>
          <a:p>
            <a:pPr marL="0" indent="0">
              <a:buNone/>
            </a:pPr>
            <a:r>
              <a:rPr lang="en-US" sz="1400" dirty="0"/>
              <a:t>$c /= $a; /* c value was 62 * 42 = 2604 */ </a:t>
            </a:r>
          </a:p>
          <a:p>
            <a:pPr marL="0" indent="0">
              <a:buNone/>
            </a:pPr>
            <a:r>
              <a:rPr lang="en-US" sz="1400" dirty="0"/>
              <a:t>echo "Division AND Assignment Operation Result: $c &lt;</a:t>
            </a:r>
            <a:r>
              <a:rPr lang="en-US" sz="1400" dirty="0" err="1"/>
              <a:t>br</a:t>
            </a:r>
            <a:r>
              <a:rPr lang="en-US" sz="1400" dirty="0"/>
              <a:t>/&gt;"; </a:t>
            </a:r>
          </a:p>
          <a:p>
            <a:pPr marL="0" indent="0">
              <a:buNone/>
            </a:pPr>
            <a:r>
              <a:rPr lang="en-US" sz="1400" dirty="0"/>
              <a:t>$c %= $a; /* c value was 2604/42 = 62*/ </a:t>
            </a:r>
          </a:p>
          <a:p>
            <a:pPr marL="0" indent="0">
              <a:buNone/>
            </a:pPr>
            <a:r>
              <a:rPr lang="en-US" sz="1400" dirty="0"/>
              <a:t>echo "Modulus AND Assignment Operation Result: $c &lt;</a:t>
            </a:r>
            <a:r>
              <a:rPr lang="en-US" sz="1400" dirty="0" err="1"/>
              <a:t>br</a:t>
            </a:r>
            <a:r>
              <a:rPr lang="en-US" sz="1400" dirty="0"/>
              <a:t>/&gt;"; </a:t>
            </a:r>
          </a:p>
          <a:p>
            <a:pPr marL="0" indent="0">
              <a:buNone/>
            </a:pPr>
            <a:r>
              <a:rPr lang="en-US" sz="1400" dirty="0"/>
              <a:t>?&gt; </a:t>
            </a:r>
          </a:p>
        </p:txBody>
      </p:sp>
    </p:spTree>
    <p:extLst>
      <p:ext uri="{BB962C8B-B14F-4D97-AF65-F5344CB8AC3E}">
        <p14:creationId xmlns:p14="http://schemas.microsoft.com/office/powerpoint/2010/main" val="1699552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
          </a:xfrm>
        </p:spPr>
        <p:txBody>
          <a:bodyPr>
            <a:normAutofit fontScale="90000"/>
          </a:bodyPr>
          <a:lstStyle/>
          <a:p>
            <a:r>
              <a:rPr lang="en-US" sz="3600" dirty="0"/>
              <a:t>Conditional Operators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24125"/>
            <a:ext cx="8458200" cy="1809750"/>
          </a:xfrm>
          <a:prstGeom prst="rect">
            <a:avLst/>
          </a:prstGeom>
        </p:spPr>
      </p:pic>
    </p:spTree>
    <p:extLst>
      <p:ext uri="{BB962C8B-B14F-4D97-AF65-F5344CB8AC3E}">
        <p14:creationId xmlns:p14="http://schemas.microsoft.com/office/powerpoint/2010/main" val="1164090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Example</a:t>
            </a:r>
          </a:p>
        </p:txBody>
      </p:sp>
      <p:sp>
        <p:nvSpPr>
          <p:cNvPr id="8" name="Content Placeholder 2"/>
          <p:cNvSpPr txBox="1">
            <a:spLocks/>
          </p:cNvSpPr>
          <p:nvPr/>
        </p:nvSpPr>
        <p:spPr>
          <a:xfrm>
            <a:off x="228600" y="1752601"/>
            <a:ext cx="86868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a:p>
            <a:pPr marL="0" indent="0">
              <a:buNone/>
            </a:pPr>
            <a:r>
              <a:rPr lang="en-US" sz="1400" dirty="0"/>
              <a:t>&lt;?</a:t>
            </a:r>
            <a:r>
              <a:rPr lang="en-US" sz="1400" dirty="0" err="1"/>
              <a:t>php</a:t>
            </a:r>
            <a:r>
              <a:rPr lang="en-US" sz="1400" dirty="0"/>
              <a:t> </a:t>
            </a:r>
          </a:p>
          <a:p>
            <a:pPr marL="0" indent="0">
              <a:buNone/>
            </a:pPr>
            <a:r>
              <a:rPr lang="en-US" sz="1400" dirty="0"/>
              <a:t>$a = 10; </a:t>
            </a:r>
          </a:p>
          <a:p>
            <a:pPr marL="0" indent="0">
              <a:buNone/>
            </a:pPr>
            <a:r>
              <a:rPr lang="en-US" sz="1400" dirty="0"/>
              <a:t>$b = 20; </a:t>
            </a:r>
          </a:p>
          <a:p>
            <a:pPr marL="0" indent="0">
              <a:buNone/>
            </a:pPr>
            <a:r>
              <a:rPr lang="en-US" sz="1400" dirty="0"/>
              <a:t>/* If condition is true then assign a to result otherwise b */ </a:t>
            </a:r>
          </a:p>
          <a:p>
            <a:pPr marL="0" indent="0">
              <a:buNone/>
            </a:pPr>
            <a:r>
              <a:rPr lang="en-US" sz="1400" dirty="0"/>
              <a:t>$result = ($a &gt; $b ) ? $a :$b; </a:t>
            </a:r>
          </a:p>
          <a:p>
            <a:pPr marL="0" indent="0">
              <a:buNone/>
            </a:pPr>
            <a:r>
              <a:rPr lang="en-US" sz="1400" dirty="0"/>
              <a:t>echo "TEST1 : Value of result is $result&lt;</a:t>
            </a:r>
            <a:r>
              <a:rPr lang="en-US" sz="1400" dirty="0" err="1"/>
              <a:t>br</a:t>
            </a:r>
            <a:r>
              <a:rPr lang="en-US" sz="1400" dirty="0"/>
              <a:t>/&gt;"; </a:t>
            </a:r>
          </a:p>
          <a:p>
            <a:pPr marL="0" indent="0">
              <a:buNone/>
            </a:pPr>
            <a:r>
              <a:rPr lang="en-US" sz="1400" dirty="0"/>
              <a:t>/* If condition is true then assign a to result otherwise b */ </a:t>
            </a:r>
          </a:p>
          <a:p>
            <a:pPr marL="0" indent="0">
              <a:buNone/>
            </a:pPr>
            <a:r>
              <a:rPr lang="en-US" sz="1400" dirty="0"/>
              <a:t>$result = ($a &lt; $b ) ? $a :$b; </a:t>
            </a:r>
          </a:p>
          <a:p>
            <a:pPr marL="0" indent="0">
              <a:buNone/>
            </a:pPr>
            <a:r>
              <a:rPr lang="en-US" sz="1400" dirty="0"/>
              <a:t>echo "TEST2 : Value of result is $result&lt;</a:t>
            </a:r>
            <a:r>
              <a:rPr lang="en-US" sz="1400" dirty="0" err="1"/>
              <a:t>br</a:t>
            </a:r>
            <a:r>
              <a:rPr lang="en-US" sz="1400" dirty="0"/>
              <a:t>/&gt;"; </a:t>
            </a:r>
          </a:p>
          <a:p>
            <a:pPr marL="0" indent="0">
              <a:buNone/>
            </a:pPr>
            <a:r>
              <a:rPr lang="en-US" sz="1400" dirty="0"/>
              <a:t>?&gt; </a:t>
            </a:r>
          </a:p>
        </p:txBody>
      </p:sp>
    </p:spTree>
    <p:extLst>
      <p:ext uri="{BB962C8B-B14F-4D97-AF65-F5344CB8AC3E}">
        <p14:creationId xmlns:p14="http://schemas.microsoft.com/office/powerpoint/2010/main" val="3993858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685800"/>
          </a:xfrm>
        </p:spPr>
        <p:txBody>
          <a:bodyPr>
            <a:normAutofit/>
          </a:bodyPr>
          <a:lstStyle/>
          <a:p>
            <a:r>
              <a:rPr lang="en-US" sz="3600" dirty="0"/>
              <a:t>Decision Making</a:t>
            </a:r>
          </a:p>
        </p:txBody>
      </p:sp>
    </p:spTree>
    <p:extLst>
      <p:ext uri="{BB962C8B-B14F-4D97-AF65-F5344CB8AC3E}">
        <p14:creationId xmlns:p14="http://schemas.microsoft.com/office/powerpoint/2010/main" val="2050842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Decision Making</a:t>
            </a:r>
          </a:p>
        </p:txBody>
      </p:sp>
      <p:sp>
        <p:nvSpPr>
          <p:cNvPr id="8" name="Content Placeholder 2"/>
          <p:cNvSpPr txBox="1">
            <a:spLocks/>
          </p:cNvSpPr>
          <p:nvPr/>
        </p:nvSpPr>
        <p:spPr>
          <a:xfrm>
            <a:off x="228600" y="1752601"/>
            <a:ext cx="86868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dirty="0"/>
          </a:p>
          <a:p>
            <a:pPr marL="0" indent="0">
              <a:buNone/>
            </a:pPr>
            <a:r>
              <a:rPr lang="en-US" sz="1400" dirty="0"/>
              <a:t>PHP supports following three decision making statements:</a:t>
            </a:r>
          </a:p>
          <a:p>
            <a:pPr marL="0" indent="0">
              <a:buNone/>
            </a:pPr>
            <a:endParaRPr lang="en-US" sz="1400" dirty="0"/>
          </a:p>
          <a:p>
            <a:r>
              <a:rPr lang="en-US" sz="1400" b="1" dirty="0"/>
              <a:t>if...else statement </a:t>
            </a:r>
            <a:r>
              <a:rPr lang="en-US" sz="1400" dirty="0"/>
              <a:t>- use this statement if you want to execute a set of code when a condition is true and another if the condition is not true </a:t>
            </a:r>
          </a:p>
          <a:p>
            <a:endParaRPr lang="en-US" sz="1400" dirty="0"/>
          </a:p>
          <a:p>
            <a:r>
              <a:rPr lang="en-US" sz="1400" b="1" dirty="0" err="1"/>
              <a:t>elseif</a:t>
            </a:r>
            <a:r>
              <a:rPr lang="en-US" sz="1400" b="1" dirty="0"/>
              <a:t> statement </a:t>
            </a:r>
            <a:r>
              <a:rPr lang="en-US" sz="1400" dirty="0"/>
              <a:t>- is used with the if...else statement to execute a set of code if </a:t>
            </a:r>
            <a:r>
              <a:rPr lang="en-US" sz="1400" b="1" dirty="0"/>
              <a:t>one </a:t>
            </a:r>
            <a:r>
              <a:rPr lang="en-US" sz="1400" dirty="0"/>
              <a:t>of several condition are true </a:t>
            </a:r>
          </a:p>
          <a:p>
            <a:endParaRPr lang="en-US" sz="1400" dirty="0"/>
          </a:p>
          <a:p>
            <a:r>
              <a:rPr lang="en-US" sz="1400" b="1" dirty="0"/>
              <a:t>switch statement </a:t>
            </a:r>
            <a:r>
              <a:rPr lang="en-US" sz="1400" dirty="0"/>
              <a:t>- is used if you want to select one of many blocks of code to be executed, use the Switch statement. The switch statement is used to avoid long blocks of if..</a:t>
            </a:r>
            <a:r>
              <a:rPr lang="en-US" sz="1400" dirty="0" err="1"/>
              <a:t>elseif</a:t>
            </a:r>
            <a:r>
              <a:rPr lang="en-US" sz="1400" dirty="0"/>
              <a:t>..else code. </a:t>
            </a:r>
          </a:p>
          <a:p>
            <a:pPr marL="0" indent="0">
              <a:buNone/>
            </a:pPr>
            <a:r>
              <a:rPr lang="en-US" sz="1400" dirty="0"/>
              <a:t> </a:t>
            </a:r>
          </a:p>
        </p:txBody>
      </p:sp>
    </p:spTree>
    <p:extLst>
      <p:ext uri="{BB962C8B-B14F-4D97-AF65-F5344CB8AC3E}">
        <p14:creationId xmlns:p14="http://schemas.microsoft.com/office/powerpoint/2010/main" val="82244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57200"/>
          </a:xfrm>
        </p:spPr>
        <p:txBody>
          <a:bodyPr>
            <a:normAutofit fontScale="90000"/>
          </a:bodyPr>
          <a:lstStyle/>
          <a:p>
            <a:br>
              <a:rPr lang="en-US" sz="3600" dirty="0"/>
            </a:br>
            <a:r>
              <a:rPr lang="en-US" sz="3600" b="1" dirty="0"/>
              <a:t>The If...Else Statement </a:t>
            </a:r>
            <a:endParaRPr lang="en-US" sz="3600" dirty="0"/>
          </a:p>
        </p:txBody>
      </p:sp>
      <p:sp>
        <p:nvSpPr>
          <p:cNvPr id="8" name="Content Placeholder 2"/>
          <p:cNvSpPr txBox="1">
            <a:spLocks/>
          </p:cNvSpPr>
          <p:nvPr/>
        </p:nvSpPr>
        <p:spPr>
          <a:xfrm>
            <a:off x="228600" y="1752601"/>
            <a:ext cx="85344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dirty="0"/>
          </a:p>
          <a:p>
            <a:pPr marL="0" indent="0">
              <a:buNone/>
            </a:pPr>
            <a:r>
              <a:rPr lang="en-US" sz="1400" dirty="0"/>
              <a:t>If you want to execute some code if a condition is true and another code if a condition is false, use the if....else statement. </a:t>
            </a:r>
          </a:p>
          <a:p>
            <a:pPr marL="0" indent="0">
              <a:buNone/>
            </a:pPr>
            <a:endParaRPr lang="en-US" sz="1400" dirty="0"/>
          </a:p>
          <a:p>
            <a:endParaRPr lang="en-US" sz="1400" dirty="0"/>
          </a:p>
          <a:p>
            <a:pPr marL="0" indent="0">
              <a:buNone/>
            </a:pPr>
            <a:r>
              <a:rPr lang="en-US" sz="1400" dirty="0"/>
              <a:t>if (condition) </a:t>
            </a:r>
          </a:p>
          <a:p>
            <a:pPr marL="0" indent="0">
              <a:buNone/>
            </a:pPr>
            <a:r>
              <a:rPr lang="en-US" sz="1400" dirty="0"/>
              <a:t>code to be executed if condition is true; </a:t>
            </a:r>
          </a:p>
          <a:p>
            <a:pPr marL="0" indent="0">
              <a:buNone/>
            </a:pPr>
            <a:r>
              <a:rPr lang="en-US" sz="1400" dirty="0"/>
              <a:t>else </a:t>
            </a:r>
          </a:p>
          <a:p>
            <a:pPr marL="0" indent="0">
              <a:buNone/>
            </a:pPr>
            <a:r>
              <a:rPr lang="en-US" sz="1400" dirty="0"/>
              <a:t>code to be executed if condition is false; </a:t>
            </a:r>
          </a:p>
          <a:p>
            <a:pPr marL="0" indent="0">
              <a:buNone/>
            </a:pPr>
            <a:endParaRPr lang="en-US" sz="1400" dirty="0"/>
          </a:p>
        </p:txBody>
      </p:sp>
    </p:spTree>
    <p:extLst>
      <p:ext uri="{BB962C8B-B14F-4D97-AF65-F5344CB8AC3E}">
        <p14:creationId xmlns:p14="http://schemas.microsoft.com/office/powerpoint/2010/main" val="84120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US" sz="4000" dirty="0">
                <a:solidFill>
                  <a:schemeClr val="accent5">
                    <a:lumMod val="50000"/>
                  </a:schemeClr>
                </a:solidFill>
                <a:latin typeface="Andalus" panose="02020603050405020304" pitchFamily="18" charset="-78"/>
                <a:cs typeface="Andalus" panose="02020603050405020304" pitchFamily="18" charset="-78"/>
              </a:rPr>
              <a:t>Characteristics</a:t>
            </a:r>
          </a:p>
        </p:txBody>
      </p:sp>
      <p:sp>
        <p:nvSpPr>
          <p:cNvPr id="4" name="Content Placeholder 2"/>
          <p:cNvSpPr txBox="1">
            <a:spLocks/>
          </p:cNvSpPr>
          <p:nvPr/>
        </p:nvSpPr>
        <p:spPr>
          <a:xfrm>
            <a:off x="533400" y="2057400"/>
            <a:ext cx="8305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2060"/>
                </a:solidFill>
              </a:rPr>
              <a:t>Five important characteristics make PHP's practical nature possible:  </a:t>
            </a:r>
          </a:p>
          <a:p>
            <a:pPr>
              <a:buFont typeface="Wingdings" panose="05000000000000000000" pitchFamily="2" charset="2"/>
              <a:buChar char="v"/>
            </a:pPr>
            <a:r>
              <a:rPr lang="en-US" sz="1800" dirty="0">
                <a:solidFill>
                  <a:srgbClr val="002060"/>
                </a:solidFill>
              </a:rPr>
              <a:t>Simplicity  </a:t>
            </a:r>
          </a:p>
          <a:p>
            <a:pPr>
              <a:buFont typeface="Wingdings" panose="05000000000000000000" pitchFamily="2" charset="2"/>
              <a:buChar char="v"/>
            </a:pPr>
            <a:r>
              <a:rPr lang="en-US" sz="1800" dirty="0">
                <a:solidFill>
                  <a:srgbClr val="002060"/>
                </a:solidFill>
              </a:rPr>
              <a:t>Efficiency  </a:t>
            </a:r>
          </a:p>
          <a:p>
            <a:pPr>
              <a:buFont typeface="Wingdings" panose="05000000000000000000" pitchFamily="2" charset="2"/>
              <a:buChar char="v"/>
            </a:pPr>
            <a:r>
              <a:rPr lang="en-US" sz="1800" dirty="0">
                <a:solidFill>
                  <a:srgbClr val="002060"/>
                </a:solidFill>
              </a:rPr>
              <a:t>Security  </a:t>
            </a:r>
          </a:p>
          <a:p>
            <a:pPr>
              <a:buFont typeface="Wingdings" panose="05000000000000000000" pitchFamily="2" charset="2"/>
              <a:buChar char="v"/>
            </a:pPr>
            <a:r>
              <a:rPr lang="en-US" sz="1800" dirty="0">
                <a:solidFill>
                  <a:srgbClr val="002060"/>
                </a:solidFill>
              </a:rPr>
              <a:t>Flexibility  </a:t>
            </a:r>
          </a:p>
          <a:p>
            <a:pPr>
              <a:buFont typeface="Wingdings" panose="05000000000000000000" pitchFamily="2" charset="2"/>
              <a:buChar char="v"/>
            </a:pPr>
            <a:r>
              <a:rPr lang="en-US" sz="1800" dirty="0">
                <a:solidFill>
                  <a:srgbClr val="002060"/>
                </a:solidFill>
              </a:rPr>
              <a:t>Familiarity</a:t>
            </a:r>
          </a:p>
        </p:txBody>
      </p:sp>
    </p:spTree>
    <p:extLst>
      <p:ext uri="{BB962C8B-B14F-4D97-AF65-F5344CB8AC3E}">
        <p14:creationId xmlns:p14="http://schemas.microsoft.com/office/powerpoint/2010/main" val="666630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Example</a:t>
            </a:r>
          </a:p>
        </p:txBody>
      </p:sp>
      <p:sp>
        <p:nvSpPr>
          <p:cNvPr id="8" name="Content Placeholder 2"/>
          <p:cNvSpPr txBox="1">
            <a:spLocks/>
          </p:cNvSpPr>
          <p:nvPr/>
        </p:nvSpPr>
        <p:spPr>
          <a:xfrm>
            <a:off x="1066800" y="1752601"/>
            <a:ext cx="78486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&lt;html&gt; </a:t>
            </a:r>
          </a:p>
          <a:p>
            <a:pPr marL="0" indent="0">
              <a:buNone/>
            </a:pPr>
            <a:r>
              <a:rPr lang="en-US" sz="1400" dirty="0"/>
              <a:t>&lt;head&gt; </a:t>
            </a:r>
          </a:p>
          <a:p>
            <a:pPr marL="0" indent="0">
              <a:buNone/>
            </a:pPr>
            <a:r>
              <a:rPr lang="en-US" sz="1400" dirty="0"/>
              <a:t>&lt;title&gt;Hello World&lt;/title&gt;</a:t>
            </a:r>
          </a:p>
          <a:p>
            <a:pPr marL="0" indent="0">
              <a:buNone/>
            </a:pPr>
            <a:r>
              <a:rPr lang="en-US" sz="1400" dirty="0"/>
              <a:t>&lt;body&gt;    </a:t>
            </a:r>
          </a:p>
          <a:p>
            <a:pPr marL="0" indent="0">
              <a:buNone/>
            </a:pPr>
            <a:r>
              <a:rPr lang="en-US" sz="1400" dirty="0"/>
              <a:t>&lt;?</a:t>
            </a:r>
            <a:r>
              <a:rPr lang="en-US" sz="1400" dirty="0" err="1"/>
              <a:t>php</a:t>
            </a:r>
            <a:endParaRPr lang="en-US" sz="1400" dirty="0"/>
          </a:p>
          <a:p>
            <a:pPr marL="0" indent="0">
              <a:buNone/>
            </a:pPr>
            <a:r>
              <a:rPr lang="en-US" sz="1400" dirty="0"/>
              <a:t>$d=date("D");</a:t>
            </a:r>
          </a:p>
          <a:p>
            <a:pPr marL="0" indent="0">
              <a:buNone/>
            </a:pPr>
            <a:r>
              <a:rPr lang="en-US" sz="1400" dirty="0"/>
              <a:t>if ($d=="Fri")</a:t>
            </a:r>
          </a:p>
          <a:p>
            <a:pPr marL="0" indent="0">
              <a:buNone/>
            </a:pPr>
            <a:r>
              <a:rPr lang="en-US" sz="1400" dirty="0"/>
              <a:t>{</a:t>
            </a:r>
          </a:p>
          <a:p>
            <a:pPr marL="0" indent="0">
              <a:buNone/>
            </a:pPr>
            <a:r>
              <a:rPr lang="en-US" sz="1400" dirty="0"/>
              <a:t>echo "Hello!&lt;</a:t>
            </a:r>
            <a:r>
              <a:rPr lang="en-US" sz="1400" dirty="0" err="1"/>
              <a:t>br</a:t>
            </a:r>
            <a:r>
              <a:rPr lang="en-US" sz="1400" dirty="0"/>
              <a:t> /&gt;";</a:t>
            </a:r>
          </a:p>
          <a:p>
            <a:pPr marL="0" indent="0">
              <a:buNone/>
            </a:pPr>
            <a:r>
              <a:rPr lang="en-US" sz="1400" dirty="0"/>
              <a:t>echo "Have a nice weekend!";</a:t>
            </a:r>
          </a:p>
          <a:p>
            <a:pPr marL="0" indent="0">
              <a:buNone/>
            </a:pPr>
            <a:r>
              <a:rPr lang="en-US" sz="1400" dirty="0"/>
              <a:t>}</a:t>
            </a:r>
          </a:p>
          <a:p>
            <a:pPr marL="0" indent="0">
              <a:buNone/>
            </a:pPr>
            <a:r>
              <a:rPr lang="en-US" sz="1400" dirty="0"/>
              <a:t>else</a:t>
            </a:r>
          </a:p>
          <a:p>
            <a:pPr marL="0" indent="0">
              <a:buNone/>
            </a:pPr>
            <a:r>
              <a:rPr lang="en-US" sz="1400" dirty="0"/>
              <a:t>{</a:t>
            </a:r>
          </a:p>
          <a:p>
            <a:pPr marL="0" indent="0">
              <a:buNone/>
            </a:pPr>
            <a:r>
              <a:rPr lang="en-US" sz="1400" dirty="0"/>
              <a:t>echo "Be Busy";</a:t>
            </a:r>
          </a:p>
          <a:p>
            <a:pPr marL="0" indent="0">
              <a:buNone/>
            </a:pPr>
            <a:r>
              <a:rPr lang="en-US" sz="1400" dirty="0"/>
              <a:t>}</a:t>
            </a:r>
          </a:p>
          <a:p>
            <a:pPr marL="0" indent="0">
              <a:buNone/>
            </a:pPr>
            <a:r>
              <a:rPr lang="en-US" sz="1400" dirty="0"/>
              <a:t>?&gt;</a:t>
            </a:r>
          </a:p>
          <a:p>
            <a:pPr marL="0" indent="0">
              <a:buNone/>
            </a:pPr>
            <a:r>
              <a:rPr lang="en-US" sz="1400" dirty="0"/>
              <a:t> &lt;/body&gt; &lt;/html&gt;</a:t>
            </a:r>
          </a:p>
        </p:txBody>
      </p:sp>
    </p:spTree>
    <p:extLst>
      <p:ext uri="{BB962C8B-B14F-4D97-AF65-F5344CB8AC3E}">
        <p14:creationId xmlns:p14="http://schemas.microsoft.com/office/powerpoint/2010/main" val="417569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57200"/>
          </a:xfrm>
        </p:spPr>
        <p:txBody>
          <a:bodyPr>
            <a:normAutofit fontScale="90000"/>
          </a:bodyPr>
          <a:lstStyle/>
          <a:p>
            <a:br>
              <a:rPr lang="en-US" sz="3600" dirty="0"/>
            </a:br>
            <a:r>
              <a:rPr lang="en-US" sz="3600" b="1" dirty="0"/>
              <a:t>The </a:t>
            </a:r>
            <a:r>
              <a:rPr lang="en-US" sz="3600" b="1" dirty="0" err="1"/>
              <a:t>Else..If</a:t>
            </a:r>
            <a:r>
              <a:rPr lang="en-US" sz="3600" b="1" dirty="0"/>
              <a:t> Statement </a:t>
            </a:r>
            <a:endParaRPr lang="en-US" sz="3600" dirty="0"/>
          </a:p>
        </p:txBody>
      </p:sp>
      <p:sp>
        <p:nvSpPr>
          <p:cNvPr id="8" name="Content Placeholder 2"/>
          <p:cNvSpPr txBox="1">
            <a:spLocks/>
          </p:cNvSpPr>
          <p:nvPr/>
        </p:nvSpPr>
        <p:spPr>
          <a:xfrm>
            <a:off x="228600" y="1752601"/>
            <a:ext cx="83058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1400" dirty="0"/>
          </a:p>
          <a:p>
            <a:pPr marL="0" indent="0">
              <a:buNone/>
            </a:pPr>
            <a:r>
              <a:rPr lang="en-US" sz="1400" dirty="0"/>
              <a:t>If you want to execute some code if one of the several conditions is true, then use the </a:t>
            </a:r>
            <a:r>
              <a:rPr lang="en-US" sz="1400" dirty="0" err="1"/>
              <a:t>elseif</a:t>
            </a:r>
            <a:r>
              <a:rPr lang="en-US" sz="1400" dirty="0"/>
              <a:t> statement. </a:t>
            </a:r>
          </a:p>
          <a:p>
            <a:endParaRPr lang="en-US" sz="1400" dirty="0"/>
          </a:p>
          <a:p>
            <a:endParaRPr lang="en-US" sz="1400" dirty="0"/>
          </a:p>
          <a:p>
            <a:pPr marL="0" indent="0">
              <a:buNone/>
            </a:pPr>
            <a:r>
              <a:rPr lang="en-US" sz="1400" dirty="0"/>
              <a:t>if (condition) </a:t>
            </a:r>
          </a:p>
          <a:p>
            <a:pPr marL="0" indent="0">
              <a:buNone/>
            </a:pPr>
            <a:r>
              <a:rPr lang="en-US" sz="1400" dirty="0"/>
              <a:t>code to be executed if condition is true; </a:t>
            </a:r>
          </a:p>
          <a:p>
            <a:pPr marL="0" indent="0">
              <a:buNone/>
            </a:pPr>
            <a:r>
              <a:rPr lang="en-US" sz="1400" dirty="0" err="1"/>
              <a:t>elseif</a:t>
            </a:r>
            <a:r>
              <a:rPr lang="en-US" sz="1400" dirty="0"/>
              <a:t> (condition) </a:t>
            </a:r>
          </a:p>
          <a:p>
            <a:pPr marL="0" indent="0">
              <a:buNone/>
            </a:pPr>
            <a:r>
              <a:rPr lang="en-US" sz="1400" dirty="0"/>
              <a:t>code to be executed if condition is true; </a:t>
            </a:r>
          </a:p>
          <a:p>
            <a:pPr marL="0" indent="0">
              <a:buNone/>
            </a:pPr>
            <a:r>
              <a:rPr lang="en-US" sz="1400" dirty="0"/>
              <a:t>else </a:t>
            </a:r>
          </a:p>
          <a:p>
            <a:pPr marL="0" indent="0">
              <a:buNone/>
            </a:pPr>
            <a:r>
              <a:rPr lang="en-US" sz="1400" dirty="0"/>
              <a:t>code to be executed if condition is false; </a:t>
            </a:r>
          </a:p>
        </p:txBody>
      </p:sp>
    </p:spTree>
    <p:extLst>
      <p:ext uri="{BB962C8B-B14F-4D97-AF65-F5344CB8AC3E}">
        <p14:creationId xmlns:p14="http://schemas.microsoft.com/office/powerpoint/2010/main" val="3513038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Example</a:t>
            </a:r>
          </a:p>
        </p:txBody>
      </p:sp>
      <p:sp>
        <p:nvSpPr>
          <p:cNvPr id="8" name="Content Placeholder 2"/>
          <p:cNvSpPr txBox="1">
            <a:spLocks/>
          </p:cNvSpPr>
          <p:nvPr/>
        </p:nvSpPr>
        <p:spPr>
          <a:xfrm>
            <a:off x="1066800" y="1752601"/>
            <a:ext cx="78486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a:p>
            <a:pPr marL="0" indent="0">
              <a:buNone/>
            </a:pPr>
            <a:r>
              <a:rPr lang="en-US" sz="1400" dirty="0"/>
              <a:t>&lt;html&gt; </a:t>
            </a:r>
          </a:p>
          <a:p>
            <a:pPr marL="0" indent="0">
              <a:buNone/>
            </a:pPr>
            <a:r>
              <a:rPr lang="en-US" sz="1400" dirty="0"/>
              <a:t>&lt;body&gt; </a:t>
            </a:r>
          </a:p>
          <a:p>
            <a:pPr marL="0" indent="0">
              <a:buNone/>
            </a:pPr>
            <a:r>
              <a:rPr lang="en-US" sz="1400" dirty="0"/>
              <a:t>&lt;?</a:t>
            </a:r>
            <a:r>
              <a:rPr lang="en-US" sz="1400" dirty="0" err="1"/>
              <a:t>php</a:t>
            </a:r>
            <a:r>
              <a:rPr lang="en-US" sz="1400" dirty="0"/>
              <a:t> </a:t>
            </a:r>
          </a:p>
          <a:p>
            <a:pPr marL="0" indent="0">
              <a:buNone/>
            </a:pPr>
            <a:r>
              <a:rPr lang="en-US" sz="1400" dirty="0"/>
              <a:t>$d=date("D"); </a:t>
            </a:r>
          </a:p>
          <a:p>
            <a:pPr marL="0" indent="0">
              <a:buNone/>
            </a:pPr>
            <a:r>
              <a:rPr lang="en-US" sz="1400" dirty="0"/>
              <a:t>if ($d=="Fri") </a:t>
            </a:r>
          </a:p>
          <a:p>
            <a:pPr marL="0" indent="0">
              <a:buNone/>
            </a:pPr>
            <a:r>
              <a:rPr lang="en-US" sz="1400" dirty="0"/>
              <a:t>echo "Have a nice weekend!"; </a:t>
            </a:r>
          </a:p>
          <a:p>
            <a:pPr marL="0" indent="0">
              <a:buNone/>
            </a:pPr>
            <a:r>
              <a:rPr lang="en-US" sz="1400" dirty="0" err="1"/>
              <a:t>elseif</a:t>
            </a:r>
            <a:r>
              <a:rPr lang="en-US" sz="1400" dirty="0"/>
              <a:t> ($d=="Sun") </a:t>
            </a:r>
          </a:p>
          <a:p>
            <a:pPr marL="0" indent="0">
              <a:buNone/>
            </a:pPr>
            <a:r>
              <a:rPr lang="en-US" sz="1400" dirty="0"/>
              <a:t>echo "Have a nice Sunday!"; </a:t>
            </a:r>
          </a:p>
          <a:p>
            <a:pPr marL="0" indent="0">
              <a:buNone/>
            </a:pPr>
            <a:r>
              <a:rPr lang="en-US" sz="1400" dirty="0"/>
              <a:t>else </a:t>
            </a:r>
          </a:p>
          <a:p>
            <a:pPr marL="0" indent="0">
              <a:buNone/>
            </a:pPr>
            <a:r>
              <a:rPr lang="en-US" sz="1400" dirty="0"/>
              <a:t>echo "Have a nice day!"; </a:t>
            </a:r>
          </a:p>
          <a:p>
            <a:pPr marL="0" indent="0">
              <a:buNone/>
            </a:pPr>
            <a:r>
              <a:rPr lang="en-US" sz="1400" dirty="0"/>
              <a:t>?&gt; </a:t>
            </a:r>
          </a:p>
          <a:p>
            <a:pPr marL="0" indent="0">
              <a:buNone/>
            </a:pPr>
            <a:r>
              <a:rPr lang="en-US" sz="1400" dirty="0"/>
              <a:t>&lt;/body&gt; </a:t>
            </a:r>
          </a:p>
          <a:p>
            <a:pPr marL="0" indent="0">
              <a:buNone/>
            </a:pPr>
            <a:r>
              <a:rPr lang="en-US" sz="1400" dirty="0"/>
              <a:t>&lt;/html&gt; </a:t>
            </a:r>
          </a:p>
        </p:txBody>
      </p:sp>
    </p:spTree>
    <p:extLst>
      <p:ext uri="{BB962C8B-B14F-4D97-AF65-F5344CB8AC3E}">
        <p14:creationId xmlns:p14="http://schemas.microsoft.com/office/powerpoint/2010/main" val="32522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57200"/>
          </a:xfrm>
        </p:spPr>
        <p:txBody>
          <a:bodyPr>
            <a:normAutofit fontScale="90000"/>
          </a:bodyPr>
          <a:lstStyle/>
          <a:p>
            <a:br>
              <a:rPr lang="en-US" sz="3600" dirty="0"/>
            </a:br>
            <a:r>
              <a:rPr lang="en-US" sz="3600" b="1" dirty="0"/>
              <a:t>The Switch Statement </a:t>
            </a:r>
            <a:endParaRPr lang="en-US" sz="3600" dirty="0"/>
          </a:p>
        </p:txBody>
      </p:sp>
      <p:sp>
        <p:nvSpPr>
          <p:cNvPr id="8" name="Content Placeholder 2"/>
          <p:cNvSpPr txBox="1">
            <a:spLocks/>
          </p:cNvSpPr>
          <p:nvPr/>
        </p:nvSpPr>
        <p:spPr>
          <a:xfrm>
            <a:off x="228600" y="1752601"/>
            <a:ext cx="85344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400" dirty="0"/>
          </a:p>
          <a:p>
            <a:pPr marL="0" indent="0">
              <a:buNone/>
            </a:pPr>
            <a:r>
              <a:rPr lang="en-US" sz="1400" dirty="0"/>
              <a:t>If you want to select one of many blocks of code to be executed, use the Switch statement. </a:t>
            </a:r>
          </a:p>
          <a:p>
            <a:pPr marL="0" indent="0">
              <a:buNone/>
            </a:pPr>
            <a:endParaRPr lang="en-US" sz="1400" dirty="0"/>
          </a:p>
          <a:p>
            <a:pPr marL="0" indent="0">
              <a:buNone/>
            </a:pPr>
            <a:r>
              <a:rPr lang="en-US" sz="1400" dirty="0"/>
              <a:t>The switch statement is used to avoid long blocks of if..</a:t>
            </a:r>
            <a:r>
              <a:rPr lang="en-US" sz="1400" dirty="0" err="1"/>
              <a:t>elseif</a:t>
            </a:r>
            <a:r>
              <a:rPr lang="en-US" sz="1400" dirty="0"/>
              <a:t>..else code. </a:t>
            </a:r>
          </a:p>
          <a:p>
            <a:pPr marL="0" indent="0">
              <a:buNone/>
            </a:pPr>
            <a:endParaRPr lang="en-US" sz="1400" dirty="0"/>
          </a:p>
          <a:p>
            <a:pPr marL="0" indent="0">
              <a:buNone/>
            </a:pPr>
            <a:r>
              <a:rPr lang="en-US" sz="1400" dirty="0"/>
              <a:t>switch (expression) </a:t>
            </a:r>
          </a:p>
          <a:p>
            <a:pPr marL="0" indent="0">
              <a:buNone/>
            </a:pPr>
            <a:r>
              <a:rPr lang="en-US" sz="1400" dirty="0"/>
              <a:t>{ </a:t>
            </a:r>
          </a:p>
          <a:p>
            <a:pPr marL="0" indent="0">
              <a:buNone/>
            </a:pPr>
            <a:r>
              <a:rPr lang="en-US" sz="1400" dirty="0"/>
              <a:t>case label1: </a:t>
            </a:r>
          </a:p>
          <a:p>
            <a:pPr marL="0" indent="0">
              <a:buNone/>
            </a:pPr>
            <a:r>
              <a:rPr lang="en-US" sz="1400" dirty="0"/>
              <a:t>code to be executed if expression = label1; </a:t>
            </a:r>
          </a:p>
          <a:p>
            <a:pPr marL="0" indent="0">
              <a:buNone/>
            </a:pPr>
            <a:r>
              <a:rPr lang="en-US" sz="1400" dirty="0"/>
              <a:t>break; </a:t>
            </a:r>
          </a:p>
          <a:p>
            <a:pPr marL="0" indent="0">
              <a:buNone/>
            </a:pPr>
            <a:r>
              <a:rPr lang="en-US" sz="1400" dirty="0"/>
              <a:t>case label2: </a:t>
            </a:r>
          </a:p>
          <a:p>
            <a:pPr marL="0" indent="0">
              <a:buNone/>
            </a:pPr>
            <a:r>
              <a:rPr lang="en-US" sz="1400" dirty="0"/>
              <a:t>code to be executed if expression = label2; </a:t>
            </a:r>
          </a:p>
          <a:p>
            <a:pPr marL="0" indent="0">
              <a:buNone/>
            </a:pPr>
            <a:r>
              <a:rPr lang="en-US" sz="1400" dirty="0"/>
              <a:t>break; </a:t>
            </a:r>
          </a:p>
          <a:p>
            <a:pPr marL="0" indent="0">
              <a:buNone/>
            </a:pPr>
            <a:r>
              <a:rPr lang="en-US" sz="1400" dirty="0"/>
              <a:t>default: </a:t>
            </a:r>
          </a:p>
          <a:p>
            <a:pPr marL="0" indent="0">
              <a:buNone/>
            </a:pPr>
            <a:r>
              <a:rPr lang="en-US" sz="1400" dirty="0"/>
              <a:t>code to be executed </a:t>
            </a:r>
          </a:p>
          <a:p>
            <a:pPr marL="0" indent="0">
              <a:buNone/>
            </a:pPr>
            <a:r>
              <a:rPr lang="en-US" sz="1400" dirty="0"/>
              <a:t>if expression is different </a:t>
            </a:r>
          </a:p>
          <a:p>
            <a:pPr marL="0" indent="0">
              <a:buNone/>
            </a:pPr>
            <a:r>
              <a:rPr lang="en-US" sz="1400" dirty="0"/>
              <a:t>from both label1 and label2; </a:t>
            </a:r>
          </a:p>
          <a:p>
            <a:pPr marL="0" indent="0">
              <a:buNone/>
            </a:pPr>
            <a:r>
              <a:rPr lang="en-US" sz="1400" dirty="0"/>
              <a:t>} </a:t>
            </a:r>
          </a:p>
        </p:txBody>
      </p:sp>
    </p:spTree>
    <p:extLst>
      <p:ext uri="{BB962C8B-B14F-4D97-AF65-F5344CB8AC3E}">
        <p14:creationId xmlns:p14="http://schemas.microsoft.com/office/powerpoint/2010/main" val="35130389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685800"/>
          </a:xfrm>
        </p:spPr>
        <p:txBody>
          <a:bodyPr>
            <a:normAutofit/>
          </a:bodyPr>
          <a:lstStyle/>
          <a:p>
            <a:r>
              <a:rPr lang="en-US" sz="3600" dirty="0"/>
              <a:t>Example</a:t>
            </a:r>
          </a:p>
        </p:txBody>
      </p:sp>
      <p:sp>
        <p:nvSpPr>
          <p:cNvPr id="8" name="Content Placeholder 2"/>
          <p:cNvSpPr txBox="1">
            <a:spLocks/>
          </p:cNvSpPr>
          <p:nvPr/>
        </p:nvSpPr>
        <p:spPr>
          <a:xfrm>
            <a:off x="381000" y="1752601"/>
            <a:ext cx="3276600" cy="44497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t>&lt;html&gt; </a:t>
            </a:r>
          </a:p>
          <a:p>
            <a:pPr marL="0" indent="0">
              <a:buNone/>
            </a:pPr>
            <a:r>
              <a:rPr lang="en-US" sz="1400" dirty="0"/>
              <a:t>&lt;body&gt; </a:t>
            </a:r>
          </a:p>
          <a:p>
            <a:pPr marL="0" indent="0">
              <a:buNone/>
            </a:pPr>
            <a:r>
              <a:rPr lang="en-US" sz="1400" dirty="0"/>
              <a:t>&lt;?</a:t>
            </a:r>
            <a:r>
              <a:rPr lang="en-US" sz="1400" dirty="0" err="1"/>
              <a:t>php</a:t>
            </a:r>
            <a:r>
              <a:rPr lang="en-US" sz="1400" dirty="0"/>
              <a:t> </a:t>
            </a:r>
          </a:p>
          <a:p>
            <a:pPr marL="0" indent="0">
              <a:buNone/>
            </a:pPr>
            <a:r>
              <a:rPr lang="en-US" sz="1400" dirty="0"/>
              <a:t>$d=date("D"); </a:t>
            </a:r>
          </a:p>
          <a:p>
            <a:pPr marL="0" indent="0">
              <a:buNone/>
            </a:pPr>
            <a:r>
              <a:rPr lang="en-US" sz="1400" dirty="0"/>
              <a:t>switch ($d) </a:t>
            </a:r>
          </a:p>
          <a:p>
            <a:pPr marL="0" indent="0">
              <a:buNone/>
            </a:pPr>
            <a:r>
              <a:rPr lang="en-US" sz="1400" dirty="0"/>
              <a:t>{ </a:t>
            </a:r>
          </a:p>
          <a:p>
            <a:pPr marL="0" indent="0">
              <a:buNone/>
            </a:pPr>
            <a:r>
              <a:rPr lang="en-US" sz="1400" dirty="0"/>
              <a:t>case "Mon": </a:t>
            </a:r>
          </a:p>
          <a:p>
            <a:pPr marL="0" indent="0">
              <a:buNone/>
            </a:pPr>
            <a:r>
              <a:rPr lang="en-US" sz="1400" dirty="0"/>
              <a:t>echo "Today is Monday"; </a:t>
            </a:r>
          </a:p>
          <a:p>
            <a:pPr marL="0" indent="0">
              <a:buNone/>
            </a:pPr>
            <a:r>
              <a:rPr lang="en-US" sz="1400" dirty="0"/>
              <a:t>break; </a:t>
            </a:r>
          </a:p>
          <a:p>
            <a:pPr marL="0" indent="0">
              <a:buNone/>
            </a:pPr>
            <a:r>
              <a:rPr lang="en-US" sz="1400" dirty="0"/>
              <a:t>case "Tue": </a:t>
            </a:r>
          </a:p>
          <a:p>
            <a:pPr marL="0" indent="0">
              <a:buNone/>
            </a:pPr>
            <a:r>
              <a:rPr lang="en-US" sz="1400" dirty="0"/>
              <a:t>echo "Today is Tuesday"; </a:t>
            </a:r>
          </a:p>
          <a:p>
            <a:pPr marL="0" indent="0">
              <a:buNone/>
            </a:pPr>
            <a:r>
              <a:rPr lang="en-US" sz="1400" dirty="0"/>
              <a:t>break; </a:t>
            </a:r>
          </a:p>
          <a:p>
            <a:pPr marL="0" indent="0">
              <a:buNone/>
            </a:pPr>
            <a:r>
              <a:rPr lang="en-US" sz="1400" dirty="0"/>
              <a:t>case "Wed": </a:t>
            </a:r>
          </a:p>
          <a:p>
            <a:pPr marL="0" indent="0">
              <a:buNone/>
            </a:pPr>
            <a:r>
              <a:rPr lang="en-US" sz="1400" dirty="0"/>
              <a:t>echo "Today is Wednesday"; </a:t>
            </a:r>
          </a:p>
          <a:p>
            <a:pPr marL="0" indent="0">
              <a:buNone/>
            </a:pPr>
            <a:r>
              <a:rPr lang="en-US" sz="1400" dirty="0"/>
              <a:t>break; </a:t>
            </a:r>
          </a:p>
        </p:txBody>
      </p:sp>
      <p:sp>
        <p:nvSpPr>
          <p:cNvPr id="3" name="Rectangle 2"/>
          <p:cNvSpPr/>
          <p:nvPr/>
        </p:nvSpPr>
        <p:spPr>
          <a:xfrm>
            <a:off x="3962400" y="1822070"/>
            <a:ext cx="4572000" cy="3970318"/>
          </a:xfrm>
          <a:prstGeom prst="rect">
            <a:avLst/>
          </a:prstGeom>
        </p:spPr>
        <p:txBody>
          <a:bodyPr>
            <a:spAutoFit/>
          </a:bodyPr>
          <a:lstStyle/>
          <a:p>
            <a:r>
              <a:rPr lang="en-US" sz="1400" dirty="0"/>
              <a:t>case "Thu": </a:t>
            </a:r>
          </a:p>
          <a:p>
            <a:r>
              <a:rPr lang="en-US" sz="1400" dirty="0"/>
              <a:t>echo "Today is Thursday"; </a:t>
            </a:r>
          </a:p>
          <a:p>
            <a:r>
              <a:rPr lang="en-US" sz="1400" dirty="0"/>
              <a:t>break; </a:t>
            </a:r>
          </a:p>
          <a:p>
            <a:r>
              <a:rPr lang="en-US" sz="1400" dirty="0"/>
              <a:t>case "Fri": </a:t>
            </a:r>
          </a:p>
          <a:p>
            <a:r>
              <a:rPr lang="en-US" sz="1400" dirty="0"/>
              <a:t>echo "Today is Friday"; </a:t>
            </a:r>
          </a:p>
          <a:p>
            <a:r>
              <a:rPr lang="en-US" sz="1400" dirty="0"/>
              <a:t>break; </a:t>
            </a:r>
          </a:p>
          <a:p>
            <a:r>
              <a:rPr lang="en-US" sz="1400" dirty="0"/>
              <a:t>case "Sat": </a:t>
            </a:r>
          </a:p>
          <a:p>
            <a:r>
              <a:rPr lang="en-US" sz="1400" dirty="0"/>
              <a:t>echo "Today is Saturday"; </a:t>
            </a:r>
          </a:p>
          <a:p>
            <a:r>
              <a:rPr lang="en-US" sz="1400" dirty="0"/>
              <a:t>break; </a:t>
            </a:r>
          </a:p>
          <a:p>
            <a:r>
              <a:rPr lang="en-US" sz="1400" dirty="0"/>
              <a:t>case "Sun": </a:t>
            </a:r>
          </a:p>
          <a:p>
            <a:r>
              <a:rPr lang="en-US" sz="1400" dirty="0"/>
              <a:t>echo "Today is Sunday"; </a:t>
            </a:r>
          </a:p>
          <a:p>
            <a:r>
              <a:rPr lang="en-US" sz="1400" dirty="0"/>
              <a:t>break; </a:t>
            </a:r>
          </a:p>
          <a:p>
            <a:r>
              <a:rPr lang="en-US" sz="1400" dirty="0"/>
              <a:t>default: </a:t>
            </a:r>
          </a:p>
          <a:p>
            <a:r>
              <a:rPr lang="en-US" sz="1400" dirty="0"/>
              <a:t>echo "Wonder which day is this ?"; </a:t>
            </a:r>
          </a:p>
          <a:p>
            <a:r>
              <a:rPr lang="en-US" sz="1400" dirty="0"/>
              <a:t>} </a:t>
            </a:r>
          </a:p>
          <a:p>
            <a:r>
              <a:rPr lang="en-US" sz="1400" dirty="0"/>
              <a:t>?&gt; </a:t>
            </a:r>
          </a:p>
          <a:p>
            <a:r>
              <a:rPr lang="en-US" sz="1400" dirty="0"/>
              <a:t>&lt;/body&gt; </a:t>
            </a:r>
          </a:p>
          <a:p>
            <a:r>
              <a:rPr lang="en-US" sz="1400" dirty="0"/>
              <a:t>&lt;/html&gt; </a:t>
            </a:r>
          </a:p>
        </p:txBody>
      </p:sp>
    </p:spTree>
    <p:extLst>
      <p:ext uri="{BB962C8B-B14F-4D97-AF65-F5344CB8AC3E}">
        <p14:creationId xmlns:p14="http://schemas.microsoft.com/office/powerpoint/2010/main" val="32522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685800"/>
          </a:xfrm>
        </p:spPr>
        <p:txBody>
          <a:bodyPr>
            <a:normAutofit/>
          </a:bodyPr>
          <a:lstStyle/>
          <a:p>
            <a:r>
              <a:rPr lang="en-US" sz="3600" dirty="0"/>
              <a:t>Loop Types</a:t>
            </a:r>
          </a:p>
        </p:txBody>
      </p:sp>
    </p:spTree>
    <p:extLst>
      <p:ext uri="{BB962C8B-B14F-4D97-AF65-F5344CB8AC3E}">
        <p14:creationId xmlns:p14="http://schemas.microsoft.com/office/powerpoint/2010/main" val="3893272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Loop Types</a:t>
            </a:r>
          </a:p>
        </p:txBody>
      </p:sp>
      <p:sp>
        <p:nvSpPr>
          <p:cNvPr id="3" name="Rectangle 2"/>
          <p:cNvSpPr/>
          <p:nvPr/>
        </p:nvSpPr>
        <p:spPr>
          <a:xfrm>
            <a:off x="306946" y="2133600"/>
            <a:ext cx="8610600" cy="3693319"/>
          </a:xfrm>
          <a:prstGeom prst="rect">
            <a:avLst/>
          </a:prstGeom>
        </p:spPr>
        <p:txBody>
          <a:bodyPr wrap="square">
            <a:spAutoFit/>
          </a:bodyPr>
          <a:lstStyle/>
          <a:p>
            <a:r>
              <a:rPr lang="en-US" dirty="0"/>
              <a:t>Loops in PHP are used to execute the same block of code a specified number of times. PHP supports following four loop types.</a:t>
            </a:r>
          </a:p>
          <a:p>
            <a:endParaRPr lang="en-US" dirty="0"/>
          </a:p>
          <a:p>
            <a:endParaRPr lang="en-US" dirty="0"/>
          </a:p>
          <a:p>
            <a:r>
              <a:rPr lang="en-US" b="1" dirty="0"/>
              <a:t>for - </a:t>
            </a:r>
            <a:r>
              <a:rPr lang="en-US" dirty="0"/>
              <a:t>loops through a block of code a specified number of times. </a:t>
            </a:r>
          </a:p>
          <a:p>
            <a:endParaRPr lang="en-US" dirty="0"/>
          </a:p>
          <a:p>
            <a:r>
              <a:rPr lang="en-US" b="1" dirty="0"/>
              <a:t>while - </a:t>
            </a:r>
            <a:r>
              <a:rPr lang="en-US" dirty="0"/>
              <a:t>loops through a block of code if and as long as a specified condition is true. </a:t>
            </a:r>
          </a:p>
          <a:p>
            <a:endParaRPr lang="en-US" dirty="0"/>
          </a:p>
          <a:p>
            <a:r>
              <a:rPr lang="en-US" b="1" dirty="0"/>
              <a:t>do...while - </a:t>
            </a:r>
            <a:r>
              <a:rPr lang="en-US" dirty="0"/>
              <a:t>loops through a block of code once, and then repeats the loop as long as a special condition is true. </a:t>
            </a:r>
          </a:p>
          <a:p>
            <a:endParaRPr lang="en-US" dirty="0"/>
          </a:p>
          <a:p>
            <a:r>
              <a:rPr lang="en-US" b="1" dirty="0" err="1"/>
              <a:t>foreach</a:t>
            </a:r>
            <a:r>
              <a:rPr lang="en-US" b="1" dirty="0"/>
              <a:t> - </a:t>
            </a:r>
            <a:r>
              <a:rPr lang="en-US" dirty="0"/>
              <a:t>loops through a block of code for each element in an array. </a:t>
            </a:r>
          </a:p>
          <a:p>
            <a:r>
              <a:rPr lang="en-US" dirty="0"/>
              <a:t> </a:t>
            </a:r>
          </a:p>
        </p:txBody>
      </p:sp>
    </p:spTree>
    <p:extLst>
      <p:ext uri="{BB962C8B-B14F-4D97-AF65-F5344CB8AC3E}">
        <p14:creationId xmlns:p14="http://schemas.microsoft.com/office/powerpoint/2010/main" val="26059645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The for loop student</a:t>
            </a:r>
          </a:p>
        </p:txBody>
      </p:sp>
      <p:sp>
        <p:nvSpPr>
          <p:cNvPr id="3" name="Rectangle 2"/>
          <p:cNvSpPr/>
          <p:nvPr/>
        </p:nvSpPr>
        <p:spPr>
          <a:xfrm>
            <a:off x="312312" y="2286000"/>
            <a:ext cx="8610600" cy="2308324"/>
          </a:xfrm>
          <a:prstGeom prst="rect">
            <a:avLst/>
          </a:prstGeom>
        </p:spPr>
        <p:txBody>
          <a:bodyPr wrap="square">
            <a:spAutoFit/>
          </a:bodyPr>
          <a:lstStyle/>
          <a:p>
            <a:r>
              <a:rPr lang="en-US" dirty="0"/>
              <a:t>The for statement is used when you know how many times you want to execute a statement or a block of statements. </a:t>
            </a:r>
          </a:p>
          <a:p>
            <a:endParaRPr lang="en-US" dirty="0"/>
          </a:p>
          <a:p>
            <a:endParaRPr lang="en-US" dirty="0"/>
          </a:p>
          <a:p>
            <a:r>
              <a:rPr lang="en-US" dirty="0"/>
              <a:t>for (initialization; condition; increment) </a:t>
            </a:r>
          </a:p>
          <a:p>
            <a:r>
              <a:rPr lang="en-US" dirty="0"/>
              <a:t>{ </a:t>
            </a:r>
          </a:p>
          <a:p>
            <a:r>
              <a:rPr lang="en-US" dirty="0"/>
              <a:t>code to be executed; </a:t>
            </a:r>
          </a:p>
          <a:p>
            <a:r>
              <a:rPr lang="en-US" dirty="0"/>
              <a:t>} </a:t>
            </a:r>
          </a:p>
        </p:txBody>
      </p:sp>
    </p:spTree>
    <p:extLst>
      <p:ext uri="{BB962C8B-B14F-4D97-AF65-F5344CB8AC3E}">
        <p14:creationId xmlns:p14="http://schemas.microsoft.com/office/powerpoint/2010/main" val="3360819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Example</a:t>
            </a:r>
          </a:p>
        </p:txBody>
      </p:sp>
      <p:sp>
        <p:nvSpPr>
          <p:cNvPr id="3" name="Rectangle 2"/>
          <p:cNvSpPr/>
          <p:nvPr/>
        </p:nvSpPr>
        <p:spPr>
          <a:xfrm>
            <a:off x="312312" y="1981200"/>
            <a:ext cx="8610600" cy="3139321"/>
          </a:xfrm>
          <a:prstGeom prst="rect">
            <a:avLst/>
          </a:prstGeom>
        </p:spPr>
        <p:txBody>
          <a:bodyPr wrap="square">
            <a:spAutoFit/>
          </a:bodyPr>
          <a:lstStyle/>
          <a:p>
            <a:endParaRPr lang="en-US" dirty="0"/>
          </a:p>
          <a:p>
            <a:r>
              <a:rPr lang="en-US" dirty="0"/>
              <a:t>&lt;?</a:t>
            </a:r>
            <a:r>
              <a:rPr lang="en-US" dirty="0" err="1"/>
              <a:t>php</a:t>
            </a:r>
            <a:r>
              <a:rPr lang="en-US" dirty="0"/>
              <a:t> </a:t>
            </a:r>
          </a:p>
          <a:p>
            <a:r>
              <a:rPr lang="en-US" dirty="0"/>
              <a:t>$a = 0; </a:t>
            </a:r>
          </a:p>
          <a:p>
            <a:r>
              <a:rPr lang="en-US" dirty="0"/>
              <a:t>$b = 0; </a:t>
            </a:r>
          </a:p>
          <a:p>
            <a:r>
              <a:rPr lang="en-US" dirty="0"/>
              <a:t>for( $</a:t>
            </a:r>
            <a:r>
              <a:rPr lang="en-US" dirty="0" err="1"/>
              <a:t>i</a:t>
            </a:r>
            <a:r>
              <a:rPr lang="en-US" dirty="0"/>
              <a:t>=0; $</a:t>
            </a:r>
            <a:r>
              <a:rPr lang="en-US" dirty="0" err="1"/>
              <a:t>i</a:t>
            </a:r>
            <a:r>
              <a:rPr lang="en-US" dirty="0"/>
              <a:t>&lt;5; $</a:t>
            </a:r>
            <a:r>
              <a:rPr lang="en-US" dirty="0" err="1"/>
              <a:t>i</a:t>
            </a:r>
            <a:r>
              <a:rPr lang="en-US" dirty="0"/>
              <a:t>++ ) </a:t>
            </a:r>
          </a:p>
          <a:p>
            <a:r>
              <a:rPr lang="en-US" dirty="0"/>
              <a:t>{ </a:t>
            </a:r>
          </a:p>
          <a:p>
            <a:r>
              <a:rPr lang="en-US" dirty="0"/>
              <a:t>$a += 10; </a:t>
            </a:r>
          </a:p>
          <a:p>
            <a:r>
              <a:rPr lang="en-US" dirty="0"/>
              <a:t>$b += 5; </a:t>
            </a:r>
          </a:p>
          <a:p>
            <a:r>
              <a:rPr lang="en-US" dirty="0"/>
              <a:t>} </a:t>
            </a:r>
          </a:p>
          <a:p>
            <a:r>
              <a:rPr lang="en-US" dirty="0"/>
              <a:t>echo ("At the end of the loop a=$a and b=$b" ); </a:t>
            </a:r>
          </a:p>
          <a:p>
            <a:r>
              <a:rPr lang="en-US" dirty="0"/>
              <a:t>?&gt; </a:t>
            </a:r>
          </a:p>
        </p:txBody>
      </p:sp>
    </p:spTree>
    <p:extLst>
      <p:ext uri="{BB962C8B-B14F-4D97-AF65-F5344CB8AC3E}">
        <p14:creationId xmlns:p14="http://schemas.microsoft.com/office/powerpoint/2010/main" val="3092634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The while loop student</a:t>
            </a:r>
          </a:p>
        </p:txBody>
      </p:sp>
      <p:sp>
        <p:nvSpPr>
          <p:cNvPr id="3" name="Rectangle 2"/>
          <p:cNvSpPr/>
          <p:nvPr/>
        </p:nvSpPr>
        <p:spPr>
          <a:xfrm>
            <a:off x="312312" y="2286000"/>
            <a:ext cx="8610600" cy="2862322"/>
          </a:xfrm>
          <a:prstGeom prst="rect">
            <a:avLst/>
          </a:prstGeom>
        </p:spPr>
        <p:txBody>
          <a:bodyPr wrap="square">
            <a:spAutoFit/>
          </a:bodyPr>
          <a:lstStyle/>
          <a:p>
            <a:r>
              <a:rPr lang="en-US" dirty="0"/>
              <a:t>The while statement will execute a block of code if and as long as a test expression is true. </a:t>
            </a:r>
          </a:p>
          <a:p>
            <a:r>
              <a:rPr lang="en-US" dirty="0"/>
              <a:t>If the test expression is true then the code block will be executed. After the code has executed the test expression will again be evaluated and the loop will continue until the test expression is found to be false. </a:t>
            </a:r>
          </a:p>
          <a:p>
            <a:endParaRPr lang="en-US" dirty="0"/>
          </a:p>
          <a:p>
            <a:endParaRPr lang="en-US" dirty="0"/>
          </a:p>
          <a:p>
            <a:r>
              <a:rPr lang="en-US" dirty="0"/>
              <a:t>while (condition) </a:t>
            </a:r>
          </a:p>
          <a:p>
            <a:r>
              <a:rPr lang="en-US" dirty="0"/>
              <a:t>{ </a:t>
            </a:r>
          </a:p>
          <a:p>
            <a:r>
              <a:rPr lang="en-US" dirty="0"/>
              <a:t>code to be executed; </a:t>
            </a:r>
          </a:p>
          <a:p>
            <a:r>
              <a:rPr lang="en-US" dirty="0"/>
              <a:t>} </a:t>
            </a:r>
          </a:p>
        </p:txBody>
      </p:sp>
    </p:spTree>
    <p:extLst>
      <p:ext uri="{BB962C8B-B14F-4D97-AF65-F5344CB8AC3E}">
        <p14:creationId xmlns:p14="http://schemas.microsoft.com/office/powerpoint/2010/main" val="16587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4000" dirty="0">
                <a:solidFill>
                  <a:schemeClr val="accent5">
                    <a:lumMod val="50000"/>
                  </a:schemeClr>
                </a:solidFill>
                <a:latin typeface="Andalus" panose="02020603050405020304" pitchFamily="18" charset="-78"/>
                <a:cs typeface="Andalus" panose="02020603050405020304" pitchFamily="18" charset="-78"/>
              </a:rPr>
              <a:t>Example-Hello World</a:t>
            </a:r>
          </a:p>
        </p:txBody>
      </p:sp>
      <p:sp>
        <p:nvSpPr>
          <p:cNvPr id="3" name="Rectangle 2"/>
          <p:cNvSpPr/>
          <p:nvPr/>
        </p:nvSpPr>
        <p:spPr>
          <a:xfrm>
            <a:off x="488324" y="2286000"/>
            <a:ext cx="8382000" cy="4524315"/>
          </a:xfrm>
          <a:prstGeom prst="rect">
            <a:avLst/>
          </a:prstGeom>
        </p:spPr>
        <p:txBody>
          <a:bodyPr wrap="square">
            <a:spAutoFit/>
          </a:bodyPr>
          <a:lstStyle/>
          <a:p>
            <a:r>
              <a:rPr lang="en-US" dirty="0"/>
              <a:t>&lt;html&gt; </a:t>
            </a:r>
          </a:p>
          <a:p>
            <a:r>
              <a:rPr lang="en-US" dirty="0"/>
              <a:t>&lt;head&gt; </a:t>
            </a:r>
          </a:p>
          <a:p>
            <a:r>
              <a:rPr lang="en-US" dirty="0"/>
              <a:t>&lt;title&gt;Hello World&lt;/title&gt;</a:t>
            </a:r>
          </a:p>
          <a:p>
            <a:r>
              <a:rPr lang="en-US" dirty="0"/>
              <a:t> &lt;body&gt;    </a:t>
            </a:r>
          </a:p>
          <a:p>
            <a:r>
              <a:rPr lang="en-US" dirty="0"/>
              <a:t> &lt;?</a:t>
            </a:r>
            <a:r>
              <a:rPr lang="en-US" dirty="0" err="1"/>
              <a:t>php</a:t>
            </a:r>
            <a:r>
              <a:rPr lang="en-US" dirty="0"/>
              <a:t> echo "Hello, World!";?&gt;</a:t>
            </a:r>
          </a:p>
          <a:p>
            <a:r>
              <a:rPr lang="en-US" dirty="0"/>
              <a:t> &lt;/body&gt;</a:t>
            </a:r>
          </a:p>
          <a:p>
            <a:r>
              <a:rPr lang="en-US" dirty="0"/>
              <a:t> &lt;/html&gt;</a:t>
            </a:r>
          </a:p>
          <a:p>
            <a:endParaRPr lang="en-US" dirty="0"/>
          </a:p>
          <a:p>
            <a:endParaRPr lang="en-US" dirty="0"/>
          </a:p>
          <a:p>
            <a:r>
              <a:rPr lang="en-US" dirty="0"/>
              <a:t>Output : Hello, World! </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20055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Example</a:t>
            </a:r>
          </a:p>
        </p:txBody>
      </p:sp>
      <p:sp>
        <p:nvSpPr>
          <p:cNvPr id="3" name="Rectangle 2"/>
          <p:cNvSpPr/>
          <p:nvPr/>
        </p:nvSpPr>
        <p:spPr>
          <a:xfrm>
            <a:off x="609600" y="1981200"/>
            <a:ext cx="8313312" cy="3139321"/>
          </a:xfrm>
          <a:prstGeom prst="rect">
            <a:avLst/>
          </a:prstGeom>
        </p:spPr>
        <p:txBody>
          <a:bodyPr wrap="square">
            <a:spAutoFit/>
          </a:bodyPr>
          <a:lstStyle/>
          <a:p>
            <a:endParaRPr lang="en-US" dirty="0"/>
          </a:p>
          <a:p>
            <a:r>
              <a:rPr lang="en-US" dirty="0"/>
              <a:t>&lt;?</a:t>
            </a:r>
            <a:r>
              <a:rPr lang="en-US" dirty="0" err="1"/>
              <a:t>php</a:t>
            </a:r>
            <a:r>
              <a:rPr lang="en-US" dirty="0"/>
              <a:t> </a:t>
            </a:r>
          </a:p>
          <a:p>
            <a:r>
              <a:rPr lang="en-US" dirty="0"/>
              <a:t>$</a:t>
            </a:r>
            <a:r>
              <a:rPr lang="en-US" dirty="0" err="1"/>
              <a:t>i</a:t>
            </a:r>
            <a:r>
              <a:rPr lang="en-US" dirty="0"/>
              <a:t> = 0; </a:t>
            </a:r>
          </a:p>
          <a:p>
            <a:r>
              <a:rPr lang="en-US" dirty="0"/>
              <a:t>$</a:t>
            </a:r>
            <a:r>
              <a:rPr lang="en-US" dirty="0" err="1"/>
              <a:t>num</a:t>
            </a:r>
            <a:r>
              <a:rPr lang="en-US" dirty="0"/>
              <a:t> = 50; </a:t>
            </a:r>
          </a:p>
          <a:p>
            <a:r>
              <a:rPr lang="en-US" dirty="0"/>
              <a:t>while( $</a:t>
            </a:r>
            <a:r>
              <a:rPr lang="en-US" dirty="0" err="1"/>
              <a:t>i</a:t>
            </a:r>
            <a:r>
              <a:rPr lang="en-US" dirty="0"/>
              <a:t> &lt; 10) </a:t>
            </a:r>
          </a:p>
          <a:p>
            <a:r>
              <a:rPr lang="en-US" dirty="0"/>
              <a:t>{ </a:t>
            </a:r>
          </a:p>
          <a:p>
            <a:r>
              <a:rPr lang="en-US" dirty="0"/>
              <a:t>$</a:t>
            </a:r>
            <a:r>
              <a:rPr lang="en-US" dirty="0" err="1"/>
              <a:t>num</a:t>
            </a:r>
            <a:r>
              <a:rPr lang="en-US" dirty="0"/>
              <a:t>--; </a:t>
            </a:r>
          </a:p>
          <a:p>
            <a:r>
              <a:rPr lang="en-US" dirty="0"/>
              <a:t>$</a:t>
            </a:r>
            <a:r>
              <a:rPr lang="en-US" dirty="0" err="1"/>
              <a:t>i</a:t>
            </a:r>
            <a:r>
              <a:rPr lang="en-US" dirty="0"/>
              <a:t>++; </a:t>
            </a:r>
          </a:p>
          <a:p>
            <a:r>
              <a:rPr lang="en-US" dirty="0"/>
              <a:t>} </a:t>
            </a:r>
          </a:p>
          <a:p>
            <a:r>
              <a:rPr lang="en-US" dirty="0"/>
              <a:t>echo ("Loop stopped at </a:t>
            </a:r>
            <a:r>
              <a:rPr lang="en-US" dirty="0" err="1"/>
              <a:t>i</a:t>
            </a:r>
            <a:r>
              <a:rPr lang="en-US" dirty="0"/>
              <a:t> = $</a:t>
            </a:r>
            <a:r>
              <a:rPr lang="en-US" dirty="0" err="1"/>
              <a:t>i</a:t>
            </a:r>
            <a:r>
              <a:rPr lang="en-US" dirty="0"/>
              <a:t> and </a:t>
            </a:r>
            <a:r>
              <a:rPr lang="en-US" dirty="0" err="1"/>
              <a:t>num</a:t>
            </a:r>
            <a:r>
              <a:rPr lang="en-US" dirty="0"/>
              <a:t> = $</a:t>
            </a:r>
            <a:r>
              <a:rPr lang="en-US" dirty="0" err="1"/>
              <a:t>num</a:t>
            </a:r>
            <a:r>
              <a:rPr lang="en-US" dirty="0"/>
              <a:t>" ); </a:t>
            </a:r>
          </a:p>
          <a:p>
            <a:r>
              <a:rPr lang="en-US" dirty="0"/>
              <a:t>?&gt; </a:t>
            </a:r>
          </a:p>
        </p:txBody>
      </p:sp>
    </p:spTree>
    <p:extLst>
      <p:ext uri="{BB962C8B-B14F-4D97-AF65-F5344CB8AC3E}">
        <p14:creationId xmlns:p14="http://schemas.microsoft.com/office/powerpoint/2010/main" val="516605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381000"/>
          </a:xfrm>
        </p:spPr>
        <p:txBody>
          <a:bodyPr>
            <a:normAutofit fontScale="90000"/>
          </a:bodyPr>
          <a:lstStyle/>
          <a:p>
            <a:br>
              <a:rPr lang="en-US" sz="3600" dirty="0"/>
            </a:br>
            <a:r>
              <a:rPr lang="en-US" sz="3600" b="1" dirty="0"/>
              <a:t>The do...while loop statement </a:t>
            </a:r>
            <a:endParaRPr lang="en-US" sz="3600" dirty="0"/>
          </a:p>
        </p:txBody>
      </p:sp>
      <p:sp>
        <p:nvSpPr>
          <p:cNvPr id="3" name="Rectangle 2"/>
          <p:cNvSpPr/>
          <p:nvPr/>
        </p:nvSpPr>
        <p:spPr>
          <a:xfrm>
            <a:off x="312312" y="2286000"/>
            <a:ext cx="8610600" cy="2308324"/>
          </a:xfrm>
          <a:prstGeom prst="rect">
            <a:avLst/>
          </a:prstGeom>
        </p:spPr>
        <p:txBody>
          <a:bodyPr wrap="square">
            <a:spAutoFit/>
          </a:bodyPr>
          <a:lstStyle/>
          <a:p>
            <a:endParaRPr lang="en-US" dirty="0"/>
          </a:p>
          <a:p>
            <a:r>
              <a:rPr lang="en-US" dirty="0"/>
              <a:t>The do...while statement will execute a block of code at least once - it then will repeat the loop as long as a condition is true .</a:t>
            </a:r>
          </a:p>
          <a:p>
            <a:endParaRPr lang="en-US" dirty="0"/>
          </a:p>
          <a:p>
            <a:r>
              <a:rPr lang="en-US" dirty="0"/>
              <a:t>do </a:t>
            </a:r>
          </a:p>
          <a:p>
            <a:r>
              <a:rPr lang="en-US" dirty="0"/>
              <a:t>{ </a:t>
            </a:r>
          </a:p>
          <a:p>
            <a:r>
              <a:rPr lang="en-US" dirty="0"/>
              <a:t>code to be executed; </a:t>
            </a:r>
          </a:p>
          <a:p>
            <a:r>
              <a:rPr lang="en-US" dirty="0"/>
              <a:t>}while (condition); </a:t>
            </a:r>
          </a:p>
        </p:txBody>
      </p:sp>
    </p:spTree>
    <p:extLst>
      <p:ext uri="{BB962C8B-B14F-4D97-AF65-F5344CB8AC3E}">
        <p14:creationId xmlns:p14="http://schemas.microsoft.com/office/powerpoint/2010/main" val="3179944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Example</a:t>
            </a:r>
          </a:p>
        </p:txBody>
      </p:sp>
      <p:sp>
        <p:nvSpPr>
          <p:cNvPr id="3" name="Rectangle 2"/>
          <p:cNvSpPr/>
          <p:nvPr/>
        </p:nvSpPr>
        <p:spPr>
          <a:xfrm>
            <a:off x="609600" y="1981200"/>
            <a:ext cx="8313312" cy="2862322"/>
          </a:xfrm>
          <a:prstGeom prst="rect">
            <a:avLst/>
          </a:prstGeom>
        </p:spPr>
        <p:txBody>
          <a:bodyPr wrap="square">
            <a:spAutoFit/>
          </a:bodyPr>
          <a:lstStyle/>
          <a:p>
            <a:endParaRPr lang="en-US" dirty="0"/>
          </a:p>
          <a:p>
            <a:r>
              <a:rPr lang="en-US" dirty="0"/>
              <a:t>&lt;?</a:t>
            </a:r>
            <a:r>
              <a:rPr lang="en-US" dirty="0" err="1"/>
              <a:t>php</a:t>
            </a:r>
            <a:r>
              <a:rPr lang="en-US" dirty="0"/>
              <a:t> </a:t>
            </a:r>
          </a:p>
          <a:p>
            <a:r>
              <a:rPr lang="en-US" dirty="0"/>
              <a:t>$</a:t>
            </a:r>
            <a:r>
              <a:rPr lang="en-US" dirty="0" err="1"/>
              <a:t>i</a:t>
            </a:r>
            <a:r>
              <a:rPr lang="en-US" dirty="0"/>
              <a:t> = 0; </a:t>
            </a:r>
          </a:p>
          <a:p>
            <a:r>
              <a:rPr lang="en-US" dirty="0"/>
              <a:t>$</a:t>
            </a:r>
            <a:r>
              <a:rPr lang="en-US" dirty="0" err="1"/>
              <a:t>num</a:t>
            </a:r>
            <a:r>
              <a:rPr lang="en-US" dirty="0"/>
              <a:t> = 0; </a:t>
            </a:r>
          </a:p>
          <a:p>
            <a:r>
              <a:rPr lang="en-US" dirty="0"/>
              <a:t>do </a:t>
            </a:r>
          </a:p>
          <a:p>
            <a:r>
              <a:rPr lang="en-US" dirty="0"/>
              <a:t>{ </a:t>
            </a:r>
          </a:p>
          <a:p>
            <a:r>
              <a:rPr lang="en-US" dirty="0"/>
              <a:t>$</a:t>
            </a:r>
            <a:r>
              <a:rPr lang="en-US" dirty="0" err="1"/>
              <a:t>i</a:t>
            </a:r>
            <a:r>
              <a:rPr lang="en-US" dirty="0"/>
              <a:t>++; </a:t>
            </a:r>
          </a:p>
          <a:p>
            <a:r>
              <a:rPr lang="en-US" dirty="0"/>
              <a:t>}while( $</a:t>
            </a:r>
            <a:r>
              <a:rPr lang="en-US" dirty="0" err="1"/>
              <a:t>i</a:t>
            </a:r>
            <a:r>
              <a:rPr lang="en-US" dirty="0"/>
              <a:t> &lt; 10 ); </a:t>
            </a:r>
          </a:p>
          <a:p>
            <a:r>
              <a:rPr lang="en-US" dirty="0"/>
              <a:t>echo ("Loop stopped at </a:t>
            </a:r>
            <a:r>
              <a:rPr lang="en-US" dirty="0" err="1"/>
              <a:t>i</a:t>
            </a:r>
            <a:r>
              <a:rPr lang="en-US" dirty="0"/>
              <a:t> = $</a:t>
            </a:r>
            <a:r>
              <a:rPr lang="en-US" dirty="0" err="1"/>
              <a:t>i</a:t>
            </a:r>
            <a:r>
              <a:rPr lang="en-US" dirty="0"/>
              <a:t>" ); </a:t>
            </a:r>
          </a:p>
          <a:p>
            <a:r>
              <a:rPr lang="en-US" dirty="0"/>
              <a:t>?&gt; </a:t>
            </a:r>
          </a:p>
        </p:txBody>
      </p:sp>
    </p:spTree>
    <p:extLst>
      <p:ext uri="{BB962C8B-B14F-4D97-AF65-F5344CB8AC3E}">
        <p14:creationId xmlns:p14="http://schemas.microsoft.com/office/powerpoint/2010/main" val="2589000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381000"/>
          </a:xfrm>
        </p:spPr>
        <p:txBody>
          <a:bodyPr>
            <a:normAutofit fontScale="90000"/>
          </a:bodyPr>
          <a:lstStyle/>
          <a:p>
            <a:br>
              <a:rPr lang="en-US" sz="3600" dirty="0"/>
            </a:br>
            <a:r>
              <a:rPr lang="en-US" sz="3600" b="1" dirty="0"/>
              <a:t>The </a:t>
            </a:r>
            <a:r>
              <a:rPr lang="en-US" sz="3600" b="1" dirty="0" err="1"/>
              <a:t>foreach</a:t>
            </a:r>
            <a:r>
              <a:rPr lang="en-US" sz="3600" b="1" dirty="0"/>
              <a:t> loop statement </a:t>
            </a:r>
            <a:endParaRPr lang="en-US" sz="3600" dirty="0"/>
          </a:p>
        </p:txBody>
      </p:sp>
      <p:sp>
        <p:nvSpPr>
          <p:cNvPr id="3" name="Rectangle 2"/>
          <p:cNvSpPr/>
          <p:nvPr/>
        </p:nvSpPr>
        <p:spPr>
          <a:xfrm>
            <a:off x="312312" y="2286000"/>
            <a:ext cx="8610600" cy="2585323"/>
          </a:xfrm>
          <a:prstGeom prst="rect">
            <a:avLst/>
          </a:prstGeom>
        </p:spPr>
        <p:txBody>
          <a:bodyPr wrap="square">
            <a:spAutoFit/>
          </a:bodyPr>
          <a:lstStyle/>
          <a:p>
            <a:r>
              <a:rPr lang="en-US" dirty="0"/>
              <a:t>The </a:t>
            </a:r>
            <a:r>
              <a:rPr lang="en-US" dirty="0" err="1"/>
              <a:t>foreach</a:t>
            </a:r>
            <a:r>
              <a:rPr lang="en-US" dirty="0"/>
              <a:t> statement is used to loop through arrays. For each pass the value of the current array element is assigned to $value and the array pointer is moved by one and in the next pass next element will be processed. </a:t>
            </a:r>
          </a:p>
          <a:p>
            <a:endParaRPr lang="en-US" dirty="0"/>
          </a:p>
          <a:p>
            <a:endParaRPr lang="en-US" dirty="0"/>
          </a:p>
          <a:p>
            <a:r>
              <a:rPr lang="en-US" dirty="0" err="1"/>
              <a:t>foreach</a:t>
            </a:r>
            <a:r>
              <a:rPr lang="en-US" dirty="0"/>
              <a:t> (array as value) </a:t>
            </a:r>
          </a:p>
          <a:p>
            <a:r>
              <a:rPr lang="en-US" dirty="0"/>
              <a:t>{ </a:t>
            </a:r>
          </a:p>
          <a:p>
            <a:r>
              <a:rPr lang="en-US" dirty="0"/>
              <a:t>code to be executed; </a:t>
            </a:r>
          </a:p>
          <a:p>
            <a:r>
              <a:rPr lang="en-US" dirty="0"/>
              <a:t>} </a:t>
            </a:r>
          </a:p>
        </p:txBody>
      </p:sp>
    </p:spTree>
    <p:extLst>
      <p:ext uri="{BB962C8B-B14F-4D97-AF65-F5344CB8AC3E}">
        <p14:creationId xmlns:p14="http://schemas.microsoft.com/office/powerpoint/2010/main" val="739917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Example</a:t>
            </a:r>
          </a:p>
        </p:txBody>
      </p:sp>
      <p:sp>
        <p:nvSpPr>
          <p:cNvPr id="3" name="Rectangle 2"/>
          <p:cNvSpPr/>
          <p:nvPr/>
        </p:nvSpPr>
        <p:spPr>
          <a:xfrm>
            <a:off x="609600" y="1981200"/>
            <a:ext cx="8313312" cy="3416320"/>
          </a:xfrm>
          <a:prstGeom prst="rect">
            <a:avLst/>
          </a:prstGeom>
        </p:spPr>
        <p:txBody>
          <a:bodyPr wrap="square">
            <a:spAutoFit/>
          </a:bodyPr>
          <a:lstStyle/>
          <a:p>
            <a:endParaRPr lang="en-US" dirty="0"/>
          </a:p>
          <a:p>
            <a:r>
              <a:rPr lang="en-US" dirty="0"/>
              <a:t>&lt;html&gt; </a:t>
            </a:r>
          </a:p>
          <a:p>
            <a:r>
              <a:rPr lang="en-US" dirty="0"/>
              <a:t>&lt;body&gt; </a:t>
            </a:r>
          </a:p>
          <a:p>
            <a:r>
              <a:rPr lang="en-US" dirty="0"/>
              <a:t>&lt;?</a:t>
            </a:r>
            <a:r>
              <a:rPr lang="en-US" dirty="0" err="1"/>
              <a:t>php</a:t>
            </a:r>
            <a:r>
              <a:rPr lang="en-US" dirty="0"/>
              <a:t> </a:t>
            </a:r>
          </a:p>
          <a:p>
            <a:r>
              <a:rPr lang="en-US" dirty="0"/>
              <a:t>$array = array( 1, 2, 3, 4, 5); </a:t>
            </a:r>
          </a:p>
          <a:p>
            <a:r>
              <a:rPr lang="en-US" dirty="0" err="1"/>
              <a:t>foreach</a:t>
            </a:r>
            <a:r>
              <a:rPr lang="en-US" dirty="0"/>
              <a:t>( $array as $value ) </a:t>
            </a:r>
          </a:p>
          <a:p>
            <a:r>
              <a:rPr lang="en-US" dirty="0"/>
              <a:t>{ </a:t>
            </a:r>
          </a:p>
          <a:p>
            <a:r>
              <a:rPr lang="en-US" dirty="0"/>
              <a:t>echo "Value is $value &lt;</a:t>
            </a:r>
            <a:r>
              <a:rPr lang="en-US" dirty="0" err="1"/>
              <a:t>br</a:t>
            </a:r>
            <a:r>
              <a:rPr lang="en-US" dirty="0"/>
              <a:t> /&gt;"; </a:t>
            </a:r>
          </a:p>
          <a:p>
            <a:r>
              <a:rPr lang="en-US" dirty="0"/>
              <a:t>} </a:t>
            </a:r>
          </a:p>
          <a:p>
            <a:r>
              <a:rPr lang="en-US" dirty="0"/>
              <a:t>?&gt; </a:t>
            </a:r>
          </a:p>
          <a:p>
            <a:r>
              <a:rPr lang="en-US" dirty="0"/>
              <a:t>&lt;/body&gt; </a:t>
            </a:r>
          </a:p>
          <a:p>
            <a:r>
              <a:rPr lang="en-US" dirty="0"/>
              <a:t>&lt;/html&gt; </a:t>
            </a:r>
          </a:p>
        </p:txBody>
      </p:sp>
    </p:spTree>
    <p:extLst>
      <p:ext uri="{BB962C8B-B14F-4D97-AF65-F5344CB8AC3E}">
        <p14:creationId xmlns:p14="http://schemas.microsoft.com/office/powerpoint/2010/main" val="812950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381000"/>
          </a:xfrm>
        </p:spPr>
        <p:txBody>
          <a:bodyPr>
            <a:normAutofit fontScale="90000"/>
          </a:bodyPr>
          <a:lstStyle/>
          <a:p>
            <a:br>
              <a:rPr lang="en-US" sz="3600" dirty="0"/>
            </a:br>
            <a:r>
              <a:rPr lang="en-US" sz="3600" b="1" dirty="0"/>
              <a:t>Break statement </a:t>
            </a:r>
            <a:endParaRPr lang="en-US" sz="3600" dirty="0"/>
          </a:p>
        </p:txBody>
      </p:sp>
      <p:sp>
        <p:nvSpPr>
          <p:cNvPr id="3" name="Rectangle 2"/>
          <p:cNvSpPr/>
          <p:nvPr/>
        </p:nvSpPr>
        <p:spPr>
          <a:xfrm>
            <a:off x="312312" y="2286000"/>
            <a:ext cx="8610600" cy="1477328"/>
          </a:xfrm>
          <a:prstGeom prst="rect">
            <a:avLst/>
          </a:prstGeom>
        </p:spPr>
        <p:txBody>
          <a:bodyPr wrap="square">
            <a:spAutoFit/>
          </a:bodyPr>
          <a:lstStyle/>
          <a:p>
            <a:endParaRPr lang="en-US" dirty="0"/>
          </a:p>
          <a:p>
            <a:r>
              <a:rPr lang="en-US" dirty="0"/>
              <a:t>The PHP </a:t>
            </a:r>
            <a:r>
              <a:rPr lang="en-US" b="1" dirty="0"/>
              <a:t>break </a:t>
            </a:r>
            <a:r>
              <a:rPr lang="en-US" dirty="0"/>
              <a:t>keyword is used to terminate the execution of a loop prematurely. </a:t>
            </a:r>
          </a:p>
          <a:p>
            <a:r>
              <a:rPr lang="en-US" dirty="0"/>
              <a:t>The </a:t>
            </a:r>
            <a:r>
              <a:rPr lang="en-US" b="1" dirty="0"/>
              <a:t>break </a:t>
            </a:r>
            <a:r>
              <a:rPr lang="en-US" dirty="0"/>
              <a:t>statement is situated inside the statement block. If gives you full control and whenever you want to exit from the loop you can come out. After coming out of a loop immediate statement to the loop will be executed. </a:t>
            </a:r>
          </a:p>
        </p:txBody>
      </p:sp>
    </p:spTree>
    <p:extLst>
      <p:ext uri="{BB962C8B-B14F-4D97-AF65-F5344CB8AC3E}">
        <p14:creationId xmlns:p14="http://schemas.microsoft.com/office/powerpoint/2010/main" val="2641925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Example</a:t>
            </a:r>
          </a:p>
        </p:txBody>
      </p:sp>
      <p:sp>
        <p:nvSpPr>
          <p:cNvPr id="3" name="Rectangle 2"/>
          <p:cNvSpPr/>
          <p:nvPr/>
        </p:nvSpPr>
        <p:spPr>
          <a:xfrm>
            <a:off x="609600" y="1981200"/>
            <a:ext cx="8313312" cy="3970318"/>
          </a:xfrm>
          <a:prstGeom prst="rect">
            <a:avLst/>
          </a:prstGeom>
        </p:spPr>
        <p:txBody>
          <a:bodyPr wrap="square">
            <a:spAutoFit/>
          </a:bodyPr>
          <a:lstStyle/>
          <a:p>
            <a:endParaRPr lang="en-US" dirty="0"/>
          </a:p>
          <a:p>
            <a:r>
              <a:rPr lang="en-US" dirty="0"/>
              <a:t>&lt;html&gt; </a:t>
            </a:r>
          </a:p>
          <a:p>
            <a:r>
              <a:rPr lang="en-US" dirty="0"/>
              <a:t>&lt;body&gt; </a:t>
            </a:r>
          </a:p>
          <a:p>
            <a:r>
              <a:rPr lang="en-US" dirty="0"/>
              <a:t>&lt;?</a:t>
            </a:r>
            <a:r>
              <a:rPr lang="en-US" dirty="0" err="1"/>
              <a:t>php</a:t>
            </a:r>
            <a:r>
              <a:rPr lang="en-US" dirty="0"/>
              <a:t> </a:t>
            </a:r>
          </a:p>
          <a:p>
            <a:r>
              <a:rPr lang="en-US" dirty="0"/>
              <a:t>$</a:t>
            </a:r>
            <a:r>
              <a:rPr lang="en-US" dirty="0" err="1"/>
              <a:t>i</a:t>
            </a:r>
            <a:r>
              <a:rPr lang="en-US" dirty="0"/>
              <a:t> = 0; </a:t>
            </a:r>
          </a:p>
          <a:p>
            <a:r>
              <a:rPr lang="en-US" dirty="0"/>
              <a:t>while( $</a:t>
            </a:r>
            <a:r>
              <a:rPr lang="en-US" dirty="0" err="1"/>
              <a:t>i</a:t>
            </a:r>
            <a:r>
              <a:rPr lang="en-US" dirty="0"/>
              <a:t> &lt; 10) </a:t>
            </a:r>
          </a:p>
          <a:p>
            <a:r>
              <a:rPr lang="en-US" dirty="0"/>
              <a:t>{ </a:t>
            </a:r>
          </a:p>
          <a:p>
            <a:r>
              <a:rPr lang="en-US" dirty="0"/>
              <a:t>$</a:t>
            </a:r>
            <a:r>
              <a:rPr lang="en-US" dirty="0" err="1"/>
              <a:t>i</a:t>
            </a:r>
            <a:r>
              <a:rPr lang="en-US" dirty="0"/>
              <a:t>++; </a:t>
            </a:r>
          </a:p>
          <a:p>
            <a:r>
              <a:rPr lang="en-US" dirty="0"/>
              <a:t>if( $</a:t>
            </a:r>
            <a:r>
              <a:rPr lang="en-US" dirty="0" err="1"/>
              <a:t>i</a:t>
            </a:r>
            <a:r>
              <a:rPr lang="en-US" dirty="0"/>
              <a:t> == 3 )break; </a:t>
            </a:r>
          </a:p>
          <a:p>
            <a:r>
              <a:rPr lang="en-US" dirty="0"/>
              <a:t>} </a:t>
            </a:r>
          </a:p>
          <a:p>
            <a:r>
              <a:rPr lang="en-US" dirty="0"/>
              <a:t>echo ("Loop stopped at </a:t>
            </a:r>
            <a:r>
              <a:rPr lang="en-US" dirty="0" err="1"/>
              <a:t>i</a:t>
            </a:r>
            <a:r>
              <a:rPr lang="en-US" dirty="0"/>
              <a:t> = $</a:t>
            </a:r>
            <a:r>
              <a:rPr lang="en-US" dirty="0" err="1"/>
              <a:t>i</a:t>
            </a:r>
            <a:r>
              <a:rPr lang="en-US" dirty="0"/>
              <a:t>" ); </a:t>
            </a:r>
          </a:p>
          <a:p>
            <a:r>
              <a:rPr lang="en-US" dirty="0"/>
              <a:t>?&gt; </a:t>
            </a:r>
          </a:p>
          <a:p>
            <a:r>
              <a:rPr lang="en-US" dirty="0"/>
              <a:t>&lt;/body&gt; </a:t>
            </a:r>
          </a:p>
          <a:p>
            <a:r>
              <a:rPr lang="en-US" dirty="0"/>
              <a:t>&lt;/html&gt; </a:t>
            </a:r>
          </a:p>
        </p:txBody>
      </p:sp>
    </p:spTree>
    <p:extLst>
      <p:ext uri="{BB962C8B-B14F-4D97-AF65-F5344CB8AC3E}">
        <p14:creationId xmlns:p14="http://schemas.microsoft.com/office/powerpoint/2010/main" val="586468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381000"/>
          </a:xfrm>
        </p:spPr>
        <p:txBody>
          <a:bodyPr>
            <a:normAutofit fontScale="90000"/>
          </a:bodyPr>
          <a:lstStyle/>
          <a:p>
            <a:br>
              <a:rPr lang="en-US" sz="3600" dirty="0"/>
            </a:br>
            <a:r>
              <a:rPr lang="en-US" sz="3600" b="1" dirty="0"/>
              <a:t>Continue statement </a:t>
            </a:r>
            <a:endParaRPr lang="en-US" sz="3600" dirty="0"/>
          </a:p>
        </p:txBody>
      </p:sp>
      <p:sp>
        <p:nvSpPr>
          <p:cNvPr id="3" name="Rectangle 2"/>
          <p:cNvSpPr/>
          <p:nvPr/>
        </p:nvSpPr>
        <p:spPr>
          <a:xfrm>
            <a:off x="312312" y="2286000"/>
            <a:ext cx="8610600" cy="2031325"/>
          </a:xfrm>
          <a:prstGeom prst="rect">
            <a:avLst/>
          </a:prstGeom>
        </p:spPr>
        <p:txBody>
          <a:bodyPr wrap="square">
            <a:spAutoFit/>
          </a:bodyPr>
          <a:lstStyle/>
          <a:p>
            <a:endParaRPr lang="en-US" dirty="0"/>
          </a:p>
          <a:p>
            <a:r>
              <a:rPr lang="en-US" dirty="0"/>
              <a:t>The PHP </a:t>
            </a:r>
            <a:r>
              <a:rPr lang="en-US" b="1" dirty="0"/>
              <a:t>continue </a:t>
            </a:r>
            <a:r>
              <a:rPr lang="en-US" dirty="0"/>
              <a:t>keyword is used to halt the current iteration of a loop but it does not terminate the loop. </a:t>
            </a:r>
          </a:p>
          <a:p>
            <a:r>
              <a:rPr lang="en-US" dirty="0"/>
              <a:t>Just like the </a:t>
            </a:r>
            <a:r>
              <a:rPr lang="en-US" b="1" dirty="0"/>
              <a:t>break </a:t>
            </a:r>
            <a:r>
              <a:rPr lang="en-US" dirty="0"/>
              <a:t>statement the </a:t>
            </a:r>
            <a:r>
              <a:rPr lang="en-US" b="1" dirty="0"/>
              <a:t>continue </a:t>
            </a:r>
            <a:r>
              <a:rPr lang="en-US" dirty="0"/>
              <a:t>statement is situated inside the statement block containing the code that the loop executes, preceded by a conditional test. For the pass encountering </a:t>
            </a:r>
            <a:r>
              <a:rPr lang="en-US" b="1" dirty="0"/>
              <a:t>continue </a:t>
            </a:r>
            <a:r>
              <a:rPr lang="en-US" dirty="0"/>
              <a:t>statement, rest of the loop code is skipped and next pass starts. </a:t>
            </a:r>
          </a:p>
        </p:txBody>
      </p:sp>
    </p:spTree>
    <p:extLst>
      <p:ext uri="{BB962C8B-B14F-4D97-AF65-F5344CB8AC3E}">
        <p14:creationId xmlns:p14="http://schemas.microsoft.com/office/powerpoint/2010/main" val="30740386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Example</a:t>
            </a:r>
          </a:p>
        </p:txBody>
      </p:sp>
      <p:sp>
        <p:nvSpPr>
          <p:cNvPr id="3" name="Rectangle 2"/>
          <p:cNvSpPr/>
          <p:nvPr/>
        </p:nvSpPr>
        <p:spPr>
          <a:xfrm>
            <a:off x="609600" y="1981200"/>
            <a:ext cx="8313312" cy="3693319"/>
          </a:xfrm>
          <a:prstGeom prst="rect">
            <a:avLst/>
          </a:prstGeom>
        </p:spPr>
        <p:txBody>
          <a:bodyPr wrap="square">
            <a:spAutoFit/>
          </a:bodyPr>
          <a:lstStyle/>
          <a:p>
            <a:endParaRPr lang="en-US" dirty="0"/>
          </a:p>
          <a:p>
            <a:r>
              <a:rPr lang="en-US" dirty="0"/>
              <a:t>&lt;html&gt; </a:t>
            </a:r>
          </a:p>
          <a:p>
            <a:r>
              <a:rPr lang="en-US" dirty="0"/>
              <a:t>&lt;body&gt; </a:t>
            </a:r>
          </a:p>
          <a:p>
            <a:r>
              <a:rPr lang="en-US" dirty="0"/>
              <a:t>&lt;?</a:t>
            </a:r>
            <a:r>
              <a:rPr lang="en-US" dirty="0" err="1"/>
              <a:t>php</a:t>
            </a:r>
            <a:r>
              <a:rPr lang="en-US" dirty="0"/>
              <a:t> </a:t>
            </a:r>
          </a:p>
          <a:p>
            <a:r>
              <a:rPr lang="en-US" dirty="0"/>
              <a:t>$array = array( 1, 2, 3, 4, 5); </a:t>
            </a:r>
          </a:p>
          <a:p>
            <a:r>
              <a:rPr lang="en-US" dirty="0" err="1"/>
              <a:t>foreach</a:t>
            </a:r>
            <a:r>
              <a:rPr lang="en-US" dirty="0"/>
              <a:t>( $array as $value ) </a:t>
            </a:r>
          </a:p>
          <a:p>
            <a:r>
              <a:rPr lang="en-US" dirty="0"/>
              <a:t>{ </a:t>
            </a:r>
          </a:p>
          <a:p>
            <a:r>
              <a:rPr lang="en-US" dirty="0"/>
              <a:t>if( $value == 3 )continue; </a:t>
            </a:r>
          </a:p>
          <a:p>
            <a:r>
              <a:rPr lang="en-US" dirty="0"/>
              <a:t>echo "Value is $value &lt;</a:t>
            </a:r>
            <a:r>
              <a:rPr lang="en-US" dirty="0" err="1"/>
              <a:t>br</a:t>
            </a:r>
            <a:r>
              <a:rPr lang="en-US" dirty="0"/>
              <a:t> /&gt;"; </a:t>
            </a:r>
          </a:p>
          <a:p>
            <a:r>
              <a:rPr lang="en-US" dirty="0"/>
              <a:t>} </a:t>
            </a:r>
          </a:p>
          <a:p>
            <a:r>
              <a:rPr lang="en-US" dirty="0"/>
              <a:t>?&gt; </a:t>
            </a:r>
          </a:p>
          <a:p>
            <a:r>
              <a:rPr lang="en-US" dirty="0"/>
              <a:t>&lt;/body&gt; </a:t>
            </a:r>
          </a:p>
          <a:p>
            <a:r>
              <a:rPr lang="en-US" dirty="0"/>
              <a:t>&lt;/html&gt; </a:t>
            </a:r>
          </a:p>
        </p:txBody>
      </p:sp>
    </p:spTree>
    <p:extLst>
      <p:ext uri="{BB962C8B-B14F-4D97-AF65-F5344CB8AC3E}">
        <p14:creationId xmlns:p14="http://schemas.microsoft.com/office/powerpoint/2010/main" val="3641397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24200"/>
            <a:ext cx="8229600" cy="685800"/>
          </a:xfrm>
        </p:spPr>
        <p:txBody>
          <a:bodyPr>
            <a:normAutofit/>
          </a:bodyPr>
          <a:lstStyle/>
          <a:p>
            <a:r>
              <a:rPr lang="en-US" sz="3600" dirty="0"/>
              <a:t>Arrays</a:t>
            </a:r>
          </a:p>
        </p:txBody>
      </p:sp>
    </p:spTree>
    <p:extLst>
      <p:ext uri="{BB962C8B-B14F-4D97-AF65-F5344CB8AC3E}">
        <p14:creationId xmlns:p14="http://schemas.microsoft.com/office/powerpoint/2010/main" val="242762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3856"/>
            <a:ext cx="8229600" cy="685800"/>
          </a:xfrm>
        </p:spPr>
        <p:txBody>
          <a:bodyPr>
            <a:normAutofit/>
          </a:bodyPr>
          <a:lstStyle/>
          <a:p>
            <a:r>
              <a:rPr lang="en-US" sz="3600" dirty="0"/>
              <a:t>Case Sensitive</a:t>
            </a:r>
          </a:p>
        </p:txBody>
      </p:sp>
      <p:sp>
        <p:nvSpPr>
          <p:cNvPr id="3" name="Content Placeholder 2"/>
          <p:cNvSpPr>
            <a:spLocks noGrp="1"/>
          </p:cNvSpPr>
          <p:nvPr>
            <p:ph idx="1"/>
          </p:nvPr>
        </p:nvSpPr>
        <p:spPr>
          <a:xfrm>
            <a:off x="495300" y="2209800"/>
            <a:ext cx="8153400" cy="3840163"/>
          </a:xfrm>
        </p:spPr>
        <p:txBody>
          <a:bodyPr>
            <a:normAutofit/>
          </a:bodyPr>
          <a:lstStyle/>
          <a:p>
            <a:pPr marL="0" indent="0">
              <a:buNone/>
            </a:pPr>
            <a:r>
              <a:rPr lang="en-US" sz="1800" dirty="0">
                <a:solidFill>
                  <a:srgbClr val="002060"/>
                </a:solidFill>
              </a:rPr>
              <a:t>&lt;html&gt; </a:t>
            </a:r>
          </a:p>
          <a:p>
            <a:pPr marL="0" indent="0">
              <a:buNone/>
            </a:pPr>
            <a:r>
              <a:rPr lang="en-US" sz="1800" dirty="0">
                <a:solidFill>
                  <a:srgbClr val="002060"/>
                </a:solidFill>
              </a:rPr>
              <a:t>&lt;head&gt; </a:t>
            </a:r>
          </a:p>
          <a:p>
            <a:pPr marL="0" indent="0">
              <a:buNone/>
            </a:pPr>
            <a:r>
              <a:rPr lang="en-US" sz="1800" dirty="0">
                <a:solidFill>
                  <a:srgbClr val="002060"/>
                </a:solidFill>
              </a:rPr>
              <a:t>&lt;title&gt;Hello World&lt;/title&gt;</a:t>
            </a:r>
          </a:p>
          <a:p>
            <a:pPr marL="0" indent="0">
              <a:buNone/>
            </a:pPr>
            <a:r>
              <a:rPr lang="en-US" sz="1800" dirty="0">
                <a:solidFill>
                  <a:srgbClr val="002060"/>
                </a:solidFill>
              </a:rPr>
              <a:t>&lt;body&gt;    </a:t>
            </a:r>
          </a:p>
          <a:p>
            <a:pPr marL="0" indent="0">
              <a:buNone/>
            </a:pPr>
            <a:r>
              <a:rPr lang="en-US" sz="1800" dirty="0">
                <a:solidFill>
                  <a:srgbClr val="002060"/>
                </a:solidFill>
              </a:rPr>
              <a:t>&lt;?</a:t>
            </a:r>
            <a:r>
              <a:rPr lang="en-US" sz="1800" dirty="0" err="1">
                <a:solidFill>
                  <a:srgbClr val="002060"/>
                </a:solidFill>
              </a:rPr>
              <a:t>php</a:t>
            </a:r>
            <a:endParaRPr lang="en-US" sz="1800" dirty="0">
              <a:solidFill>
                <a:srgbClr val="002060"/>
              </a:solidFill>
            </a:endParaRPr>
          </a:p>
          <a:p>
            <a:pPr marL="0" indent="0">
              <a:buNone/>
            </a:pPr>
            <a:r>
              <a:rPr lang="en-US" sz="1800" dirty="0">
                <a:solidFill>
                  <a:srgbClr val="002060"/>
                </a:solidFill>
              </a:rPr>
              <a:t>$random = 67;</a:t>
            </a:r>
          </a:p>
          <a:p>
            <a:pPr marL="0" indent="0">
              <a:buNone/>
            </a:pPr>
            <a:r>
              <a:rPr lang="en-US" sz="1800" dirty="0">
                <a:solidFill>
                  <a:srgbClr val="002060"/>
                </a:solidFill>
              </a:rPr>
              <a:t>echo("Variable random is $random&lt;</a:t>
            </a:r>
            <a:r>
              <a:rPr lang="en-US" sz="1800" dirty="0" err="1">
                <a:solidFill>
                  <a:srgbClr val="002060"/>
                </a:solidFill>
              </a:rPr>
              <a:t>br</a:t>
            </a:r>
            <a:r>
              <a:rPr lang="en-US" sz="1800" dirty="0">
                <a:solidFill>
                  <a:srgbClr val="002060"/>
                </a:solidFill>
              </a:rPr>
              <a:t>&gt;"); </a:t>
            </a:r>
          </a:p>
          <a:p>
            <a:pPr marL="0" indent="0">
              <a:buNone/>
            </a:pPr>
            <a:r>
              <a:rPr lang="en-US" sz="1800" dirty="0">
                <a:solidFill>
                  <a:srgbClr val="002060"/>
                </a:solidFill>
              </a:rPr>
              <a:t>echo("Variable </a:t>
            </a:r>
            <a:r>
              <a:rPr lang="en-US" sz="1800" dirty="0" err="1">
                <a:solidFill>
                  <a:srgbClr val="002060"/>
                </a:solidFill>
              </a:rPr>
              <a:t>RANdom</a:t>
            </a:r>
            <a:r>
              <a:rPr lang="en-US" sz="1800" dirty="0">
                <a:solidFill>
                  <a:srgbClr val="002060"/>
                </a:solidFill>
              </a:rPr>
              <a:t> is $</a:t>
            </a:r>
            <a:r>
              <a:rPr lang="en-US" sz="1800" dirty="0" err="1">
                <a:solidFill>
                  <a:srgbClr val="002060"/>
                </a:solidFill>
              </a:rPr>
              <a:t>RANdam</a:t>
            </a:r>
            <a:r>
              <a:rPr lang="en-US" sz="1800" dirty="0">
                <a:solidFill>
                  <a:srgbClr val="002060"/>
                </a:solidFill>
              </a:rPr>
              <a:t>&lt;</a:t>
            </a:r>
            <a:r>
              <a:rPr lang="en-US" sz="1800" dirty="0" err="1">
                <a:solidFill>
                  <a:srgbClr val="002060"/>
                </a:solidFill>
              </a:rPr>
              <a:t>br</a:t>
            </a:r>
            <a:r>
              <a:rPr lang="en-US" sz="1800" dirty="0">
                <a:solidFill>
                  <a:srgbClr val="002060"/>
                </a:solidFill>
              </a:rPr>
              <a:t>&gt;");</a:t>
            </a:r>
          </a:p>
          <a:p>
            <a:pPr marL="0" indent="0">
              <a:buNone/>
            </a:pPr>
            <a:r>
              <a:rPr lang="en-US" sz="1800" dirty="0">
                <a:solidFill>
                  <a:srgbClr val="002060"/>
                </a:solidFill>
              </a:rPr>
              <a:t>?&gt;</a:t>
            </a:r>
          </a:p>
          <a:p>
            <a:pPr marL="0" indent="0">
              <a:buNone/>
            </a:pPr>
            <a:r>
              <a:rPr lang="en-US" sz="1800" dirty="0">
                <a:solidFill>
                  <a:srgbClr val="002060"/>
                </a:solidFill>
              </a:rPr>
              <a:t> &lt;/body&gt;</a:t>
            </a:r>
          </a:p>
          <a:p>
            <a:pPr marL="0" indent="0">
              <a:buNone/>
            </a:pPr>
            <a:r>
              <a:rPr lang="en-US" sz="1800" dirty="0">
                <a:solidFill>
                  <a:srgbClr val="002060"/>
                </a:solidFill>
              </a:rPr>
              <a:t> &lt;/html&gt;</a:t>
            </a:r>
          </a:p>
        </p:txBody>
      </p:sp>
    </p:spTree>
    <p:extLst>
      <p:ext uri="{BB962C8B-B14F-4D97-AF65-F5344CB8AC3E}">
        <p14:creationId xmlns:p14="http://schemas.microsoft.com/office/powerpoint/2010/main" val="690666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381000"/>
          </a:xfrm>
        </p:spPr>
        <p:txBody>
          <a:bodyPr>
            <a:normAutofit fontScale="90000"/>
          </a:bodyPr>
          <a:lstStyle/>
          <a:p>
            <a:r>
              <a:rPr lang="en-US" sz="3600" dirty="0"/>
              <a:t>Arrays</a:t>
            </a:r>
          </a:p>
        </p:txBody>
      </p:sp>
      <p:sp>
        <p:nvSpPr>
          <p:cNvPr id="3" name="Rectangle 2"/>
          <p:cNvSpPr/>
          <p:nvPr/>
        </p:nvSpPr>
        <p:spPr>
          <a:xfrm>
            <a:off x="312312" y="2286000"/>
            <a:ext cx="8610600" cy="3693319"/>
          </a:xfrm>
          <a:prstGeom prst="rect">
            <a:avLst/>
          </a:prstGeom>
        </p:spPr>
        <p:txBody>
          <a:bodyPr wrap="square">
            <a:spAutoFit/>
          </a:bodyPr>
          <a:lstStyle/>
          <a:p>
            <a:r>
              <a:rPr lang="en-US" dirty="0"/>
              <a:t>An array is a data structure that stores one or more similar type of values in a single value. For example if you want to store 100 numbers then instead of defining 100 variables its easy to define an array of 100 length. </a:t>
            </a:r>
          </a:p>
          <a:p>
            <a:r>
              <a:rPr lang="en-US" dirty="0"/>
              <a:t>There are three different kind of arrays and each array value is accessed using an ID c which is called array index. </a:t>
            </a:r>
          </a:p>
          <a:p>
            <a:r>
              <a:rPr lang="en-US" dirty="0"/>
              <a:t> </a:t>
            </a:r>
            <a:r>
              <a:rPr lang="en-US" b="1" dirty="0"/>
              <a:t>Numeric array </a:t>
            </a:r>
            <a:r>
              <a:rPr lang="en-US" dirty="0"/>
              <a:t>- An array with a numeric index. Values are stored and accessed in linear fashion </a:t>
            </a:r>
          </a:p>
          <a:p>
            <a:endParaRPr lang="en-US" dirty="0"/>
          </a:p>
          <a:p>
            <a:r>
              <a:rPr lang="en-US" dirty="0"/>
              <a:t> </a:t>
            </a:r>
            <a:r>
              <a:rPr lang="en-US" b="1" dirty="0"/>
              <a:t>Associative array </a:t>
            </a:r>
            <a:r>
              <a:rPr lang="en-US" dirty="0"/>
              <a:t>- An array with strings as index. This stores element values in association with key values rather than in a strict linear index order. </a:t>
            </a:r>
          </a:p>
          <a:p>
            <a:endParaRPr lang="en-US" dirty="0"/>
          </a:p>
          <a:p>
            <a:r>
              <a:rPr lang="en-US" dirty="0"/>
              <a:t> </a:t>
            </a:r>
            <a:r>
              <a:rPr lang="en-US" b="1" dirty="0"/>
              <a:t>Multidimensional array </a:t>
            </a:r>
            <a:r>
              <a:rPr lang="en-US" dirty="0"/>
              <a:t>- An array containing one or more arrays and values are accessed using multiple indices </a:t>
            </a:r>
          </a:p>
        </p:txBody>
      </p:sp>
    </p:spTree>
    <p:extLst>
      <p:ext uri="{BB962C8B-B14F-4D97-AF65-F5344CB8AC3E}">
        <p14:creationId xmlns:p14="http://schemas.microsoft.com/office/powerpoint/2010/main" val="1756445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381000"/>
          </a:xfrm>
        </p:spPr>
        <p:txBody>
          <a:bodyPr>
            <a:normAutofit fontScale="90000"/>
          </a:bodyPr>
          <a:lstStyle/>
          <a:p>
            <a:r>
              <a:rPr lang="en-US" sz="3600" dirty="0"/>
              <a:t>Numeric Arrays</a:t>
            </a:r>
          </a:p>
        </p:txBody>
      </p:sp>
      <p:sp>
        <p:nvSpPr>
          <p:cNvPr id="3" name="Rectangle 2"/>
          <p:cNvSpPr/>
          <p:nvPr/>
        </p:nvSpPr>
        <p:spPr>
          <a:xfrm>
            <a:off x="312312" y="2286000"/>
            <a:ext cx="8610600" cy="923330"/>
          </a:xfrm>
          <a:prstGeom prst="rect">
            <a:avLst/>
          </a:prstGeom>
        </p:spPr>
        <p:txBody>
          <a:bodyPr wrap="square">
            <a:spAutoFit/>
          </a:bodyPr>
          <a:lstStyle/>
          <a:p>
            <a:endParaRPr lang="en-US" dirty="0"/>
          </a:p>
          <a:p>
            <a:r>
              <a:rPr lang="en-US" dirty="0"/>
              <a:t>These arrays can store numbers, strings and any object but their index will be represented by numbers. By default, the array index starts from zero. </a:t>
            </a:r>
          </a:p>
        </p:txBody>
      </p:sp>
    </p:spTree>
    <p:extLst>
      <p:ext uri="{BB962C8B-B14F-4D97-AF65-F5344CB8AC3E}">
        <p14:creationId xmlns:p14="http://schemas.microsoft.com/office/powerpoint/2010/main" val="22656274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Example</a:t>
            </a:r>
          </a:p>
        </p:txBody>
      </p:sp>
      <p:sp>
        <p:nvSpPr>
          <p:cNvPr id="3" name="Rectangle 2"/>
          <p:cNvSpPr/>
          <p:nvPr/>
        </p:nvSpPr>
        <p:spPr>
          <a:xfrm>
            <a:off x="609600" y="1981200"/>
            <a:ext cx="3810000" cy="3693319"/>
          </a:xfrm>
          <a:prstGeom prst="rect">
            <a:avLst/>
          </a:prstGeom>
        </p:spPr>
        <p:txBody>
          <a:bodyPr wrap="square">
            <a:spAutoFit/>
          </a:bodyPr>
          <a:lstStyle/>
          <a:p>
            <a:endParaRPr lang="en-US" dirty="0"/>
          </a:p>
          <a:p>
            <a:r>
              <a:rPr lang="en-US" dirty="0"/>
              <a:t>&lt;html&gt; </a:t>
            </a:r>
          </a:p>
          <a:p>
            <a:r>
              <a:rPr lang="en-US" dirty="0"/>
              <a:t>&lt;body&gt; </a:t>
            </a:r>
          </a:p>
          <a:p>
            <a:r>
              <a:rPr lang="en-US" dirty="0"/>
              <a:t>&lt;?</a:t>
            </a:r>
            <a:r>
              <a:rPr lang="en-US" dirty="0" err="1"/>
              <a:t>php</a:t>
            </a:r>
            <a:r>
              <a:rPr lang="en-US" dirty="0"/>
              <a:t> </a:t>
            </a:r>
          </a:p>
          <a:p>
            <a:r>
              <a:rPr lang="en-US" dirty="0"/>
              <a:t>/* First method to create array. */ </a:t>
            </a:r>
          </a:p>
          <a:p>
            <a:r>
              <a:rPr lang="en-US" dirty="0"/>
              <a:t>$numbers = array( 1, 2, 3, 4, 5); </a:t>
            </a:r>
          </a:p>
          <a:p>
            <a:r>
              <a:rPr lang="en-US" dirty="0" err="1"/>
              <a:t>foreach</a:t>
            </a:r>
            <a:r>
              <a:rPr lang="en-US" dirty="0"/>
              <a:t>( $numbers as $value ) </a:t>
            </a:r>
          </a:p>
          <a:p>
            <a:r>
              <a:rPr lang="en-US" dirty="0"/>
              <a:t>{ </a:t>
            </a:r>
          </a:p>
          <a:p>
            <a:r>
              <a:rPr lang="en-US" dirty="0"/>
              <a:t>echo "Value is $value &lt;</a:t>
            </a:r>
            <a:r>
              <a:rPr lang="en-US" dirty="0" err="1"/>
              <a:t>br</a:t>
            </a:r>
            <a:r>
              <a:rPr lang="en-US" dirty="0"/>
              <a:t> /&gt;"; </a:t>
            </a:r>
          </a:p>
          <a:p>
            <a:r>
              <a:rPr lang="en-US" dirty="0"/>
              <a:t>} </a:t>
            </a:r>
          </a:p>
          <a:p>
            <a:r>
              <a:rPr lang="en-US" dirty="0"/>
              <a:t>/* Second method to create array. */ </a:t>
            </a:r>
          </a:p>
          <a:p>
            <a:r>
              <a:rPr lang="en-US" dirty="0"/>
              <a:t>$numbers[0] = "one"; </a:t>
            </a:r>
          </a:p>
          <a:p>
            <a:r>
              <a:rPr lang="en-US" dirty="0"/>
              <a:t>$numbers[1] = "two"; </a:t>
            </a:r>
          </a:p>
        </p:txBody>
      </p:sp>
      <p:sp>
        <p:nvSpPr>
          <p:cNvPr id="4" name="Rectangle 3"/>
          <p:cNvSpPr/>
          <p:nvPr/>
        </p:nvSpPr>
        <p:spPr>
          <a:xfrm>
            <a:off x="4413161" y="2258198"/>
            <a:ext cx="4572000" cy="2862322"/>
          </a:xfrm>
          <a:prstGeom prst="rect">
            <a:avLst/>
          </a:prstGeom>
        </p:spPr>
        <p:txBody>
          <a:bodyPr>
            <a:spAutoFit/>
          </a:bodyPr>
          <a:lstStyle/>
          <a:p>
            <a:r>
              <a:rPr lang="en-US" dirty="0"/>
              <a:t>$numbers[2] = "three"; </a:t>
            </a:r>
          </a:p>
          <a:p>
            <a:r>
              <a:rPr lang="en-US" dirty="0"/>
              <a:t>$numbers[3] = "four"; </a:t>
            </a:r>
          </a:p>
          <a:p>
            <a:r>
              <a:rPr lang="en-US" dirty="0"/>
              <a:t>$numbers[4] = "five"; </a:t>
            </a:r>
          </a:p>
          <a:p>
            <a:r>
              <a:rPr lang="en-US" dirty="0" err="1"/>
              <a:t>foreach</a:t>
            </a:r>
            <a:r>
              <a:rPr lang="en-US" dirty="0"/>
              <a:t>( $numbers as $value ) </a:t>
            </a:r>
          </a:p>
          <a:p>
            <a:r>
              <a:rPr lang="en-US" dirty="0"/>
              <a:t>{ </a:t>
            </a:r>
          </a:p>
          <a:p>
            <a:r>
              <a:rPr lang="en-US" dirty="0"/>
              <a:t>echo "Value is $value &lt;</a:t>
            </a:r>
            <a:r>
              <a:rPr lang="en-US" dirty="0" err="1"/>
              <a:t>br</a:t>
            </a:r>
            <a:r>
              <a:rPr lang="en-US" dirty="0"/>
              <a:t> /&gt;"; </a:t>
            </a:r>
          </a:p>
          <a:p>
            <a:r>
              <a:rPr lang="en-US" dirty="0"/>
              <a:t>} </a:t>
            </a:r>
          </a:p>
          <a:p>
            <a:r>
              <a:rPr lang="en-US" dirty="0"/>
              <a:t>?&gt; </a:t>
            </a:r>
          </a:p>
          <a:p>
            <a:r>
              <a:rPr lang="en-US" dirty="0"/>
              <a:t>&lt;/body&gt; </a:t>
            </a:r>
          </a:p>
          <a:p>
            <a:r>
              <a:rPr lang="en-US" dirty="0"/>
              <a:t>&lt;/html&gt; </a:t>
            </a:r>
          </a:p>
        </p:txBody>
      </p:sp>
    </p:spTree>
    <p:extLst>
      <p:ext uri="{BB962C8B-B14F-4D97-AF65-F5344CB8AC3E}">
        <p14:creationId xmlns:p14="http://schemas.microsoft.com/office/powerpoint/2010/main" val="3503165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381000"/>
          </a:xfrm>
        </p:spPr>
        <p:txBody>
          <a:bodyPr>
            <a:normAutofit fontScale="90000"/>
          </a:bodyPr>
          <a:lstStyle/>
          <a:p>
            <a:r>
              <a:rPr lang="en-US" sz="3600" dirty="0"/>
              <a:t>Associative Arrays</a:t>
            </a:r>
          </a:p>
        </p:txBody>
      </p:sp>
      <p:sp>
        <p:nvSpPr>
          <p:cNvPr id="3" name="Rectangle 2"/>
          <p:cNvSpPr/>
          <p:nvPr/>
        </p:nvSpPr>
        <p:spPr>
          <a:xfrm>
            <a:off x="312312" y="2286000"/>
            <a:ext cx="8610600" cy="2308324"/>
          </a:xfrm>
          <a:prstGeom prst="rect">
            <a:avLst/>
          </a:prstGeom>
        </p:spPr>
        <p:txBody>
          <a:bodyPr wrap="square">
            <a:spAutoFit/>
          </a:bodyPr>
          <a:lstStyle/>
          <a:p>
            <a:endParaRPr lang="en-US" dirty="0"/>
          </a:p>
          <a:p>
            <a:r>
              <a:rPr lang="en-US" dirty="0"/>
              <a:t>The associative arrays are very similar to numeric arrays in term of functionality but they are different in terms of their index. Associative array will have their index as string so that you can establish a strong association between key and values. </a:t>
            </a:r>
          </a:p>
          <a:p>
            <a:endParaRPr lang="en-US" dirty="0"/>
          </a:p>
          <a:p>
            <a:r>
              <a:rPr lang="en-US" dirty="0"/>
              <a:t>To store the salaries of employees in an array, a numerically indexed array would not be the best choice. Instead, we could use the employees names as the keys in our associative array, and the value would be their respective salary. </a:t>
            </a:r>
          </a:p>
        </p:txBody>
      </p:sp>
    </p:spTree>
    <p:extLst>
      <p:ext uri="{BB962C8B-B14F-4D97-AF65-F5344CB8AC3E}">
        <p14:creationId xmlns:p14="http://schemas.microsoft.com/office/powerpoint/2010/main" val="2825687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Example</a:t>
            </a:r>
          </a:p>
        </p:txBody>
      </p:sp>
      <p:sp>
        <p:nvSpPr>
          <p:cNvPr id="3" name="Rectangle 2"/>
          <p:cNvSpPr/>
          <p:nvPr/>
        </p:nvSpPr>
        <p:spPr>
          <a:xfrm>
            <a:off x="609600" y="1981200"/>
            <a:ext cx="8305800" cy="4278094"/>
          </a:xfrm>
          <a:prstGeom prst="rect">
            <a:avLst/>
          </a:prstGeom>
        </p:spPr>
        <p:txBody>
          <a:bodyPr wrap="square">
            <a:spAutoFit/>
          </a:bodyPr>
          <a:lstStyle/>
          <a:p>
            <a:r>
              <a:rPr lang="en-US" sz="1600" dirty="0"/>
              <a:t>&lt;?</a:t>
            </a:r>
            <a:r>
              <a:rPr lang="en-US" sz="1600" dirty="0" err="1"/>
              <a:t>php</a:t>
            </a:r>
            <a:r>
              <a:rPr lang="en-US" sz="1600" dirty="0"/>
              <a:t> </a:t>
            </a:r>
          </a:p>
          <a:p>
            <a:r>
              <a:rPr lang="en-US" sz="1600" dirty="0"/>
              <a:t>$salaries = array( </a:t>
            </a:r>
          </a:p>
          <a:p>
            <a:r>
              <a:rPr lang="en-US" sz="1600" dirty="0"/>
              <a:t>"</a:t>
            </a:r>
            <a:r>
              <a:rPr lang="en-US" sz="1600" dirty="0" err="1"/>
              <a:t>mohammad</a:t>
            </a:r>
            <a:r>
              <a:rPr lang="en-US" sz="1600" dirty="0"/>
              <a:t>" =&gt; 2000, </a:t>
            </a:r>
          </a:p>
          <a:p>
            <a:r>
              <a:rPr lang="en-US" sz="1600" dirty="0"/>
              <a:t>"</a:t>
            </a:r>
            <a:r>
              <a:rPr lang="en-US" sz="1600" dirty="0" err="1"/>
              <a:t>qadir</a:t>
            </a:r>
            <a:r>
              <a:rPr lang="en-US" sz="1600" dirty="0"/>
              <a:t>" =&gt; 1000, </a:t>
            </a:r>
          </a:p>
          <a:p>
            <a:r>
              <a:rPr lang="en-US" sz="1600" dirty="0"/>
              <a:t>"</a:t>
            </a:r>
            <a:r>
              <a:rPr lang="en-US" sz="1600" dirty="0" err="1"/>
              <a:t>zara</a:t>
            </a:r>
            <a:r>
              <a:rPr lang="en-US" sz="1600" dirty="0"/>
              <a:t>" =&gt; 500 </a:t>
            </a:r>
          </a:p>
          <a:p>
            <a:r>
              <a:rPr lang="en-US" sz="1600" dirty="0"/>
              <a:t>); </a:t>
            </a:r>
          </a:p>
          <a:p>
            <a:r>
              <a:rPr lang="en-US" sz="1600" dirty="0"/>
              <a:t>echo "Salary of </a:t>
            </a:r>
            <a:r>
              <a:rPr lang="en-US" sz="1600" dirty="0" err="1"/>
              <a:t>mohammad</a:t>
            </a:r>
            <a:r>
              <a:rPr lang="en-US" sz="1600" dirty="0"/>
              <a:t> is ". $salaries['</a:t>
            </a:r>
            <a:r>
              <a:rPr lang="en-US" sz="1600" dirty="0" err="1"/>
              <a:t>mohammad</a:t>
            </a:r>
            <a:r>
              <a:rPr lang="en-US" sz="1600" dirty="0"/>
              <a:t>'] . "&lt;</a:t>
            </a:r>
            <a:r>
              <a:rPr lang="en-US" sz="1600" dirty="0" err="1"/>
              <a:t>br</a:t>
            </a:r>
            <a:r>
              <a:rPr lang="en-US" sz="1600" dirty="0"/>
              <a:t> /&gt;"; </a:t>
            </a:r>
          </a:p>
          <a:p>
            <a:r>
              <a:rPr lang="en-US" sz="1600" dirty="0"/>
              <a:t>echo "Salary of </a:t>
            </a:r>
            <a:r>
              <a:rPr lang="en-US" sz="1600" dirty="0" err="1"/>
              <a:t>qadir</a:t>
            </a:r>
            <a:r>
              <a:rPr lang="en-US" sz="1600" dirty="0"/>
              <a:t> is ". $salaries['</a:t>
            </a:r>
            <a:r>
              <a:rPr lang="en-US" sz="1600" dirty="0" err="1"/>
              <a:t>qadir</a:t>
            </a:r>
            <a:r>
              <a:rPr lang="en-US" sz="1600" dirty="0"/>
              <a:t>']. "&lt;</a:t>
            </a:r>
            <a:r>
              <a:rPr lang="en-US" sz="1600" dirty="0" err="1"/>
              <a:t>br</a:t>
            </a:r>
            <a:r>
              <a:rPr lang="en-US" sz="1600" dirty="0"/>
              <a:t> /&gt;"; </a:t>
            </a:r>
          </a:p>
          <a:p>
            <a:r>
              <a:rPr lang="en-US" sz="1600" dirty="0"/>
              <a:t>echo "Salary of </a:t>
            </a:r>
            <a:r>
              <a:rPr lang="en-US" sz="1600" dirty="0" err="1"/>
              <a:t>zara</a:t>
            </a:r>
            <a:r>
              <a:rPr lang="en-US" sz="1600" dirty="0"/>
              <a:t> is ". $salaries['</a:t>
            </a:r>
            <a:r>
              <a:rPr lang="en-US" sz="1600" dirty="0" err="1"/>
              <a:t>zara</a:t>
            </a:r>
            <a:r>
              <a:rPr lang="en-US" sz="1600" dirty="0"/>
              <a:t>']. "&lt;</a:t>
            </a:r>
            <a:r>
              <a:rPr lang="en-US" sz="1600" dirty="0" err="1"/>
              <a:t>br</a:t>
            </a:r>
            <a:r>
              <a:rPr lang="en-US" sz="1600" dirty="0"/>
              <a:t> /&gt;"; </a:t>
            </a:r>
          </a:p>
          <a:p>
            <a:r>
              <a:rPr lang="en-US" sz="1600" dirty="0"/>
              <a:t>/* Second method to create array. */ </a:t>
            </a:r>
          </a:p>
          <a:p>
            <a:r>
              <a:rPr lang="en-US" sz="1600" dirty="0"/>
              <a:t>$salaries['</a:t>
            </a:r>
            <a:r>
              <a:rPr lang="en-US" sz="1600" dirty="0" err="1"/>
              <a:t>mohammad</a:t>
            </a:r>
            <a:r>
              <a:rPr lang="en-US" sz="1600" dirty="0"/>
              <a:t>'] = "high"; </a:t>
            </a:r>
          </a:p>
          <a:p>
            <a:r>
              <a:rPr lang="en-US" sz="1600" dirty="0"/>
              <a:t>$salaries['</a:t>
            </a:r>
            <a:r>
              <a:rPr lang="en-US" sz="1600" dirty="0" err="1"/>
              <a:t>qadir</a:t>
            </a:r>
            <a:r>
              <a:rPr lang="en-US" sz="1600" dirty="0"/>
              <a:t>'] = "medium"; </a:t>
            </a:r>
          </a:p>
          <a:p>
            <a:r>
              <a:rPr lang="en-US" sz="1600" dirty="0"/>
              <a:t>$salaries['</a:t>
            </a:r>
            <a:r>
              <a:rPr lang="en-US" sz="1600" dirty="0" err="1"/>
              <a:t>zara</a:t>
            </a:r>
            <a:r>
              <a:rPr lang="en-US" sz="1600" dirty="0"/>
              <a:t>'] = "low"; </a:t>
            </a:r>
          </a:p>
          <a:p>
            <a:r>
              <a:rPr lang="en-US" sz="1600" dirty="0"/>
              <a:t>echo "Salary of </a:t>
            </a:r>
            <a:r>
              <a:rPr lang="en-US" sz="1600" dirty="0" err="1"/>
              <a:t>mohammad</a:t>
            </a:r>
            <a:r>
              <a:rPr lang="en-US" sz="1600" dirty="0"/>
              <a:t> is ". $salaries['</a:t>
            </a:r>
            <a:r>
              <a:rPr lang="en-US" sz="1600" dirty="0" err="1"/>
              <a:t>mohammad</a:t>
            </a:r>
            <a:r>
              <a:rPr lang="en-US" sz="1600" dirty="0"/>
              <a:t>'] . "&lt;</a:t>
            </a:r>
            <a:r>
              <a:rPr lang="en-US" sz="1600" dirty="0" err="1"/>
              <a:t>br</a:t>
            </a:r>
            <a:r>
              <a:rPr lang="en-US" sz="1600" dirty="0"/>
              <a:t> /&gt;"; </a:t>
            </a:r>
          </a:p>
          <a:p>
            <a:r>
              <a:rPr lang="en-US" sz="1600" dirty="0"/>
              <a:t>echo "Salary of </a:t>
            </a:r>
            <a:r>
              <a:rPr lang="en-US" sz="1600" dirty="0" err="1"/>
              <a:t>qadir</a:t>
            </a:r>
            <a:r>
              <a:rPr lang="en-US" sz="1600" dirty="0"/>
              <a:t> is ". $salaries['</a:t>
            </a:r>
            <a:r>
              <a:rPr lang="en-US" sz="1600" dirty="0" err="1"/>
              <a:t>qadir</a:t>
            </a:r>
            <a:r>
              <a:rPr lang="en-US" sz="1600" dirty="0"/>
              <a:t>']. "&lt;</a:t>
            </a:r>
            <a:r>
              <a:rPr lang="en-US" sz="1600" dirty="0" err="1"/>
              <a:t>br</a:t>
            </a:r>
            <a:r>
              <a:rPr lang="en-US" sz="1600" dirty="0"/>
              <a:t> /&gt;"; </a:t>
            </a:r>
          </a:p>
          <a:p>
            <a:r>
              <a:rPr lang="en-US" sz="1600" dirty="0"/>
              <a:t>echo "Salary of </a:t>
            </a:r>
            <a:r>
              <a:rPr lang="en-US" sz="1600" dirty="0" err="1"/>
              <a:t>zara</a:t>
            </a:r>
            <a:r>
              <a:rPr lang="en-US" sz="1600" dirty="0"/>
              <a:t> is ". $salaries['</a:t>
            </a:r>
            <a:r>
              <a:rPr lang="en-US" sz="1600" dirty="0" err="1"/>
              <a:t>zara</a:t>
            </a:r>
            <a:r>
              <a:rPr lang="en-US" sz="1600" dirty="0"/>
              <a:t>']. "&lt;</a:t>
            </a:r>
            <a:r>
              <a:rPr lang="en-US" sz="1600" dirty="0" err="1"/>
              <a:t>br</a:t>
            </a:r>
            <a:r>
              <a:rPr lang="en-US" sz="1600" dirty="0"/>
              <a:t> /&gt;"; </a:t>
            </a:r>
          </a:p>
          <a:p>
            <a:r>
              <a:rPr lang="en-US" sz="1600" dirty="0"/>
              <a:t>?&gt; </a:t>
            </a:r>
          </a:p>
        </p:txBody>
      </p:sp>
    </p:spTree>
    <p:extLst>
      <p:ext uri="{BB962C8B-B14F-4D97-AF65-F5344CB8AC3E}">
        <p14:creationId xmlns:p14="http://schemas.microsoft.com/office/powerpoint/2010/main" val="9669110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152400"/>
          </a:xfrm>
        </p:spPr>
        <p:txBody>
          <a:bodyPr>
            <a:normAutofit fontScale="90000"/>
          </a:bodyPr>
          <a:lstStyle/>
          <a:p>
            <a:br>
              <a:rPr lang="en-US" sz="3200" dirty="0"/>
            </a:br>
            <a:r>
              <a:rPr lang="en-US" sz="3200" b="1" dirty="0"/>
              <a:t>Multidimensional Arrays </a:t>
            </a:r>
            <a:endParaRPr lang="en-US" sz="3600" dirty="0"/>
          </a:p>
        </p:txBody>
      </p:sp>
      <p:sp>
        <p:nvSpPr>
          <p:cNvPr id="3" name="Rectangle 2"/>
          <p:cNvSpPr/>
          <p:nvPr/>
        </p:nvSpPr>
        <p:spPr>
          <a:xfrm>
            <a:off x="312312" y="2286000"/>
            <a:ext cx="8610600" cy="2308324"/>
          </a:xfrm>
          <a:prstGeom prst="rect">
            <a:avLst/>
          </a:prstGeom>
        </p:spPr>
        <p:txBody>
          <a:bodyPr wrap="square">
            <a:spAutoFit/>
          </a:bodyPr>
          <a:lstStyle/>
          <a:p>
            <a:endParaRPr lang="en-US" dirty="0"/>
          </a:p>
          <a:p>
            <a:r>
              <a:rPr lang="en-US" dirty="0"/>
              <a:t>The associative arrays are very similar to numeric arrays in term of functionality but they are different in terms of their index. Associative array will have their index as string so that you can establish a strong association between key and values. </a:t>
            </a:r>
          </a:p>
          <a:p>
            <a:endParaRPr lang="en-US" dirty="0"/>
          </a:p>
          <a:p>
            <a:r>
              <a:rPr lang="en-US" dirty="0"/>
              <a:t>To store the salaries of employees in an array, a numerically indexed array would not be the best choice. Instead, we could use the employees names as the keys in our associative array, and the value would be their respective salary. </a:t>
            </a:r>
          </a:p>
        </p:txBody>
      </p:sp>
    </p:spTree>
    <p:extLst>
      <p:ext uri="{BB962C8B-B14F-4D97-AF65-F5344CB8AC3E}">
        <p14:creationId xmlns:p14="http://schemas.microsoft.com/office/powerpoint/2010/main" val="2203502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685800"/>
          </a:xfrm>
        </p:spPr>
        <p:txBody>
          <a:bodyPr>
            <a:normAutofit/>
          </a:bodyPr>
          <a:lstStyle/>
          <a:p>
            <a:r>
              <a:rPr lang="en-US" sz="3600" dirty="0"/>
              <a:t>Example</a:t>
            </a:r>
          </a:p>
        </p:txBody>
      </p:sp>
      <p:sp>
        <p:nvSpPr>
          <p:cNvPr id="3" name="Rectangle 2"/>
          <p:cNvSpPr/>
          <p:nvPr/>
        </p:nvSpPr>
        <p:spPr>
          <a:xfrm>
            <a:off x="609600" y="1981200"/>
            <a:ext cx="3429000" cy="3539430"/>
          </a:xfrm>
          <a:prstGeom prst="rect">
            <a:avLst/>
          </a:prstGeom>
        </p:spPr>
        <p:txBody>
          <a:bodyPr wrap="square">
            <a:spAutoFit/>
          </a:bodyPr>
          <a:lstStyle/>
          <a:p>
            <a:r>
              <a:rPr lang="en-US" sz="1600" dirty="0"/>
              <a:t>&lt;?</a:t>
            </a:r>
            <a:r>
              <a:rPr lang="en-US" sz="1600" dirty="0" err="1"/>
              <a:t>php</a:t>
            </a:r>
            <a:endParaRPr lang="en-US" sz="1600" dirty="0"/>
          </a:p>
          <a:p>
            <a:r>
              <a:rPr lang="en-US" sz="1600" dirty="0"/>
              <a:t>$marks = array(</a:t>
            </a:r>
          </a:p>
          <a:p>
            <a:r>
              <a:rPr lang="en-US" sz="1600" dirty="0"/>
              <a:t>"</a:t>
            </a:r>
            <a:r>
              <a:rPr lang="en-US" sz="1600" dirty="0" err="1"/>
              <a:t>mohammad</a:t>
            </a:r>
            <a:r>
              <a:rPr lang="en-US" sz="1600" dirty="0"/>
              <a:t>" =&gt; array</a:t>
            </a:r>
          </a:p>
          <a:p>
            <a:r>
              <a:rPr lang="en-US" sz="1600" dirty="0"/>
              <a:t>(</a:t>
            </a:r>
          </a:p>
          <a:p>
            <a:r>
              <a:rPr lang="en-US" sz="1600" dirty="0"/>
              <a:t>"physics" =&gt; 35,</a:t>
            </a:r>
          </a:p>
          <a:p>
            <a:r>
              <a:rPr lang="en-US" sz="1600" dirty="0"/>
              <a:t>"</a:t>
            </a:r>
            <a:r>
              <a:rPr lang="en-US" sz="1600" dirty="0" err="1"/>
              <a:t>maths</a:t>
            </a:r>
            <a:r>
              <a:rPr lang="en-US" sz="1600" dirty="0"/>
              <a:t>" =&gt; 30,</a:t>
            </a:r>
          </a:p>
          <a:p>
            <a:r>
              <a:rPr lang="en-US" sz="1600" dirty="0"/>
              <a:t>"chemistry" =&gt; 39</a:t>
            </a:r>
          </a:p>
          <a:p>
            <a:r>
              <a:rPr lang="en-US" sz="1600" dirty="0"/>
              <a:t>),</a:t>
            </a:r>
          </a:p>
          <a:p>
            <a:r>
              <a:rPr lang="en-US" sz="1600" dirty="0"/>
              <a:t>"</a:t>
            </a:r>
            <a:r>
              <a:rPr lang="en-US" sz="1600" dirty="0" err="1"/>
              <a:t>qadir</a:t>
            </a:r>
            <a:r>
              <a:rPr lang="en-US" sz="1600" dirty="0"/>
              <a:t>" =&gt; array</a:t>
            </a:r>
          </a:p>
          <a:p>
            <a:r>
              <a:rPr lang="en-US" sz="1600" dirty="0"/>
              <a:t>(</a:t>
            </a:r>
          </a:p>
          <a:p>
            <a:r>
              <a:rPr lang="en-US" sz="1600" dirty="0"/>
              <a:t>"physics" =&gt; 30,</a:t>
            </a:r>
          </a:p>
          <a:p>
            <a:r>
              <a:rPr lang="en-US" sz="1600" dirty="0"/>
              <a:t>"</a:t>
            </a:r>
            <a:r>
              <a:rPr lang="en-US" sz="1600" dirty="0" err="1"/>
              <a:t>maths</a:t>
            </a:r>
            <a:r>
              <a:rPr lang="en-US" sz="1600" dirty="0"/>
              <a:t>" =&gt; 32,</a:t>
            </a:r>
          </a:p>
          <a:p>
            <a:r>
              <a:rPr lang="en-US" sz="1600" dirty="0"/>
              <a:t>"chemistry" =&gt; 29</a:t>
            </a:r>
          </a:p>
          <a:p>
            <a:r>
              <a:rPr lang="en-US" sz="1600" dirty="0"/>
              <a:t>),</a:t>
            </a:r>
          </a:p>
        </p:txBody>
      </p:sp>
      <p:sp>
        <p:nvSpPr>
          <p:cNvPr id="4" name="Rectangle 3"/>
          <p:cNvSpPr/>
          <p:nvPr/>
        </p:nvSpPr>
        <p:spPr>
          <a:xfrm>
            <a:off x="4038600" y="2002665"/>
            <a:ext cx="4572000" cy="3785652"/>
          </a:xfrm>
          <a:prstGeom prst="rect">
            <a:avLst/>
          </a:prstGeom>
        </p:spPr>
        <p:txBody>
          <a:bodyPr>
            <a:spAutoFit/>
          </a:bodyPr>
          <a:lstStyle/>
          <a:p>
            <a:r>
              <a:rPr lang="en-US" sz="1600" dirty="0"/>
              <a:t>"</a:t>
            </a:r>
            <a:r>
              <a:rPr lang="en-US" sz="1600" dirty="0" err="1"/>
              <a:t>zara</a:t>
            </a:r>
            <a:r>
              <a:rPr lang="en-US" sz="1600" dirty="0"/>
              <a:t>" =&gt; array</a:t>
            </a:r>
          </a:p>
          <a:p>
            <a:r>
              <a:rPr lang="en-US" sz="1600" dirty="0"/>
              <a:t>(</a:t>
            </a:r>
          </a:p>
          <a:p>
            <a:r>
              <a:rPr lang="en-US" sz="1600" dirty="0"/>
              <a:t>"physics" =&gt; 31,</a:t>
            </a:r>
          </a:p>
          <a:p>
            <a:r>
              <a:rPr lang="en-US" sz="1600" dirty="0"/>
              <a:t>"</a:t>
            </a:r>
            <a:r>
              <a:rPr lang="en-US" sz="1600" dirty="0" err="1"/>
              <a:t>maths</a:t>
            </a:r>
            <a:r>
              <a:rPr lang="en-US" sz="1600" dirty="0"/>
              <a:t>" =&gt; 22,</a:t>
            </a:r>
          </a:p>
          <a:p>
            <a:r>
              <a:rPr lang="en-US" sz="1600" dirty="0"/>
              <a:t>"chemistry" =&gt; 39</a:t>
            </a:r>
          </a:p>
          <a:p>
            <a:r>
              <a:rPr lang="en-US" sz="1600" dirty="0"/>
              <a:t>)</a:t>
            </a:r>
          </a:p>
          <a:p>
            <a:r>
              <a:rPr lang="en-US" sz="1600" dirty="0"/>
              <a:t>);</a:t>
            </a:r>
          </a:p>
          <a:p>
            <a:r>
              <a:rPr lang="en-US" sz="1600" dirty="0"/>
              <a:t>/* Accessing multi-dimensional array values */</a:t>
            </a:r>
          </a:p>
          <a:p>
            <a:r>
              <a:rPr lang="en-US" sz="1600" dirty="0"/>
              <a:t>echo "Marks for </a:t>
            </a:r>
            <a:r>
              <a:rPr lang="en-US" sz="1600" dirty="0" err="1"/>
              <a:t>mohammad</a:t>
            </a:r>
            <a:r>
              <a:rPr lang="en-US" sz="1600" dirty="0"/>
              <a:t> in physics : " ;</a:t>
            </a:r>
          </a:p>
          <a:p>
            <a:r>
              <a:rPr lang="en-US" sz="1600" dirty="0"/>
              <a:t>echo $marks['</a:t>
            </a:r>
            <a:r>
              <a:rPr lang="en-US" sz="1600" dirty="0" err="1"/>
              <a:t>mohammad</a:t>
            </a:r>
            <a:r>
              <a:rPr lang="en-US" sz="1600" dirty="0"/>
              <a:t>']['physics'] . "&lt;</a:t>
            </a:r>
            <a:r>
              <a:rPr lang="en-US" sz="1600" dirty="0" err="1"/>
              <a:t>br</a:t>
            </a:r>
            <a:r>
              <a:rPr lang="en-US" sz="1600" dirty="0"/>
              <a:t> /&gt;";</a:t>
            </a:r>
          </a:p>
          <a:p>
            <a:r>
              <a:rPr lang="en-US" sz="1600" dirty="0"/>
              <a:t>echo "Marks for </a:t>
            </a:r>
            <a:r>
              <a:rPr lang="en-US" sz="1600" dirty="0" err="1"/>
              <a:t>qadir</a:t>
            </a:r>
            <a:r>
              <a:rPr lang="en-US" sz="1600" dirty="0"/>
              <a:t> in </a:t>
            </a:r>
            <a:r>
              <a:rPr lang="en-US" sz="1600" dirty="0" err="1"/>
              <a:t>maths</a:t>
            </a:r>
            <a:r>
              <a:rPr lang="en-US" sz="1600" dirty="0"/>
              <a:t> : ";</a:t>
            </a:r>
          </a:p>
          <a:p>
            <a:r>
              <a:rPr lang="en-US" sz="1600" dirty="0"/>
              <a:t>echo $marks['</a:t>
            </a:r>
            <a:r>
              <a:rPr lang="en-US" sz="1600" dirty="0" err="1"/>
              <a:t>qadir</a:t>
            </a:r>
            <a:r>
              <a:rPr lang="en-US" sz="1600" dirty="0"/>
              <a:t>']['</a:t>
            </a:r>
            <a:r>
              <a:rPr lang="en-US" sz="1600" dirty="0" err="1"/>
              <a:t>maths</a:t>
            </a:r>
            <a:r>
              <a:rPr lang="en-US" sz="1600" dirty="0"/>
              <a:t>'] . "&lt;</a:t>
            </a:r>
            <a:r>
              <a:rPr lang="en-US" sz="1600" dirty="0" err="1"/>
              <a:t>br</a:t>
            </a:r>
            <a:r>
              <a:rPr lang="en-US" sz="1600" dirty="0"/>
              <a:t> /&gt;";</a:t>
            </a:r>
          </a:p>
          <a:p>
            <a:r>
              <a:rPr lang="en-US" sz="1600" dirty="0"/>
              <a:t>echo "Marks for </a:t>
            </a:r>
            <a:r>
              <a:rPr lang="en-US" sz="1600" dirty="0" err="1"/>
              <a:t>zara</a:t>
            </a:r>
            <a:r>
              <a:rPr lang="en-US" sz="1600" dirty="0"/>
              <a:t> in chemistry : " ;</a:t>
            </a:r>
          </a:p>
          <a:p>
            <a:r>
              <a:rPr lang="en-US" sz="1600" dirty="0"/>
              <a:t>echo $marks['</a:t>
            </a:r>
            <a:r>
              <a:rPr lang="en-US" sz="1600" dirty="0" err="1"/>
              <a:t>zara</a:t>
            </a:r>
            <a:r>
              <a:rPr lang="en-US" sz="1600" dirty="0"/>
              <a:t>']['chemistry'] . "&lt;</a:t>
            </a:r>
            <a:r>
              <a:rPr lang="en-US" sz="1600" dirty="0" err="1"/>
              <a:t>br</a:t>
            </a:r>
            <a:r>
              <a:rPr lang="en-US" sz="1600" dirty="0"/>
              <a:t> /&gt;";</a:t>
            </a:r>
          </a:p>
          <a:p>
            <a:r>
              <a:rPr lang="en-US" sz="1600" dirty="0"/>
              <a:t>?&gt;</a:t>
            </a:r>
          </a:p>
        </p:txBody>
      </p:sp>
    </p:spTree>
    <p:extLst>
      <p:ext uri="{BB962C8B-B14F-4D97-AF65-F5344CB8AC3E}">
        <p14:creationId xmlns:p14="http://schemas.microsoft.com/office/powerpoint/2010/main" val="1005251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371600"/>
            <a:ext cx="8229600" cy="304800"/>
          </a:xfrm>
        </p:spPr>
        <p:txBody>
          <a:bodyPr>
            <a:normAutofit fontScale="90000"/>
          </a:bodyPr>
          <a:lstStyle/>
          <a:p>
            <a:r>
              <a:rPr lang="en-US" sz="3600" dirty="0"/>
              <a:t>Using </a:t>
            </a:r>
            <a:r>
              <a:rPr lang="en-US" sz="3600"/>
              <a:t>HTML Forms</a:t>
            </a:r>
            <a:endParaRPr lang="en-US" sz="3600" dirty="0"/>
          </a:p>
        </p:txBody>
      </p:sp>
      <p:sp>
        <p:nvSpPr>
          <p:cNvPr id="3" name="Rectangle 2"/>
          <p:cNvSpPr/>
          <p:nvPr/>
        </p:nvSpPr>
        <p:spPr>
          <a:xfrm>
            <a:off x="228600" y="1981200"/>
            <a:ext cx="3810000" cy="2554545"/>
          </a:xfrm>
          <a:prstGeom prst="rect">
            <a:avLst/>
          </a:prstGeom>
        </p:spPr>
        <p:txBody>
          <a:bodyPr wrap="square">
            <a:spAutoFit/>
          </a:bodyPr>
          <a:lstStyle/>
          <a:p>
            <a:r>
              <a:rPr lang="en-US" sz="1600" dirty="0"/>
              <a:t>&lt;?</a:t>
            </a:r>
            <a:r>
              <a:rPr lang="en-US" sz="1600" dirty="0" err="1"/>
              <a:t>php</a:t>
            </a:r>
            <a:r>
              <a:rPr lang="en-US" sz="1600" dirty="0"/>
              <a:t> </a:t>
            </a:r>
          </a:p>
          <a:p>
            <a:r>
              <a:rPr lang="en-US" sz="1600" dirty="0"/>
              <a:t>if( $_POST["name"] || $_POST["age"] ) </a:t>
            </a:r>
          </a:p>
          <a:p>
            <a:r>
              <a:rPr lang="en-US" sz="1600" dirty="0"/>
              <a:t>{ </a:t>
            </a:r>
          </a:p>
          <a:p>
            <a:r>
              <a:rPr lang="en-US" sz="1600" dirty="0"/>
              <a:t>echo "Welcome ". $_POST['name']. "&lt;</a:t>
            </a:r>
            <a:r>
              <a:rPr lang="en-US" sz="1600" dirty="0" err="1"/>
              <a:t>br</a:t>
            </a:r>
            <a:r>
              <a:rPr lang="en-US" sz="1600" dirty="0"/>
              <a:t> /&gt;"; </a:t>
            </a:r>
          </a:p>
          <a:p>
            <a:r>
              <a:rPr lang="en-US" sz="1600" dirty="0"/>
              <a:t>echo "You are ". $_POST['age']. " years old."; </a:t>
            </a:r>
          </a:p>
          <a:p>
            <a:r>
              <a:rPr lang="en-US" sz="1600" dirty="0"/>
              <a:t>exit(); </a:t>
            </a:r>
          </a:p>
          <a:p>
            <a:r>
              <a:rPr lang="en-US" sz="1600" dirty="0"/>
              <a:t>} </a:t>
            </a:r>
          </a:p>
          <a:p>
            <a:r>
              <a:rPr lang="en-US" sz="1600" dirty="0"/>
              <a:t>?&gt; </a:t>
            </a:r>
          </a:p>
        </p:txBody>
      </p:sp>
      <p:sp>
        <p:nvSpPr>
          <p:cNvPr id="4" name="Rectangle 3"/>
          <p:cNvSpPr/>
          <p:nvPr/>
        </p:nvSpPr>
        <p:spPr>
          <a:xfrm>
            <a:off x="4038600" y="2002665"/>
            <a:ext cx="4572000" cy="2554545"/>
          </a:xfrm>
          <a:prstGeom prst="rect">
            <a:avLst/>
          </a:prstGeom>
        </p:spPr>
        <p:txBody>
          <a:bodyPr>
            <a:spAutoFit/>
          </a:bodyPr>
          <a:lstStyle/>
          <a:p>
            <a:r>
              <a:rPr lang="en-US" sz="1600" dirty="0"/>
              <a:t>&lt;html&gt; </a:t>
            </a:r>
          </a:p>
          <a:p>
            <a:r>
              <a:rPr lang="en-US" sz="1600" dirty="0"/>
              <a:t>&lt;body&gt; </a:t>
            </a:r>
          </a:p>
          <a:p>
            <a:r>
              <a:rPr lang="en-US" sz="1600" dirty="0"/>
              <a:t>&lt;form action="&lt;?</a:t>
            </a:r>
            <a:r>
              <a:rPr lang="en-US" sz="1600" dirty="0" err="1"/>
              <a:t>php</a:t>
            </a:r>
            <a:r>
              <a:rPr lang="en-US" sz="1600" dirty="0"/>
              <a:t> $_PHP_SELF ?&gt;" method="POST"&gt; </a:t>
            </a:r>
          </a:p>
          <a:p>
            <a:r>
              <a:rPr lang="en-US" sz="1600" dirty="0"/>
              <a:t>Name: &lt;input type="text" name="name" /&gt; </a:t>
            </a:r>
          </a:p>
          <a:p>
            <a:r>
              <a:rPr lang="en-US" sz="1600" dirty="0"/>
              <a:t>Age: &lt;input type="text" name="age" /&gt; </a:t>
            </a:r>
          </a:p>
          <a:p>
            <a:r>
              <a:rPr lang="en-US" sz="1600" dirty="0"/>
              <a:t>&lt;input type="submit" /&gt; </a:t>
            </a:r>
          </a:p>
          <a:p>
            <a:r>
              <a:rPr lang="en-US" sz="1600" dirty="0"/>
              <a:t>&lt;/form&gt; </a:t>
            </a:r>
          </a:p>
          <a:p>
            <a:r>
              <a:rPr lang="en-US" sz="1600" dirty="0"/>
              <a:t>&lt;/body&gt; </a:t>
            </a:r>
          </a:p>
          <a:p>
            <a:r>
              <a:rPr lang="en-US" sz="1600" dirty="0"/>
              <a:t>&lt;/html&gt; </a:t>
            </a:r>
          </a:p>
        </p:txBody>
      </p:sp>
      <p:sp>
        <p:nvSpPr>
          <p:cNvPr id="5" name="Rectangle 4"/>
          <p:cNvSpPr/>
          <p:nvPr/>
        </p:nvSpPr>
        <p:spPr>
          <a:xfrm>
            <a:off x="228600" y="4578039"/>
            <a:ext cx="8610600" cy="1169551"/>
          </a:xfrm>
          <a:prstGeom prst="rect">
            <a:avLst/>
          </a:prstGeom>
        </p:spPr>
        <p:txBody>
          <a:bodyPr wrap="square">
            <a:spAutoFit/>
          </a:bodyPr>
          <a:lstStyle/>
          <a:p>
            <a:endParaRPr lang="en-US" sz="1400" dirty="0"/>
          </a:p>
          <a:p>
            <a:r>
              <a:rPr lang="en-US" sz="1400" dirty="0"/>
              <a:t>The PHP default variable </a:t>
            </a:r>
            <a:r>
              <a:rPr lang="en-US" sz="1400" b="1" dirty="0"/>
              <a:t>$_PHP_SELF </a:t>
            </a:r>
            <a:r>
              <a:rPr lang="en-US" sz="1400" dirty="0"/>
              <a:t>is used for the PHP script name and when you click "submit" button then same PHP script will be called and will produce following result: </a:t>
            </a:r>
          </a:p>
          <a:p>
            <a:endParaRPr lang="en-US" sz="1400" dirty="0"/>
          </a:p>
          <a:p>
            <a:r>
              <a:rPr lang="en-US" sz="1400" dirty="0"/>
              <a:t> The method = "POST" is used to post user data to the server script. </a:t>
            </a:r>
          </a:p>
        </p:txBody>
      </p:sp>
    </p:spTree>
    <p:extLst>
      <p:ext uri="{BB962C8B-B14F-4D97-AF65-F5344CB8AC3E}">
        <p14:creationId xmlns:p14="http://schemas.microsoft.com/office/powerpoint/2010/main" val="17154721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914400"/>
          </a:xfrm>
        </p:spPr>
        <p:txBody>
          <a:bodyPr>
            <a:normAutofit fontScale="90000"/>
          </a:bodyPr>
          <a:lstStyle/>
          <a:p>
            <a:br>
              <a:rPr lang="en-US" sz="3200" dirty="0"/>
            </a:br>
            <a:br>
              <a:rPr lang="en-US" sz="3200" dirty="0"/>
            </a:br>
            <a:r>
              <a:rPr lang="en-US" sz="3200" dirty="0"/>
              <a:t>GET AND POST METHOD </a:t>
            </a:r>
            <a:br>
              <a:rPr lang="en-US" sz="3200" dirty="0"/>
            </a:br>
            <a:endParaRPr lang="en-US" sz="3200" dirty="0"/>
          </a:p>
        </p:txBody>
      </p:sp>
    </p:spTree>
    <p:extLst>
      <p:ext uri="{BB962C8B-B14F-4D97-AF65-F5344CB8AC3E}">
        <p14:creationId xmlns:p14="http://schemas.microsoft.com/office/powerpoint/2010/main" val="35887961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57200"/>
          </a:xfrm>
        </p:spPr>
        <p:txBody>
          <a:bodyPr>
            <a:normAutofit fontScale="90000"/>
          </a:bodyPr>
          <a:lstStyle/>
          <a:p>
            <a:br>
              <a:rPr lang="en-US" sz="3200" dirty="0"/>
            </a:br>
            <a:br>
              <a:rPr lang="en-US" sz="3200" dirty="0"/>
            </a:br>
            <a:r>
              <a:rPr lang="en-US" sz="3200" dirty="0"/>
              <a:t>GET AND POST METHOD </a:t>
            </a:r>
            <a:br>
              <a:rPr lang="en-US" sz="3200" dirty="0"/>
            </a:br>
            <a:endParaRPr lang="en-US" sz="3200" dirty="0"/>
          </a:p>
        </p:txBody>
      </p:sp>
      <p:sp>
        <p:nvSpPr>
          <p:cNvPr id="3" name="Rectangle 2"/>
          <p:cNvSpPr/>
          <p:nvPr/>
        </p:nvSpPr>
        <p:spPr>
          <a:xfrm>
            <a:off x="286555" y="1981200"/>
            <a:ext cx="8610600" cy="3970318"/>
          </a:xfrm>
          <a:prstGeom prst="rect">
            <a:avLst/>
          </a:prstGeom>
        </p:spPr>
        <p:txBody>
          <a:bodyPr wrap="square">
            <a:spAutoFit/>
          </a:bodyPr>
          <a:lstStyle/>
          <a:p>
            <a:r>
              <a:rPr lang="en-US" dirty="0"/>
              <a:t>There are two ways the browser client can send information to the web server. </a:t>
            </a:r>
          </a:p>
          <a:p>
            <a:r>
              <a:rPr lang="en-US" dirty="0"/>
              <a:t> The GET Method </a:t>
            </a:r>
          </a:p>
          <a:p>
            <a:endParaRPr lang="en-US" dirty="0"/>
          </a:p>
          <a:p>
            <a:r>
              <a:rPr lang="en-US" dirty="0"/>
              <a:t> The POST Method </a:t>
            </a:r>
          </a:p>
          <a:p>
            <a:endParaRPr lang="en-US" dirty="0"/>
          </a:p>
          <a:p>
            <a:r>
              <a:rPr lang="en-US" dirty="0"/>
              <a:t>Before the browser sends the information, it encodes it using a scheme called URL encoding. In this scheme, name/value pairs are joined with equal signs and different pairs are separated by the ampersand. </a:t>
            </a:r>
          </a:p>
          <a:p>
            <a:endParaRPr lang="en-US" dirty="0"/>
          </a:p>
          <a:p>
            <a:r>
              <a:rPr lang="en-US" dirty="0"/>
              <a:t>name1=value1&amp;name2=value2&amp;name3=value3 </a:t>
            </a:r>
          </a:p>
          <a:p>
            <a:endParaRPr lang="en-US" dirty="0"/>
          </a:p>
          <a:p>
            <a:r>
              <a:rPr lang="en-US" dirty="0"/>
              <a:t>Spaces are removed and replaced with the </a:t>
            </a:r>
            <a:r>
              <a:rPr lang="en-US" i="1" dirty="0"/>
              <a:t>+ </a:t>
            </a:r>
            <a:r>
              <a:rPr lang="en-US" dirty="0"/>
              <a:t>character and any other non-alphanumeric characters are replaced with a hexadecimal values. After the information is encoded it is sent to the server. </a:t>
            </a:r>
          </a:p>
        </p:txBody>
      </p:sp>
    </p:spTree>
    <p:extLst>
      <p:ext uri="{BB962C8B-B14F-4D97-AF65-F5344CB8AC3E}">
        <p14:creationId xmlns:p14="http://schemas.microsoft.com/office/powerpoint/2010/main" val="248220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a:bodyPr>
          <a:lstStyle/>
          <a:p>
            <a:r>
              <a:rPr lang="en-US" sz="3600" dirty="0"/>
              <a:t>White Space Insensitive</a:t>
            </a:r>
          </a:p>
        </p:txBody>
      </p:sp>
      <p:sp>
        <p:nvSpPr>
          <p:cNvPr id="3" name="Content Placeholder 2"/>
          <p:cNvSpPr>
            <a:spLocks noGrp="1"/>
          </p:cNvSpPr>
          <p:nvPr>
            <p:ph idx="1"/>
          </p:nvPr>
        </p:nvSpPr>
        <p:spPr>
          <a:xfrm>
            <a:off x="495300" y="2209800"/>
            <a:ext cx="5219700" cy="3840163"/>
          </a:xfrm>
        </p:spPr>
        <p:txBody>
          <a:bodyPr>
            <a:normAutofit/>
          </a:bodyPr>
          <a:lstStyle/>
          <a:p>
            <a:pPr marL="0" indent="0">
              <a:buNone/>
            </a:pPr>
            <a:r>
              <a:rPr lang="en-US" sz="1800" dirty="0"/>
              <a:t>&lt;?</a:t>
            </a:r>
            <a:r>
              <a:rPr lang="en-US" sz="1800" dirty="0" err="1"/>
              <a:t>php</a:t>
            </a:r>
            <a:endParaRPr lang="en-US" sz="1800" dirty="0"/>
          </a:p>
          <a:p>
            <a:pPr marL="0" indent="0">
              <a:buNone/>
            </a:pPr>
            <a:r>
              <a:rPr lang="en-US" sz="1800" dirty="0"/>
              <a:t>$four = 2 + 2; // single spaces </a:t>
            </a:r>
          </a:p>
          <a:p>
            <a:pPr marL="0" indent="0">
              <a:buNone/>
            </a:pPr>
            <a:r>
              <a:rPr lang="en-US" sz="1800" dirty="0"/>
              <a:t>$four &lt;tab&gt;=&lt;tab2&lt;tab&gt;+&lt;tab&gt;2 ; // spaces and tabs </a:t>
            </a:r>
          </a:p>
          <a:p>
            <a:pPr marL="0" indent="0">
              <a:buNone/>
            </a:pPr>
            <a:r>
              <a:rPr lang="en-US" sz="1800" dirty="0"/>
              <a:t>$four = </a:t>
            </a:r>
          </a:p>
          <a:p>
            <a:pPr marL="0" indent="0">
              <a:buNone/>
            </a:pPr>
            <a:r>
              <a:rPr lang="en-US" sz="1800" dirty="0"/>
              <a:t>2+ </a:t>
            </a:r>
          </a:p>
          <a:p>
            <a:pPr marL="0" indent="0">
              <a:buNone/>
            </a:pPr>
            <a:r>
              <a:rPr lang="en-US" sz="1800" dirty="0"/>
              <a:t>2; // multiple lines</a:t>
            </a:r>
          </a:p>
          <a:p>
            <a:pPr marL="0" indent="0">
              <a:buNone/>
            </a:pPr>
            <a:r>
              <a:rPr lang="en-US" sz="1800" dirty="0"/>
              <a:t>?&gt; </a:t>
            </a:r>
            <a:endParaRPr lang="en-US" sz="1800" dirty="0">
              <a:solidFill>
                <a:srgbClr val="002060"/>
              </a:solidFill>
            </a:endParaRPr>
          </a:p>
        </p:txBody>
      </p:sp>
      <p:sp>
        <p:nvSpPr>
          <p:cNvPr id="4" name="Rectangle 3"/>
          <p:cNvSpPr/>
          <p:nvPr/>
        </p:nvSpPr>
        <p:spPr>
          <a:xfrm>
            <a:off x="6705600" y="3200400"/>
            <a:ext cx="1600200" cy="369332"/>
          </a:xfrm>
          <a:prstGeom prst="rect">
            <a:avLst/>
          </a:prstGeom>
        </p:spPr>
        <p:txBody>
          <a:bodyPr wrap="square">
            <a:spAutoFit/>
          </a:bodyPr>
          <a:lstStyle/>
          <a:p>
            <a:r>
              <a:rPr lang="en-US" dirty="0"/>
              <a:t> No Effect</a:t>
            </a:r>
          </a:p>
        </p:txBody>
      </p:sp>
    </p:spTree>
    <p:extLst>
      <p:ext uri="{BB962C8B-B14F-4D97-AF65-F5344CB8AC3E}">
        <p14:creationId xmlns:p14="http://schemas.microsoft.com/office/powerpoint/2010/main" val="7130803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57200"/>
          </a:xfrm>
        </p:spPr>
        <p:txBody>
          <a:bodyPr>
            <a:normAutofit fontScale="90000"/>
          </a:bodyPr>
          <a:lstStyle/>
          <a:p>
            <a:br>
              <a:rPr lang="en-US" sz="3200" dirty="0"/>
            </a:br>
            <a:br>
              <a:rPr lang="en-US" sz="3200" dirty="0"/>
            </a:br>
            <a:r>
              <a:rPr lang="en-US" sz="3200" dirty="0"/>
              <a:t>GET METHOD </a:t>
            </a:r>
            <a:br>
              <a:rPr lang="en-US" sz="3200" dirty="0"/>
            </a:br>
            <a:endParaRPr lang="en-US" sz="3200" dirty="0"/>
          </a:p>
        </p:txBody>
      </p:sp>
      <p:sp>
        <p:nvSpPr>
          <p:cNvPr id="3" name="Rectangle 2"/>
          <p:cNvSpPr/>
          <p:nvPr/>
        </p:nvSpPr>
        <p:spPr>
          <a:xfrm>
            <a:off x="286555" y="1981200"/>
            <a:ext cx="8610600" cy="3139321"/>
          </a:xfrm>
          <a:prstGeom prst="rect">
            <a:avLst/>
          </a:prstGeom>
        </p:spPr>
        <p:txBody>
          <a:bodyPr wrap="square">
            <a:spAutoFit/>
          </a:bodyPr>
          <a:lstStyle/>
          <a:p>
            <a:endParaRPr lang="en-US" dirty="0"/>
          </a:p>
          <a:p>
            <a:r>
              <a:rPr lang="en-US" dirty="0"/>
              <a:t>The GET method sends the encoded user information appended to the page request. The page and the encoded information are separated by the </a:t>
            </a:r>
            <a:r>
              <a:rPr lang="en-US" b="1" dirty="0"/>
              <a:t>? </a:t>
            </a:r>
            <a:r>
              <a:rPr lang="en-US" dirty="0"/>
              <a:t>character. </a:t>
            </a:r>
          </a:p>
          <a:p>
            <a:endParaRPr lang="en-US" dirty="0"/>
          </a:p>
          <a:p>
            <a:r>
              <a:rPr lang="en-US" dirty="0"/>
              <a:t>http://www.test.com/index.htm?name1=value1&amp;name2=value2 </a:t>
            </a:r>
          </a:p>
          <a:p>
            <a:endParaRPr lang="en-US" dirty="0"/>
          </a:p>
          <a:p>
            <a:r>
              <a:rPr lang="en-US" dirty="0"/>
              <a:t> The GET method produces a long string that appears in your server logs, in the browser's Location: box. </a:t>
            </a:r>
          </a:p>
          <a:p>
            <a:endParaRPr lang="en-US" dirty="0"/>
          </a:p>
          <a:p>
            <a:r>
              <a:rPr lang="en-US" dirty="0"/>
              <a:t> The GET method is restricted to send up to 1024 characters only. </a:t>
            </a:r>
          </a:p>
          <a:p>
            <a:endParaRPr lang="en-US" dirty="0"/>
          </a:p>
        </p:txBody>
      </p:sp>
    </p:spTree>
    <p:extLst>
      <p:ext uri="{BB962C8B-B14F-4D97-AF65-F5344CB8AC3E}">
        <p14:creationId xmlns:p14="http://schemas.microsoft.com/office/powerpoint/2010/main" val="27129879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57200"/>
          </a:xfrm>
        </p:spPr>
        <p:txBody>
          <a:bodyPr>
            <a:normAutofit fontScale="90000"/>
          </a:bodyPr>
          <a:lstStyle/>
          <a:p>
            <a:br>
              <a:rPr lang="en-US" sz="3200" dirty="0"/>
            </a:br>
            <a:br>
              <a:rPr lang="en-US" sz="3200" dirty="0"/>
            </a:br>
            <a:r>
              <a:rPr lang="en-US" sz="3200" dirty="0"/>
              <a:t>GET METHOD </a:t>
            </a:r>
            <a:br>
              <a:rPr lang="en-US" sz="3200" dirty="0"/>
            </a:br>
            <a:endParaRPr lang="en-US" sz="3200" dirty="0"/>
          </a:p>
        </p:txBody>
      </p:sp>
      <p:sp>
        <p:nvSpPr>
          <p:cNvPr id="3" name="Rectangle 2"/>
          <p:cNvSpPr/>
          <p:nvPr/>
        </p:nvSpPr>
        <p:spPr>
          <a:xfrm>
            <a:off x="286555" y="2667000"/>
            <a:ext cx="8610600" cy="2862322"/>
          </a:xfrm>
          <a:prstGeom prst="rect">
            <a:avLst/>
          </a:prstGeom>
        </p:spPr>
        <p:txBody>
          <a:bodyPr wrap="square">
            <a:spAutoFit/>
          </a:bodyPr>
          <a:lstStyle/>
          <a:p>
            <a:r>
              <a:rPr lang="en-US" dirty="0"/>
              <a:t> Never use GET method if you have password or other sensitive information to be sent to the server. </a:t>
            </a:r>
          </a:p>
          <a:p>
            <a:endParaRPr lang="en-US" dirty="0"/>
          </a:p>
          <a:p>
            <a:r>
              <a:rPr lang="en-US" dirty="0"/>
              <a:t> GET can't be used to send binary data, like images or word documents, to the server. </a:t>
            </a:r>
          </a:p>
          <a:p>
            <a:endParaRPr lang="en-US" dirty="0"/>
          </a:p>
          <a:p>
            <a:r>
              <a:rPr lang="en-US" dirty="0"/>
              <a:t> The data sent by GET method can be accessed using QUERY_STRING environment variable. </a:t>
            </a:r>
          </a:p>
          <a:p>
            <a:endParaRPr lang="en-US" dirty="0"/>
          </a:p>
          <a:p>
            <a:r>
              <a:rPr lang="en-US" dirty="0"/>
              <a:t> The PHP provides </a:t>
            </a:r>
            <a:r>
              <a:rPr lang="en-US" b="1" dirty="0"/>
              <a:t>$_GET </a:t>
            </a:r>
            <a:r>
              <a:rPr lang="en-US" dirty="0"/>
              <a:t>associative array to access all the sent information using GET method. </a:t>
            </a:r>
          </a:p>
        </p:txBody>
      </p:sp>
    </p:spTree>
    <p:extLst>
      <p:ext uri="{BB962C8B-B14F-4D97-AF65-F5344CB8AC3E}">
        <p14:creationId xmlns:p14="http://schemas.microsoft.com/office/powerpoint/2010/main" val="29566377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57200"/>
          </a:xfrm>
        </p:spPr>
        <p:txBody>
          <a:bodyPr>
            <a:normAutofit fontScale="90000"/>
          </a:bodyPr>
          <a:lstStyle/>
          <a:p>
            <a:r>
              <a:rPr lang="en-US" sz="3200" dirty="0"/>
              <a:t>Example</a:t>
            </a:r>
          </a:p>
        </p:txBody>
      </p:sp>
      <p:sp>
        <p:nvSpPr>
          <p:cNvPr id="3" name="Rectangle 2"/>
          <p:cNvSpPr/>
          <p:nvPr/>
        </p:nvSpPr>
        <p:spPr>
          <a:xfrm>
            <a:off x="266700" y="1600200"/>
            <a:ext cx="8610600" cy="4801314"/>
          </a:xfrm>
          <a:prstGeom prst="rect">
            <a:avLst/>
          </a:prstGeom>
        </p:spPr>
        <p:txBody>
          <a:bodyPr wrap="square">
            <a:spAutoFit/>
          </a:bodyPr>
          <a:lstStyle/>
          <a:p>
            <a:r>
              <a:rPr lang="en-US" dirty="0"/>
              <a:t>&lt;?</a:t>
            </a:r>
            <a:r>
              <a:rPr lang="en-US" dirty="0" err="1"/>
              <a:t>php</a:t>
            </a:r>
            <a:r>
              <a:rPr lang="en-US" dirty="0"/>
              <a:t> </a:t>
            </a:r>
          </a:p>
          <a:p>
            <a:r>
              <a:rPr lang="en-US" dirty="0"/>
              <a:t>if( $_GET["name"] || $_GET["age"] ) </a:t>
            </a:r>
          </a:p>
          <a:p>
            <a:r>
              <a:rPr lang="en-US" dirty="0"/>
              <a:t>{ </a:t>
            </a:r>
          </a:p>
          <a:p>
            <a:r>
              <a:rPr lang="en-US" dirty="0"/>
              <a:t>echo "Welcome ". $_GET['name']. "&lt;</a:t>
            </a:r>
            <a:r>
              <a:rPr lang="en-US" dirty="0" err="1"/>
              <a:t>br</a:t>
            </a:r>
            <a:r>
              <a:rPr lang="en-US" dirty="0"/>
              <a:t> /&gt;";</a:t>
            </a:r>
          </a:p>
          <a:p>
            <a:r>
              <a:rPr lang="en-US" dirty="0"/>
              <a:t>echo "You are ". $_GET['age']. " years old."; </a:t>
            </a:r>
          </a:p>
          <a:p>
            <a:r>
              <a:rPr lang="en-US" dirty="0"/>
              <a:t>exit(); </a:t>
            </a:r>
          </a:p>
          <a:p>
            <a:r>
              <a:rPr lang="en-US" dirty="0"/>
              <a:t>} </a:t>
            </a:r>
          </a:p>
          <a:p>
            <a:r>
              <a:rPr lang="en-US" dirty="0"/>
              <a:t>?&gt; </a:t>
            </a:r>
          </a:p>
          <a:p>
            <a:r>
              <a:rPr lang="en-US" dirty="0"/>
              <a:t>&lt;html&gt; </a:t>
            </a:r>
          </a:p>
          <a:p>
            <a:r>
              <a:rPr lang="en-US" dirty="0"/>
              <a:t>&lt;body&gt; </a:t>
            </a:r>
          </a:p>
          <a:p>
            <a:r>
              <a:rPr lang="en-US" dirty="0"/>
              <a:t>&lt;form action="&lt;?</a:t>
            </a:r>
            <a:r>
              <a:rPr lang="en-US" dirty="0" err="1"/>
              <a:t>php</a:t>
            </a:r>
            <a:r>
              <a:rPr lang="en-US" dirty="0"/>
              <a:t> $_PHP_SELF ?&gt;" method="GET"&gt; </a:t>
            </a:r>
          </a:p>
          <a:p>
            <a:r>
              <a:rPr lang="en-US" dirty="0"/>
              <a:t>Name: &lt;input type="text" name="name" /&gt; </a:t>
            </a:r>
          </a:p>
          <a:p>
            <a:r>
              <a:rPr lang="en-US" dirty="0"/>
              <a:t>Age: &lt;input type="text" name="age" /&gt; </a:t>
            </a:r>
          </a:p>
          <a:p>
            <a:r>
              <a:rPr lang="en-US" dirty="0"/>
              <a:t>&lt;input type="submit" /&gt; </a:t>
            </a:r>
          </a:p>
          <a:p>
            <a:r>
              <a:rPr lang="en-US" dirty="0"/>
              <a:t>&lt;/form&gt; </a:t>
            </a:r>
          </a:p>
          <a:p>
            <a:r>
              <a:rPr lang="en-US" dirty="0"/>
              <a:t>&lt;/body&gt; </a:t>
            </a:r>
          </a:p>
          <a:p>
            <a:r>
              <a:rPr lang="en-US" dirty="0"/>
              <a:t>&lt;/html&gt;  </a:t>
            </a:r>
          </a:p>
        </p:txBody>
      </p:sp>
    </p:spTree>
    <p:extLst>
      <p:ext uri="{BB962C8B-B14F-4D97-AF65-F5344CB8AC3E}">
        <p14:creationId xmlns:p14="http://schemas.microsoft.com/office/powerpoint/2010/main" val="31185211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57200"/>
          </a:xfrm>
        </p:spPr>
        <p:txBody>
          <a:bodyPr>
            <a:normAutofit fontScale="90000"/>
          </a:bodyPr>
          <a:lstStyle/>
          <a:p>
            <a:br>
              <a:rPr lang="en-US" sz="3200" dirty="0"/>
            </a:br>
            <a:br>
              <a:rPr lang="en-US" sz="3200" dirty="0"/>
            </a:br>
            <a:r>
              <a:rPr lang="en-US" sz="3200" dirty="0"/>
              <a:t>POST METHOD </a:t>
            </a:r>
            <a:br>
              <a:rPr lang="en-US" sz="3200" dirty="0"/>
            </a:br>
            <a:endParaRPr lang="en-US" sz="3200" dirty="0"/>
          </a:p>
        </p:txBody>
      </p:sp>
      <p:sp>
        <p:nvSpPr>
          <p:cNvPr id="3" name="Rectangle 2"/>
          <p:cNvSpPr/>
          <p:nvPr/>
        </p:nvSpPr>
        <p:spPr>
          <a:xfrm>
            <a:off x="286555" y="1981200"/>
            <a:ext cx="8610600" cy="3416320"/>
          </a:xfrm>
          <a:prstGeom prst="rect">
            <a:avLst/>
          </a:prstGeom>
        </p:spPr>
        <p:txBody>
          <a:bodyPr wrap="square">
            <a:spAutoFit/>
          </a:bodyPr>
          <a:lstStyle/>
          <a:p>
            <a:endParaRPr lang="en-US" dirty="0"/>
          </a:p>
          <a:p>
            <a:r>
              <a:rPr lang="en-US" dirty="0"/>
              <a:t>The POST method transfers information via HTTP headers. The information is encoded as described in case of GET method and put into a header called QUERY_STRING. </a:t>
            </a:r>
          </a:p>
          <a:p>
            <a:r>
              <a:rPr lang="en-US" dirty="0"/>
              <a:t> The POST method does not have any restriction on data size to be sent. </a:t>
            </a:r>
          </a:p>
          <a:p>
            <a:endParaRPr lang="en-US" dirty="0"/>
          </a:p>
          <a:p>
            <a:r>
              <a:rPr lang="en-US" dirty="0"/>
              <a:t> The POST method can be used to send ASCII as well as binary data. </a:t>
            </a:r>
          </a:p>
          <a:p>
            <a:endParaRPr lang="en-US" dirty="0"/>
          </a:p>
          <a:p>
            <a:r>
              <a:rPr lang="en-US" dirty="0"/>
              <a:t> The data sent by POST method goes through HTTP header so security depends on HTTP protocol. By using Secure HTTP you can make sure that your information is secure. </a:t>
            </a:r>
          </a:p>
          <a:p>
            <a:endParaRPr lang="en-US" dirty="0"/>
          </a:p>
          <a:p>
            <a:r>
              <a:rPr lang="en-US" dirty="0"/>
              <a:t> The PHP provides </a:t>
            </a:r>
            <a:r>
              <a:rPr lang="en-US" b="1" dirty="0"/>
              <a:t>$_POST </a:t>
            </a:r>
            <a:r>
              <a:rPr lang="en-US" dirty="0"/>
              <a:t>associative array to access all the sent information using POST method. </a:t>
            </a:r>
          </a:p>
        </p:txBody>
      </p:sp>
    </p:spTree>
    <p:extLst>
      <p:ext uri="{BB962C8B-B14F-4D97-AF65-F5344CB8AC3E}">
        <p14:creationId xmlns:p14="http://schemas.microsoft.com/office/powerpoint/2010/main" val="10839371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57200"/>
          </a:xfrm>
        </p:spPr>
        <p:txBody>
          <a:bodyPr>
            <a:normAutofit fontScale="90000"/>
          </a:bodyPr>
          <a:lstStyle/>
          <a:p>
            <a:r>
              <a:rPr lang="en-US" sz="3200" dirty="0"/>
              <a:t>Example</a:t>
            </a:r>
          </a:p>
        </p:txBody>
      </p:sp>
      <p:sp>
        <p:nvSpPr>
          <p:cNvPr id="3" name="Rectangle 2"/>
          <p:cNvSpPr/>
          <p:nvPr/>
        </p:nvSpPr>
        <p:spPr>
          <a:xfrm>
            <a:off x="266700" y="1600200"/>
            <a:ext cx="8610600" cy="4801314"/>
          </a:xfrm>
          <a:prstGeom prst="rect">
            <a:avLst/>
          </a:prstGeom>
        </p:spPr>
        <p:txBody>
          <a:bodyPr wrap="square">
            <a:spAutoFit/>
          </a:bodyPr>
          <a:lstStyle/>
          <a:p>
            <a:r>
              <a:rPr lang="en-US" dirty="0"/>
              <a:t>&lt;?</a:t>
            </a:r>
            <a:r>
              <a:rPr lang="en-US" dirty="0" err="1"/>
              <a:t>php</a:t>
            </a:r>
            <a:r>
              <a:rPr lang="en-US" dirty="0"/>
              <a:t> </a:t>
            </a:r>
          </a:p>
          <a:p>
            <a:r>
              <a:rPr lang="en-US" dirty="0"/>
              <a:t>if( $_POST["name"] || $_POST["age"] ) </a:t>
            </a:r>
          </a:p>
          <a:p>
            <a:r>
              <a:rPr lang="en-US" dirty="0"/>
              <a:t>{ </a:t>
            </a:r>
          </a:p>
          <a:p>
            <a:r>
              <a:rPr lang="en-US" dirty="0"/>
              <a:t>echo "Welcome ". $_POST['name']. "&lt;</a:t>
            </a:r>
            <a:r>
              <a:rPr lang="en-US" dirty="0" err="1"/>
              <a:t>br</a:t>
            </a:r>
            <a:r>
              <a:rPr lang="en-US" dirty="0"/>
              <a:t> /&gt;"; </a:t>
            </a:r>
          </a:p>
          <a:p>
            <a:r>
              <a:rPr lang="en-US" dirty="0"/>
              <a:t>echo "You are ". $_POST['age']. " years old."; </a:t>
            </a:r>
          </a:p>
          <a:p>
            <a:r>
              <a:rPr lang="en-US" dirty="0"/>
              <a:t>exit(); </a:t>
            </a:r>
          </a:p>
          <a:p>
            <a:r>
              <a:rPr lang="en-US" dirty="0"/>
              <a:t>} </a:t>
            </a:r>
          </a:p>
          <a:p>
            <a:r>
              <a:rPr lang="en-US" dirty="0"/>
              <a:t>?&gt; </a:t>
            </a:r>
          </a:p>
          <a:p>
            <a:r>
              <a:rPr lang="en-US" dirty="0"/>
              <a:t>&lt;html&gt; </a:t>
            </a:r>
          </a:p>
          <a:p>
            <a:r>
              <a:rPr lang="en-US" dirty="0"/>
              <a:t>&lt;body&gt; </a:t>
            </a:r>
          </a:p>
          <a:p>
            <a:r>
              <a:rPr lang="en-US" dirty="0"/>
              <a:t>&lt;form action="&lt;?</a:t>
            </a:r>
            <a:r>
              <a:rPr lang="en-US" dirty="0" err="1"/>
              <a:t>php</a:t>
            </a:r>
            <a:r>
              <a:rPr lang="en-US" dirty="0"/>
              <a:t> $_PHP_SELF ?&gt;" method="POST"&gt; </a:t>
            </a:r>
          </a:p>
          <a:p>
            <a:r>
              <a:rPr lang="en-US" dirty="0"/>
              <a:t>Name: &lt;input type="text" name="name" /&gt; </a:t>
            </a:r>
          </a:p>
          <a:p>
            <a:r>
              <a:rPr lang="en-US" dirty="0"/>
              <a:t>Age: &lt;input type="text" name="age" /&gt; </a:t>
            </a:r>
          </a:p>
          <a:p>
            <a:r>
              <a:rPr lang="en-US" dirty="0"/>
              <a:t>&lt;input type="submit" /&gt; </a:t>
            </a:r>
          </a:p>
          <a:p>
            <a:r>
              <a:rPr lang="en-US" dirty="0"/>
              <a:t>&lt;/form&gt; </a:t>
            </a:r>
          </a:p>
          <a:p>
            <a:r>
              <a:rPr lang="en-US" dirty="0"/>
              <a:t>&lt;/body&gt; </a:t>
            </a:r>
          </a:p>
          <a:p>
            <a:r>
              <a:rPr lang="en-US" dirty="0"/>
              <a:t>&lt;/html&gt; </a:t>
            </a:r>
          </a:p>
        </p:txBody>
      </p:sp>
    </p:spTree>
    <p:extLst>
      <p:ext uri="{BB962C8B-B14F-4D97-AF65-F5344CB8AC3E}">
        <p14:creationId xmlns:p14="http://schemas.microsoft.com/office/powerpoint/2010/main" val="25652465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57200"/>
          </a:xfrm>
        </p:spPr>
        <p:txBody>
          <a:bodyPr>
            <a:normAutofit fontScale="90000"/>
          </a:bodyPr>
          <a:lstStyle/>
          <a:p>
            <a:br>
              <a:rPr lang="en-US" sz="2800" dirty="0"/>
            </a:br>
            <a:r>
              <a:rPr lang="en-US" sz="2800" b="1" dirty="0"/>
              <a:t>The $_REQUEST variable </a:t>
            </a:r>
            <a:endParaRPr lang="en-US" sz="3200" dirty="0"/>
          </a:p>
        </p:txBody>
      </p:sp>
      <p:sp>
        <p:nvSpPr>
          <p:cNvPr id="3" name="Rectangle 2"/>
          <p:cNvSpPr/>
          <p:nvPr/>
        </p:nvSpPr>
        <p:spPr>
          <a:xfrm>
            <a:off x="286555" y="1981200"/>
            <a:ext cx="8610600" cy="1754326"/>
          </a:xfrm>
          <a:prstGeom prst="rect">
            <a:avLst/>
          </a:prstGeom>
        </p:spPr>
        <p:txBody>
          <a:bodyPr wrap="square">
            <a:spAutoFit/>
          </a:bodyPr>
          <a:lstStyle/>
          <a:p>
            <a:endParaRPr lang="en-US" dirty="0"/>
          </a:p>
          <a:p>
            <a:r>
              <a:rPr lang="en-US" dirty="0"/>
              <a:t>The PHP $_REQUEST variable contains the contents of both $_GET, $_POST, and $_COOKIE. We will discuss $_COOKIE variable when we will explain about cookies. </a:t>
            </a:r>
          </a:p>
          <a:p>
            <a:endParaRPr lang="en-US" dirty="0"/>
          </a:p>
          <a:p>
            <a:r>
              <a:rPr lang="en-US" dirty="0"/>
              <a:t>The PHP $_REQUEST variable can be used to get the result from form data sent with both the GET and POST methods. </a:t>
            </a:r>
          </a:p>
        </p:txBody>
      </p:sp>
    </p:spTree>
    <p:extLst>
      <p:ext uri="{BB962C8B-B14F-4D97-AF65-F5344CB8AC3E}">
        <p14:creationId xmlns:p14="http://schemas.microsoft.com/office/powerpoint/2010/main" val="24785222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457200"/>
          </a:xfrm>
        </p:spPr>
        <p:txBody>
          <a:bodyPr>
            <a:normAutofit fontScale="90000"/>
          </a:bodyPr>
          <a:lstStyle/>
          <a:p>
            <a:r>
              <a:rPr lang="en-US" sz="3200" dirty="0"/>
              <a:t>Example</a:t>
            </a:r>
          </a:p>
        </p:txBody>
      </p:sp>
      <p:sp>
        <p:nvSpPr>
          <p:cNvPr id="3" name="Rectangle 2"/>
          <p:cNvSpPr/>
          <p:nvPr/>
        </p:nvSpPr>
        <p:spPr>
          <a:xfrm>
            <a:off x="266700" y="1600200"/>
            <a:ext cx="8610600" cy="4801314"/>
          </a:xfrm>
          <a:prstGeom prst="rect">
            <a:avLst/>
          </a:prstGeom>
        </p:spPr>
        <p:txBody>
          <a:bodyPr wrap="square">
            <a:spAutoFit/>
          </a:bodyPr>
          <a:lstStyle/>
          <a:p>
            <a:r>
              <a:rPr lang="en-US" dirty="0"/>
              <a:t>&lt;?</a:t>
            </a:r>
            <a:r>
              <a:rPr lang="en-US" dirty="0" err="1"/>
              <a:t>php</a:t>
            </a:r>
            <a:r>
              <a:rPr lang="en-US" dirty="0"/>
              <a:t> </a:t>
            </a:r>
          </a:p>
          <a:p>
            <a:r>
              <a:rPr lang="en-US" dirty="0"/>
              <a:t>if( $_REQUEST["name"] || $_REQUEST["age"] ) </a:t>
            </a:r>
          </a:p>
          <a:p>
            <a:r>
              <a:rPr lang="en-US" dirty="0"/>
              <a:t>{ </a:t>
            </a:r>
          </a:p>
          <a:p>
            <a:r>
              <a:rPr lang="en-US" dirty="0"/>
              <a:t>echo "Welcome ". $_REQUEST['name']. "&lt;</a:t>
            </a:r>
            <a:r>
              <a:rPr lang="en-US" dirty="0" err="1"/>
              <a:t>br</a:t>
            </a:r>
            <a:r>
              <a:rPr lang="en-US" dirty="0"/>
              <a:t> /&gt;"; </a:t>
            </a:r>
          </a:p>
          <a:p>
            <a:r>
              <a:rPr lang="en-US" dirty="0"/>
              <a:t>echo "You are ". $_REQUEST['age']. " years old."; </a:t>
            </a:r>
          </a:p>
          <a:p>
            <a:r>
              <a:rPr lang="en-US" dirty="0"/>
              <a:t>exit(); </a:t>
            </a:r>
          </a:p>
          <a:p>
            <a:r>
              <a:rPr lang="en-US" dirty="0"/>
              <a:t>} </a:t>
            </a:r>
          </a:p>
          <a:p>
            <a:r>
              <a:rPr lang="en-US" dirty="0"/>
              <a:t>?&gt; </a:t>
            </a:r>
          </a:p>
          <a:p>
            <a:r>
              <a:rPr lang="en-US" dirty="0"/>
              <a:t>&lt;html&gt; </a:t>
            </a:r>
          </a:p>
          <a:p>
            <a:r>
              <a:rPr lang="en-US" dirty="0"/>
              <a:t>&lt;body&gt; </a:t>
            </a:r>
          </a:p>
          <a:p>
            <a:r>
              <a:rPr lang="en-US" dirty="0"/>
              <a:t>&lt;form action="&lt;?</a:t>
            </a:r>
            <a:r>
              <a:rPr lang="en-US" dirty="0" err="1"/>
              <a:t>php</a:t>
            </a:r>
            <a:r>
              <a:rPr lang="en-US" dirty="0"/>
              <a:t> $_PHP_SELF ?&gt;" method="POST"&gt; </a:t>
            </a:r>
          </a:p>
          <a:p>
            <a:r>
              <a:rPr lang="en-US" dirty="0"/>
              <a:t>Name: &lt;input type="text" name="name" /&gt; </a:t>
            </a:r>
          </a:p>
          <a:p>
            <a:r>
              <a:rPr lang="en-US" dirty="0"/>
              <a:t>Age: &lt;input type="text" name="age" /&gt; </a:t>
            </a:r>
          </a:p>
          <a:p>
            <a:r>
              <a:rPr lang="en-US" dirty="0"/>
              <a:t>&lt;input type="submit" /&gt; </a:t>
            </a:r>
          </a:p>
          <a:p>
            <a:r>
              <a:rPr lang="en-US" dirty="0"/>
              <a:t>&lt;/form&gt; </a:t>
            </a:r>
          </a:p>
          <a:p>
            <a:r>
              <a:rPr lang="en-US" dirty="0"/>
              <a:t>&lt;/body&gt; </a:t>
            </a:r>
          </a:p>
          <a:p>
            <a:r>
              <a:rPr lang="en-US" dirty="0"/>
              <a:t>&lt;/html&gt; </a:t>
            </a:r>
          </a:p>
        </p:txBody>
      </p:sp>
    </p:spTree>
    <p:extLst>
      <p:ext uri="{BB962C8B-B14F-4D97-AF65-F5344CB8AC3E}">
        <p14:creationId xmlns:p14="http://schemas.microsoft.com/office/powerpoint/2010/main" val="34770230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0"/>
            <a:ext cx="8229600" cy="457200"/>
          </a:xfrm>
        </p:spPr>
        <p:txBody>
          <a:bodyPr>
            <a:normAutofit fontScale="90000"/>
          </a:bodyPr>
          <a:lstStyle/>
          <a:p>
            <a:r>
              <a:rPr lang="en-US" sz="3200" dirty="0"/>
              <a:t>File Inclusion</a:t>
            </a:r>
          </a:p>
        </p:txBody>
      </p:sp>
    </p:spTree>
    <p:extLst>
      <p:ext uri="{BB962C8B-B14F-4D97-AF65-F5344CB8AC3E}">
        <p14:creationId xmlns:p14="http://schemas.microsoft.com/office/powerpoint/2010/main" val="39633214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457200"/>
          </a:xfrm>
        </p:spPr>
        <p:txBody>
          <a:bodyPr>
            <a:normAutofit fontScale="90000"/>
          </a:bodyPr>
          <a:lstStyle/>
          <a:p>
            <a:r>
              <a:rPr lang="en-US" sz="3200" dirty="0"/>
              <a:t>File Inclusion</a:t>
            </a:r>
          </a:p>
        </p:txBody>
      </p:sp>
      <p:sp>
        <p:nvSpPr>
          <p:cNvPr id="3" name="Rectangle 2"/>
          <p:cNvSpPr/>
          <p:nvPr/>
        </p:nvSpPr>
        <p:spPr>
          <a:xfrm>
            <a:off x="457200" y="2209800"/>
            <a:ext cx="8458200" cy="3416320"/>
          </a:xfrm>
          <a:prstGeom prst="rect">
            <a:avLst/>
          </a:prstGeom>
        </p:spPr>
        <p:txBody>
          <a:bodyPr wrap="square">
            <a:spAutoFit/>
          </a:bodyPr>
          <a:lstStyle/>
          <a:p>
            <a:endParaRPr lang="en-US" dirty="0"/>
          </a:p>
          <a:p>
            <a:r>
              <a:rPr lang="en-US" dirty="0"/>
              <a:t>You can include the content of a PHP file into another PHP file before the server executes it. There are two PHP functions which can be used to included one PHP file into another PHP file. </a:t>
            </a:r>
          </a:p>
          <a:p>
            <a:r>
              <a:rPr lang="en-US" dirty="0"/>
              <a:t> The include() Function </a:t>
            </a:r>
          </a:p>
          <a:p>
            <a:endParaRPr lang="en-US" dirty="0"/>
          </a:p>
          <a:p>
            <a:r>
              <a:rPr lang="en-US" dirty="0"/>
              <a:t> The require() Function </a:t>
            </a:r>
          </a:p>
          <a:p>
            <a:endParaRPr lang="en-US" dirty="0"/>
          </a:p>
          <a:p>
            <a:r>
              <a:rPr lang="en-US" dirty="0"/>
              <a:t>This is a strong point of PHP which helps in creating functions, headers, footers, or elements that can be reused on multiple pages. This will help developers to make it easy to change the layout of complete website with minimal effort. If there is any change required then instead of changing thousand of files just change included file. </a:t>
            </a:r>
          </a:p>
        </p:txBody>
      </p:sp>
    </p:spTree>
    <p:extLst>
      <p:ext uri="{BB962C8B-B14F-4D97-AF65-F5344CB8AC3E}">
        <p14:creationId xmlns:p14="http://schemas.microsoft.com/office/powerpoint/2010/main" val="18658454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
          </a:xfrm>
        </p:spPr>
        <p:txBody>
          <a:bodyPr>
            <a:normAutofit fontScale="90000"/>
          </a:bodyPr>
          <a:lstStyle/>
          <a:p>
            <a:br>
              <a:rPr lang="en-US" sz="2800" dirty="0"/>
            </a:br>
            <a:r>
              <a:rPr lang="en-US" sz="2800" b="1" dirty="0"/>
              <a:t>The include() Function </a:t>
            </a:r>
            <a:endParaRPr lang="en-US" sz="3200" dirty="0"/>
          </a:p>
        </p:txBody>
      </p:sp>
      <p:sp>
        <p:nvSpPr>
          <p:cNvPr id="3" name="Rectangle 2"/>
          <p:cNvSpPr/>
          <p:nvPr/>
        </p:nvSpPr>
        <p:spPr>
          <a:xfrm>
            <a:off x="457200" y="1981200"/>
            <a:ext cx="8458200" cy="1200329"/>
          </a:xfrm>
          <a:prstGeom prst="rect">
            <a:avLst/>
          </a:prstGeom>
        </p:spPr>
        <p:txBody>
          <a:bodyPr wrap="square">
            <a:spAutoFit/>
          </a:bodyPr>
          <a:lstStyle/>
          <a:p>
            <a:endParaRPr lang="en-US" dirty="0"/>
          </a:p>
          <a:p>
            <a:r>
              <a:rPr lang="en-US" dirty="0"/>
              <a:t>The include() function takes all the text in a specified file and copies it into the file that uses the include function. If there is any problem in loading a file then the </a:t>
            </a:r>
            <a:r>
              <a:rPr lang="en-US" b="1" dirty="0"/>
              <a:t>include() </a:t>
            </a:r>
            <a:r>
              <a:rPr lang="en-US" dirty="0"/>
              <a:t>function generates a warning but the script will continue execution </a:t>
            </a:r>
          </a:p>
        </p:txBody>
      </p:sp>
    </p:spTree>
    <p:extLst>
      <p:ext uri="{BB962C8B-B14F-4D97-AF65-F5344CB8AC3E}">
        <p14:creationId xmlns:p14="http://schemas.microsoft.com/office/powerpoint/2010/main" val="284783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1143000"/>
          </a:xfrm>
        </p:spPr>
        <p:txBody>
          <a:bodyPr>
            <a:normAutofit/>
          </a:bodyPr>
          <a:lstStyle/>
          <a:p>
            <a:r>
              <a:rPr lang="en-US" sz="3600" dirty="0"/>
              <a:t>Variable Types</a:t>
            </a:r>
          </a:p>
        </p:txBody>
      </p:sp>
    </p:spTree>
    <p:extLst>
      <p:ext uri="{BB962C8B-B14F-4D97-AF65-F5344CB8AC3E}">
        <p14:creationId xmlns:p14="http://schemas.microsoft.com/office/powerpoint/2010/main" val="34720402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
          </a:xfrm>
        </p:spPr>
        <p:txBody>
          <a:bodyPr>
            <a:normAutofit fontScale="90000"/>
          </a:bodyPr>
          <a:lstStyle/>
          <a:p>
            <a:r>
              <a:rPr lang="en-US" sz="2800" dirty="0"/>
              <a:t>Example</a:t>
            </a:r>
            <a:endParaRPr lang="en-US" sz="3200" dirty="0"/>
          </a:p>
        </p:txBody>
      </p:sp>
      <p:sp>
        <p:nvSpPr>
          <p:cNvPr id="3" name="Rectangle 2"/>
          <p:cNvSpPr/>
          <p:nvPr/>
        </p:nvSpPr>
        <p:spPr>
          <a:xfrm>
            <a:off x="457200" y="4012525"/>
            <a:ext cx="8458200" cy="2031325"/>
          </a:xfrm>
          <a:prstGeom prst="rect">
            <a:avLst/>
          </a:prstGeom>
        </p:spPr>
        <p:txBody>
          <a:bodyPr wrap="square">
            <a:spAutoFit/>
          </a:bodyPr>
          <a:lstStyle/>
          <a:p>
            <a:endParaRPr lang="en-US" dirty="0"/>
          </a:p>
          <a:p>
            <a:r>
              <a:rPr lang="en-US" dirty="0"/>
              <a:t>&lt;html&gt; </a:t>
            </a:r>
          </a:p>
          <a:p>
            <a:r>
              <a:rPr lang="en-US" dirty="0"/>
              <a:t>&lt;body&gt; </a:t>
            </a:r>
          </a:p>
          <a:p>
            <a:r>
              <a:rPr lang="en-US" dirty="0"/>
              <a:t>&lt;?</a:t>
            </a:r>
            <a:r>
              <a:rPr lang="en-US" dirty="0" err="1"/>
              <a:t>php</a:t>
            </a:r>
            <a:r>
              <a:rPr lang="en-US" dirty="0"/>
              <a:t> include("</a:t>
            </a:r>
            <a:r>
              <a:rPr lang="en-US" dirty="0" err="1"/>
              <a:t>menu.php</a:t>
            </a:r>
            <a:r>
              <a:rPr lang="en-US" dirty="0"/>
              <a:t>"); ?&gt; </a:t>
            </a:r>
          </a:p>
          <a:p>
            <a:r>
              <a:rPr lang="en-US" dirty="0"/>
              <a:t>&lt;p&gt;This is an example to show how to include PHP file!&lt;/p&gt; </a:t>
            </a:r>
          </a:p>
          <a:p>
            <a:r>
              <a:rPr lang="en-US" dirty="0"/>
              <a:t>&lt;/body&gt; </a:t>
            </a:r>
          </a:p>
          <a:p>
            <a:r>
              <a:rPr lang="en-US" dirty="0"/>
              <a:t>&lt;/html&gt; </a:t>
            </a:r>
          </a:p>
        </p:txBody>
      </p:sp>
      <p:sp>
        <p:nvSpPr>
          <p:cNvPr id="6" name="Rectangle 5"/>
          <p:cNvSpPr/>
          <p:nvPr/>
        </p:nvSpPr>
        <p:spPr>
          <a:xfrm>
            <a:off x="434662" y="1981200"/>
            <a:ext cx="8382000" cy="2031325"/>
          </a:xfrm>
          <a:prstGeom prst="rect">
            <a:avLst/>
          </a:prstGeom>
        </p:spPr>
        <p:txBody>
          <a:bodyPr wrap="square">
            <a:spAutoFit/>
          </a:bodyPr>
          <a:lstStyle/>
          <a:p>
            <a:r>
              <a:rPr lang="en-US" dirty="0" err="1"/>
              <a:t>menu.php</a:t>
            </a:r>
            <a:endParaRPr lang="en-US" dirty="0"/>
          </a:p>
          <a:p>
            <a:endParaRPr lang="en-US" dirty="0"/>
          </a:p>
          <a:p>
            <a:r>
              <a:rPr lang="en-US" dirty="0"/>
              <a:t>&lt;a </a:t>
            </a:r>
            <a:r>
              <a:rPr lang="en-US" dirty="0" err="1"/>
              <a:t>href</a:t>
            </a:r>
            <a:r>
              <a:rPr lang="en-US" dirty="0"/>
              <a:t>="http://www.apptronix.net"&gt;Home&lt;/a&gt; </a:t>
            </a:r>
          </a:p>
          <a:p>
            <a:r>
              <a:rPr lang="en-US" dirty="0"/>
              <a:t>&lt;a </a:t>
            </a:r>
            <a:r>
              <a:rPr lang="en-US" dirty="0" err="1"/>
              <a:t>href</a:t>
            </a:r>
            <a:r>
              <a:rPr lang="en-US" dirty="0"/>
              <a:t>="http://www.apptronix.net/about-us"&gt;About Us&lt;/a&gt; </a:t>
            </a:r>
          </a:p>
          <a:p>
            <a:r>
              <a:rPr lang="en-US" dirty="0"/>
              <a:t>&lt;a </a:t>
            </a:r>
            <a:r>
              <a:rPr lang="en-US" dirty="0" err="1"/>
              <a:t>href</a:t>
            </a:r>
            <a:r>
              <a:rPr lang="en-US" dirty="0"/>
              <a:t>="http://www.apptronix.net/technology"&gt;Technology&lt;/a&gt; </a:t>
            </a:r>
          </a:p>
          <a:p>
            <a:r>
              <a:rPr lang="en-US" dirty="0"/>
              <a:t>&lt;a </a:t>
            </a:r>
            <a:r>
              <a:rPr lang="en-US" dirty="0" err="1"/>
              <a:t>href</a:t>
            </a:r>
            <a:r>
              <a:rPr lang="en-US" dirty="0"/>
              <a:t>="http://www.apptronix.net/register"&gt;Register&lt;/a&gt; </a:t>
            </a:r>
          </a:p>
          <a:p>
            <a:r>
              <a:rPr lang="en-US" dirty="0"/>
              <a:t>&lt;a </a:t>
            </a:r>
            <a:r>
              <a:rPr lang="en-US" dirty="0" err="1"/>
              <a:t>href</a:t>
            </a:r>
            <a:r>
              <a:rPr lang="en-US" dirty="0"/>
              <a:t>="http://www.apptronix.net/contact-us/"&gt;Contact Us&lt;/a&gt; &lt;</a:t>
            </a:r>
            <a:r>
              <a:rPr lang="en-US" dirty="0" err="1"/>
              <a:t>br</a:t>
            </a:r>
            <a:r>
              <a:rPr lang="en-US" dirty="0"/>
              <a:t> /&gt;</a:t>
            </a:r>
          </a:p>
        </p:txBody>
      </p:sp>
    </p:spTree>
    <p:extLst>
      <p:ext uri="{BB962C8B-B14F-4D97-AF65-F5344CB8AC3E}">
        <p14:creationId xmlns:p14="http://schemas.microsoft.com/office/powerpoint/2010/main" val="36419742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304800"/>
          </a:xfrm>
        </p:spPr>
        <p:txBody>
          <a:bodyPr>
            <a:normAutofit fontScale="90000"/>
          </a:bodyPr>
          <a:lstStyle/>
          <a:p>
            <a:br>
              <a:rPr lang="en-US" sz="2800" dirty="0"/>
            </a:br>
            <a:r>
              <a:rPr lang="en-US" sz="2800" b="1" dirty="0"/>
              <a:t>The require() Function </a:t>
            </a:r>
            <a:endParaRPr lang="en-US" sz="3200" dirty="0"/>
          </a:p>
        </p:txBody>
      </p:sp>
      <p:sp>
        <p:nvSpPr>
          <p:cNvPr id="3" name="Rectangle 2"/>
          <p:cNvSpPr/>
          <p:nvPr/>
        </p:nvSpPr>
        <p:spPr>
          <a:xfrm>
            <a:off x="457200" y="1981200"/>
            <a:ext cx="8458200" cy="2308324"/>
          </a:xfrm>
          <a:prstGeom prst="rect">
            <a:avLst/>
          </a:prstGeom>
        </p:spPr>
        <p:txBody>
          <a:bodyPr wrap="square">
            <a:spAutoFit/>
          </a:bodyPr>
          <a:lstStyle/>
          <a:p>
            <a:endParaRPr lang="en-US" dirty="0"/>
          </a:p>
          <a:p>
            <a:r>
              <a:rPr lang="en-US" dirty="0"/>
              <a:t>The require() function takes all the text in a specified file and copies it into the file that uses the include function. If there is any problem in loading a file then the </a:t>
            </a:r>
            <a:r>
              <a:rPr lang="en-US" b="1" dirty="0"/>
              <a:t>require() </a:t>
            </a:r>
            <a:r>
              <a:rPr lang="en-US" dirty="0"/>
              <a:t>function generates a fatal error and halt the execution of the script. </a:t>
            </a:r>
          </a:p>
          <a:p>
            <a:endParaRPr lang="en-US" dirty="0"/>
          </a:p>
          <a:p>
            <a:r>
              <a:rPr lang="en-US" dirty="0"/>
              <a:t>So there is no difference in require() and include() except they handle error conditions. It is recommended to use the require() function instead of include(), because scripts should not continue executing if files are missing or misnamed. </a:t>
            </a:r>
          </a:p>
        </p:txBody>
      </p:sp>
      <p:sp>
        <p:nvSpPr>
          <p:cNvPr id="4" name="Rectangle 3"/>
          <p:cNvSpPr/>
          <p:nvPr/>
        </p:nvSpPr>
        <p:spPr>
          <a:xfrm>
            <a:off x="457200" y="4314319"/>
            <a:ext cx="8458200" cy="1754326"/>
          </a:xfrm>
          <a:prstGeom prst="rect">
            <a:avLst/>
          </a:prstGeom>
        </p:spPr>
        <p:txBody>
          <a:bodyPr wrap="square">
            <a:spAutoFit/>
          </a:bodyPr>
          <a:lstStyle/>
          <a:p>
            <a:r>
              <a:rPr lang="en-US" dirty="0"/>
              <a:t>&lt;html&gt; </a:t>
            </a:r>
          </a:p>
          <a:p>
            <a:r>
              <a:rPr lang="en-US" dirty="0"/>
              <a:t>&lt;body&gt; </a:t>
            </a:r>
          </a:p>
          <a:p>
            <a:r>
              <a:rPr lang="en-US" dirty="0"/>
              <a:t>&lt;?</a:t>
            </a:r>
            <a:r>
              <a:rPr lang="en-US" dirty="0" err="1"/>
              <a:t>php</a:t>
            </a:r>
            <a:r>
              <a:rPr lang="en-US" dirty="0"/>
              <a:t> require("</a:t>
            </a:r>
            <a:r>
              <a:rPr lang="en-US" dirty="0" err="1"/>
              <a:t>menu.php</a:t>
            </a:r>
            <a:r>
              <a:rPr lang="en-US" dirty="0"/>
              <a:t>"); ?&gt; </a:t>
            </a:r>
          </a:p>
          <a:p>
            <a:r>
              <a:rPr lang="en-US" dirty="0"/>
              <a:t>&lt;p&gt;This is an example to show how to include wrong PHP file!&lt;/p&gt; </a:t>
            </a:r>
          </a:p>
          <a:p>
            <a:r>
              <a:rPr lang="en-US" dirty="0"/>
              <a:t>&lt;/body&gt; </a:t>
            </a:r>
          </a:p>
          <a:p>
            <a:r>
              <a:rPr lang="en-US" dirty="0"/>
              <a:t>&lt;/html&gt; </a:t>
            </a:r>
          </a:p>
        </p:txBody>
      </p:sp>
    </p:spTree>
    <p:extLst>
      <p:ext uri="{BB962C8B-B14F-4D97-AF65-F5344CB8AC3E}">
        <p14:creationId xmlns:p14="http://schemas.microsoft.com/office/powerpoint/2010/main" val="19807996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304800"/>
          </a:xfrm>
        </p:spPr>
        <p:txBody>
          <a:bodyPr>
            <a:noAutofit/>
          </a:bodyPr>
          <a:lstStyle/>
          <a:p>
            <a:br>
              <a:rPr lang="en-US" sz="4800" dirty="0"/>
            </a:br>
            <a:br>
              <a:rPr lang="en-US" sz="4800" dirty="0"/>
            </a:br>
            <a:r>
              <a:rPr lang="en-US" sz="4800" dirty="0"/>
              <a:t>FILES &amp; I/O </a:t>
            </a:r>
            <a:br>
              <a:rPr lang="en-US" sz="4800" dirty="0"/>
            </a:br>
            <a:endParaRPr lang="en-US" sz="4800" dirty="0"/>
          </a:p>
        </p:txBody>
      </p:sp>
      <p:sp>
        <p:nvSpPr>
          <p:cNvPr id="5" name="Rectangle 4"/>
          <p:cNvSpPr/>
          <p:nvPr/>
        </p:nvSpPr>
        <p:spPr>
          <a:xfrm>
            <a:off x="685800" y="2667000"/>
            <a:ext cx="7772400" cy="2862322"/>
          </a:xfrm>
          <a:prstGeom prst="rect">
            <a:avLst/>
          </a:prstGeom>
        </p:spPr>
        <p:txBody>
          <a:bodyPr wrap="square">
            <a:spAutoFit/>
          </a:bodyPr>
          <a:lstStyle/>
          <a:p>
            <a:endParaRPr lang="en-US" dirty="0"/>
          </a:p>
          <a:p>
            <a:r>
              <a:rPr lang="en-US" dirty="0"/>
              <a:t>This includes :</a:t>
            </a:r>
          </a:p>
          <a:p>
            <a:endParaRPr lang="en-US" dirty="0"/>
          </a:p>
          <a:p>
            <a:r>
              <a:rPr lang="en-US" dirty="0"/>
              <a:t> Opening a file </a:t>
            </a:r>
          </a:p>
          <a:p>
            <a:endParaRPr lang="en-US" dirty="0"/>
          </a:p>
          <a:p>
            <a:r>
              <a:rPr lang="en-US" dirty="0"/>
              <a:t> Reading a file </a:t>
            </a:r>
          </a:p>
          <a:p>
            <a:endParaRPr lang="en-US" dirty="0"/>
          </a:p>
          <a:p>
            <a:r>
              <a:rPr lang="en-US" dirty="0"/>
              <a:t> Writing a file </a:t>
            </a:r>
          </a:p>
          <a:p>
            <a:endParaRPr lang="en-US" dirty="0"/>
          </a:p>
          <a:p>
            <a:r>
              <a:rPr lang="en-US" dirty="0"/>
              <a:t> Closing a file </a:t>
            </a:r>
          </a:p>
        </p:txBody>
      </p:sp>
    </p:spTree>
    <p:extLst>
      <p:ext uri="{BB962C8B-B14F-4D97-AF65-F5344CB8AC3E}">
        <p14:creationId xmlns:p14="http://schemas.microsoft.com/office/powerpoint/2010/main" val="2738176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304800"/>
          </a:xfrm>
        </p:spPr>
        <p:txBody>
          <a:bodyPr>
            <a:noAutofit/>
          </a:bodyPr>
          <a:lstStyle/>
          <a:p>
            <a:br>
              <a:rPr lang="en-US" sz="2800" dirty="0"/>
            </a:br>
            <a:r>
              <a:rPr lang="en-US" sz="2800" b="1" dirty="0"/>
              <a:t>Opening and Closing Files </a:t>
            </a:r>
            <a:endParaRPr lang="en-US" sz="2800" dirty="0"/>
          </a:p>
        </p:txBody>
      </p:sp>
      <p:sp>
        <p:nvSpPr>
          <p:cNvPr id="3" name="Rectangle 2"/>
          <p:cNvSpPr/>
          <p:nvPr/>
        </p:nvSpPr>
        <p:spPr>
          <a:xfrm>
            <a:off x="223234" y="1752600"/>
            <a:ext cx="8686800" cy="646331"/>
          </a:xfrm>
          <a:prstGeom prst="rect">
            <a:avLst/>
          </a:prstGeom>
        </p:spPr>
        <p:txBody>
          <a:bodyPr wrap="square">
            <a:spAutoFit/>
          </a:bodyPr>
          <a:lstStyle/>
          <a:p>
            <a:r>
              <a:rPr lang="en-US" dirty="0"/>
              <a:t>The PHP </a:t>
            </a:r>
            <a:r>
              <a:rPr lang="en-US" b="1" dirty="0" err="1"/>
              <a:t>fopen</a:t>
            </a:r>
            <a:r>
              <a:rPr lang="en-US" b="1" dirty="0"/>
              <a:t>() </a:t>
            </a:r>
            <a:r>
              <a:rPr lang="en-US" dirty="0"/>
              <a:t>function is used to open a file. It requires two arguments stating first the file name and then mode in which to operate. These are the following mode. </a:t>
            </a:r>
          </a:p>
        </p:txBody>
      </p:sp>
      <p:graphicFrame>
        <p:nvGraphicFramePr>
          <p:cNvPr id="6" name="Table 5"/>
          <p:cNvGraphicFramePr>
            <a:graphicFrameLocks noGrp="1"/>
          </p:cNvGraphicFramePr>
          <p:nvPr>
            <p:extLst>
              <p:ext uri="{D42A27DB-BD31-4B8C-83A1-F6EECF244321}">
                <p14:modId xmlns:p14="http://schemas.microsoft.com/office/powerpoint/2010/main" val="2051709218"/>
              </p:ext>
            </p:extLst>
          </p:nvPr>
        </p:nvGraphicFramePr>
        <p:xfrm>
          <a:off x="457200" y="2425762"/>
          <a:ext cx="8229600" cy="3609703"/>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500743">
                <a:tc>
                  <a:txBody>
                    <a:bodyPr/>
                    <a:lstStyle/>
                    <a:p>
                      <a:pPr algn="ctr"/>
                      <a:r>
                        <a:rPr lang="en-US" sz="2400" b="1" dirty="0"/>
                        <a:t>Mode</a:t>
                      </a:r>
                    </a:p>
                  </a:txBody>
                  <a:tcPr/>
                </a:tc>
                <a:tc>
                  <a:txBody>
                    <a:bodyPr/>
                    <a:lstStyle/>
                    <a:p>
                      <a:pPr algn="ctr"/>
                      <a:r>
                        <a:rPr lang="en-US" sz="2400" b="1" dirty="0"/>
                        <a:t>Purpose</a:t>
                      </a:r>
                    </a:p>
                  </a:txBody>
                  <a:tcPr/>
                </a:tc>
                <a:extLst>
                  <a:ext uri="{0D108BD9-81ED-4DB2-BD59-A6C34878D82A}">
                    <a16:rowId xmlns:a16="http://schemas.microsoft.com/office/drawing/2014/main" val="10000"/>
                  </a:ext>
                </a:extLst>
              </a:tr>
              <a:tr h="500743">
                <a:tc>
                  <a:txBody>
                    <a:bodyPr/>
                    <a:lstStyle/>
                    <a:p>
                      <a:pPr algn="ctr"/>
                      <a:r>
                        <a:rPr lang="en-US" sz="2000" dirty="0"/>
                        <a:t>r</a:t>
                      </a:r>
                    </a:p>
                  </a:txBody>
                  <a:tcPr/>
                </a:tc>
                <a:tc>
                  <a:txBody>
                    <a:bodyPr/>
                    <a:lstStyle/>
                    <a:p>
                      <a:pPr algn="ctr"/>
                      <a:r>
                        <a:rPr lang="en-US" sz="1800" b="0" i="0" u="none" strike="noStrike" kern="1200" baseline="0" dirty="0">
                          <a:solidFill>
                            <a:schemeClr val="tx1"/>
                          </a:solidFill>
                          <a:latin typeface="+mn-lt"/>
                          <a:ea typeface="+mn-ea"/>
                          <a:cs typeface="+mn-cs"/>
                        </a:rPr>
                        <a:t>Opens the file for reading only. Places the file pointer at the beginning of the file. 	</a:t>
                      </a:r>
                    </a:p>
                  </a:txBody>
                  <a:tcPr/>
                </a:tc>
                <a:extLst>
                  <a:ext uri="{0D108BD9-81ED-4DB2-BD59-A6C34878D82A}">
                    <a16:rowId xmlns:a16="http://schemas.microsoft.com/office/drawing/2014/main" val="10001"/>
                  </a:ext>
                </a:extLst>
              </a:tr>
              <a:tr h="500743">
                <a:tc>
                  <a:txBody>
                    <a:bodyPr/>
                    <a:lstStyle/>
                    <a:p>
                      <a:pPr algn="ctr"/>
                      <a:r>
                        <a:rPr lang="en-US" sz="2000" dirty="0"/>
                        <a:t>r+</a:t>
                      </a:r>
                    </a:p>
                  </a:txBody>
                  <a:tcPr/>
                </a:tc>
                <a:tc>
                  <a:txBody>
                    <a:bodyPr/>
                    <a:lstStyle/>
                    <a:p>
                      <a:pPr algn="ctr"/>
                      <a:r>
                        <a:rPr lang="en-US" sz="1800" b="0" i="0" u="none" strike="noStrike" kern="1200" baseline="0" dirty="0">
                          <a:solidFill>
                            <a:schemeClr val="tx1"/>
                          </a:solidFill>
                          <a:latin typeface="+mn-lt"/>
                          <a:ea typeface="+mn-ea"/>
                          <a:cs typeface="+mn-cs"/>
                        </a:rPr>
                        <a:t>Opens the file for reading and writing. Places the file pointer at the beginning of the file. 	</a:t>
                      </a:r>
                    </a:p>
                  </a:txBody>
                  <a:tcPr/>
                </a:tc>
                <a:extLst>
                  <a:ext uri="{0D108BD9-81ED-4DB2-BD59-A6C34878D82A}">
                    <a16:rowId xmlns:a16="http://schemas.microsoft.com/office/drawing/2014/main" val="10002"/>
                  </a:ext>
                </a:extLst>
              </a:tr>
              <a:tr h="500743">
                <a:tc>
                  <a:txBody>
                    <a:bodyPr/>
                    <a:lstStyle/>
                    <a:p>
                      <a:pPr algn="ctr"/>
                      <a:r>
                        <a:rPr lang="en-US" sz="2000" dirty="0"/>
                        <a:t>w</a:t>
                      </a:r>
                    </a:p>
                  </a:txBody>
                  <a:tcPr/>
                </a:tc>
                <a:tc>
                  <a:txBody>
                    <a:bodyPr/>
                    <a:lstStyle/>
                    <a:p>
                      <a:pPr algn="ctr"/>
                      <a:r>
                        <a:rPr lang="en-US" sz="1800" b="0" i="0" u="none" strike="noStrike" kern="1200" baseline="0" dirty="0">
                          <a:solidFill>
                            <a:schemeClr val="tx1"/>
                          </a:solidFill>
                          <a:latin typeface="+mn-lt"/>
                          <a:ea typeface="+mn-ea"/>
                          <a:cs typeface="+mn-cs"/>
                        </a:rPr>
                        <a:t>Opens the file for writing only. Places the file pointer at the beginning of the file and truncates the file to zero length. If files does not exist then it attempts to create a file. 	</a:t>
                      </a:r>
                    </a:p>
                  </a:txBody>
                  <a:tcPr/>
                </a:tc>
                <a:extLst>
                  <a:ext uri="{0D108BD9-81ED-4DB2-BD59-A6C34878D82A}">
                    <a16:rowId xmlns:a16="http://schemas.microsoft.com/office/drawing/2014/main" val="10003"/>
                  </a:ext>
                </a:extLst>
              </a:tr>
              <a:tr h="500743">
                <a:tc>
                  <a:txBody>
                    <a:bodyPr/>
                    <a:lstStyle/>
                    <a:p>
                      <a:pPr algn="ctr"/>
                      <a:r>
                        <a:rPr lang="en-US" sz="2000" dirty="0"/>
                        <a:t>w+</a:t>
                      </a:r>
                    </a:p>
                  </a:txBody>
                  <a:tcPr/>
                </a:tc>
                <a:tc>
                  <a:txBody>
                    <a:bodyPr/>
                    <a:lstStyle/>
                    <a:p>
                      <a:r>
                        <a:rPr lang="en-US" sz="1800" b="0" i="0" u="none" strike="noStrike" kern="1200" baseline="0" dirty="0">
                          <a:solidFill>
                            <a:schemeClr val="tx1"/>
                          </a:solidFill>
                          <a:latin typeface="+mn-lt"/>
                          <a:ea typeface="+mn-ea"/>
                          <a:cs typeface="+mn-cs"/>
                        </a:rPr>
                        <a:t>Opens the file for reading and writing only. Places the file pointer at the beginning of the file and truncates the file to zero length. If files does not exist then it attempts to create a file.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748153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304800"/>
          </a:xfrm>
        </p:spPr>
        <p:txBody>
          <a:bodyPr>
            <a:noAutofit/>
          </a:bodyPr>
          <a:lstStyle/>
          <a:p>
            <a:br>
              <a:rPr lang="en-US" sz="2800" dirty="0"/>
            </a:br>
            <a:r>
              <a:rPr lang="en-US" sz="2800" b="1" dirty="0"/>
              <a:t>Opening and Closing Files </a:t>
            </a:r>
            <a:endParaRPr lang="en-US" sz="2800" dirty="0"/>
          </a:p>
        </p:txBody>
      </p:sp>
      <p:graphicFrame>
        <p:nvGraphicFramePr>
          <p:cNvPr id="6" name="Table 5"/>
          <p:cNvGraphicFramePr>
            <a:graphicFrameLocks noGrp="1"/>
          </p:cNvGraphicFramePr>
          <p:nvPr>
            <p:extLst>
              <p:ext uri="{D42A27DB-BD31-4B8C-83A1-F6EECF244321}">
                <p14:modId xmlns:p14="http://schemas.microsoft.com/office/powerpoint/2010/main" val="2156097057"/>
              </p:ext>
            </p:extLst>
          </p:nvPr>
        </p:nvGraphicFramePr>
        <p:xfrm>
          <a:off x="457200" y="1828800"/>
          <a:ext cx="8229600" cy="2055223"/>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500743">
                <a:tc>
                  <a:txBody>
                    <a:bodyPr/>
                    <a:lstStyle/>
                    <a:p>
                      <a:pPr algn="ctr"/>
                      <a:r>
                        <a:rPr lang="en-US" sz="2400" b="1" dirty="0"/>
                        <a:t>Mode</a:t>
                      </a:r>
                    </a:p>
                  </a:txBody>
                  <a:tcPr/>
                </a:tc>
                <a:tc>
                  <a:txBody>
                    <a:bodyPr/>
                    <a:lstStyle/>
                    <a:p>
                      <a:pPr algn="ctr"/>
                      <a:r>
                        <a:rPr lang="en-US" sz="2400" b="1"/>
                        <a:t>Purpose</a:t>
                      </a:r>
                      <a:endParaRPr lang="en-US" sz="2400" b="1" dirty="0"/>
                    </a:p>
                  </a:txBody>
                  <a:tcPr/>
                </a:tc>
                <a:extLst>
                  <a:ext uri="{0D108BD9-81ED-4DB2-BD59-A6C34878D82A}">
                    <a16:rowId xmlns:a16="http://schemas.microsoft.com/office/drawing/2014/main" val="10000"/>
                  </a:ext>
                </a:extLst>
              </a:tr>
              <a:tr h="500743">
                <a:tc>
                  <a:txBody>
                    <a:bodyPr/>
                    <a:lstStyle/>
                    <a:p>
                      <a:pPr algn="ctr"/>
                      <a:r>
                        <a:rPr lang="en-US" sz="2000"/>
                        <a:t>a</a:t>
                      </a:r>
                      <a:endParaRPr lang="en-US" sz="2000" dirty="0"/>
                    </a:p>
                  </a:txBody>
                  <a:tcPr/>
                </a:tc>
                <a:tc>
                  <a:txBody>
                    <a:bodyPr/>
                    <a:lstStyle/>
                    <a:p>
                      <a:r>
                        <a:rPr lang="en-US" sz="1800" b="0" i="0" u="none" strike="noStrike" kern="1200" baseline="0">
                          <a:solidFill>
                            <a:schemeClr val="tx1"/>
                          </a:solidFill>
                          <a:latin typeface="+mn-lt"/>
                          <a:ea typeface="+mn-ea"/>
                          <a:cs typeface="+mn-cs"/>
                        </a:rPr>
                        <a:t>Opens the file for writing only. Places the file pointer at the end of the file. If files does not exist then it attempts to create a file. </a:t>
                      </a:r>
                      <a:endParaRPr lang="en-US" sz="1800" b="0" i="0" u="none" strike="noStrike" kern="1200" baseline="0" dirty="0">
                        <a:solidFill>
                          <a:schemeClr val="tx1"/>
                        </a:solidFill>
                        <a:latin typeface="+mn-lt"/>
                        <a:ea typeface="+mn-ea"/>
                        <a:cs typeface="+mn-cs"/>
                      </a:endParaRPr>
                    </a:p>
                  </a:txBody>
                  <a:tcPr/>
                </a:tc>
                <a:extLst>
                  <a:ext uri="{0D108BD9-81ED-4DB2-BD59-A6C34878D82A}">
                    <a16:rowId xmlns:a16="http://schemas.microsoft.com/office/drawing/2014/main" val="10001"/>
                  </a:ext>
                </a:extLst>
              </a:tr>
              <a:tr h="500743">
                <a:tc>
                  <a:txBody>
                    <a:bodyPr/>
                    <a:lstStyle/>
                    <a:p>
                      <a:pPr algn="ctr"/>
                      <a:r>
                        <a:rPr lang="en-US" sz="2000"/>
                        <a:t>a+</a:t>
                      </a:r>
                      <a:endParaRPr lang="en-US" sz="2000" dirty="0"/>
                    </a:p>
                  </a:txBody>
                  <a:tcPr/>
                </a:tc>
                <a:tc>
                  <a:txBody>
                    <a:bodyPr/>
                    <a:lstStyle/>
                    <a:p>
                      <a:r>
                        <a:rPr lang="en-US" sz="1800" b="0" i="0" u="none" strike="noStrike" kern="1200" baseline="0" dirty="0">
                          <a:solidFill>
                            <a:schemeClr val="tx1"/>
                          </a:solidFill>
                          <a:latin typeface="+mn-lt"/>
                          <a:ea typeface="+mn-ea"/>
                          <a:cs typeface="+mn-cs"/>
                        </a:rPr>
                        <a:t>Opens the file for reading and writing only. Places the file pointer at the end of the file. If files does not exist then it attempts to create a file. 		</a:t>
                      </a:r>
                    </a:p>
                  </a:txBody>
                  <a:tcPr/>
                </a:tc>
                <a:extLst>
                  <a:ext uri="{0D108BD9-81ED-4DB2-BD59-A6C34878D82A}">
                    <a16:rowId xmlns:a16="http://schemas.microsoft.com/office/drawing/2014/main" val="10002"/>
                  </a:ext>
                </a:extLst>
              </a:tr>
            </a:tbl>
          </a:graphicData>
        </a:graphic>
      </p:graphicFrame>
      <p:sp>
        <p:nvSpPr>
          <p:cNvPr id="4" name="Rectangle 3"/>
          <p:cNvSpPr/>
          <p:nvPr/>
        </p:nvSpPr>
        <p:spPr>
          <a:xfrm>
            <a:off x="177085" y="4191000"/>
            <a:ext cx="8839200" cy="1754326"/>
          </a:xfrm>
          <a:prstGeom prst="rect">
            <a:avLst/>
          </a:prstGeom>
        </p:spPr>
        <p:txBody>
          <a:bodyPr wrap="square">
            <a:spAutoFit/>
          </a:bodyPr>
          <a:lstStyle/>
          <a:p>
            <a:r>
              <a:rPr lang="en-US" dirty="0"/>
              <a:t>If an attempt to open a file fails then </a:t>
            </a:r>
            <a:r>
              <a:rPr lang="en-US" b="1" dirty="0" err="1"/>
              <a:t>fopen</a:t>
            </a:r>
            <a:r>
              <a:rPr lang="en-US" b="1" dirty="0"/>
              <a:t> </a:t>
            </a:r>
            <a:r>
              <a:rPr lang="en-US" dirty="0"/>
              <a:t>returns a value of </a:t>
            </a:r>
            <a:r>
              <a:rPr lang="en-US" b="1" dirty="0"/>
              <a:t>false </a:t>
            </a:r>
            <a:r>
              <a:rPr lang="en-US" dirty="0"/>
              <a:t>otherwise it returns a </a:t>
            </a:r>
            <a:r>
              <a:rPr lang="en-US" b="1" dirty="0"/>
              <a:t>file pointer </a:t>
            </a:r>
            <a:r>
              <a:rPr lang="en-US" dirty="0"/>
              <a:t>which is used for further reading or writing to that file. </a:t>
            </a:r>
          </a:p>
          <a:p>
            <a:endParaRPr lang="en-US" dirty="0"/>
          </a:p>
          <a:p>
            <a:r>
              <a:rPr lang="en-US" dirty="0"/>
              <a:t>After making a changes to the opened file it is important to close it with the </a:t>
            </a:r>
            <a:r>
              <a:rPr lang="en-US" b="1" dirty="0" err="1"/>
              <a:t>fclose</a:t>
            </a:r>
            <a:r>
              <a:rPr lang="en-US" b="1" dirty="0"/>
              <a:t>()</a:t>
            </a:r>
            <a:r>
              <a:rPr lang="en-US" dirty="0"/>
              <a:t>function. The </a:t>
            </a:r>
            <a:r>
              <a:rPr lang="en-US" b="1" dirty="0" err="1"/>
              <a:t>fclose</a:t>
            </a:r>
            <a:r>
              <a:rPr lang="en-US" b="1" dirty="0"/>
              <a:t>() </a:t>
            </a:r>
            <a:r>
              <a:rPr lang="en-US" dirty="0"/>
              <a:t>function requires a file pointer as its argument and then returns </a:t>
            </a:r>
            <a:r>
              <a:rPr lang="en-US" b="1" dirty="0"/>
              <a:t>true </a:t>
            </a:r>
            <a:r>
              <a:rPr lang="en-US" dirty="0"/>
              <a:t>when the closure succeeds or </a:t>
            </a:r>
            <a:r>
              <a:rPr lang="en-US" b="1" dirty="0"/>
              <a:t>false </a:t>
            </a:r>
            <a:r>
              <a:rPr lang="en-US" dirty="0"/>
              <a:t>if it fails. </a:t>
            </a:r>
          </a:p>
        </p:txBody>
      </p:sp>
    </p:spTree>
    <p:extLst>
      <p:ext uri="{BB962C8B-B14F-4D97-AF65-F5344CB8AC3E}">
        <p14:creationId xmlns:p14="http://schemas.microsoft.com/office/powerpoint/2010/main" val="37166608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52400"/>
          </a:xfrm>
        </p:spPr>
        <p:txBody>
          <a:bodyPr>
            <a:noAutofit/>
          </a:bodyPr>
          <a:lstStyle/>
          <a:p>
            <a:br>
              <a:rPr lang="en-US" sz="2800" dirty="0"/>
            </a:br>
            <a:r>
              <a:rPr lang="en-US" sz="2800" b="1" dirty="0"/>
              <a:t>Reading a file </a:t>
            </a:r>
            <a:endParaRPr lang="en-US" sz="2800" dirty="0"/>
          </a:p>
        </p:txBody>
      </p:sp>
      <p:sp>
        <p:nvSpPr>
          <p:cNvPr id="3" name="Rectangle 2"/>
          <p:cNvSpPr/>
          <p:nvPr/>
        </p:nvSpPr>
        <p:spPr>
          <a:xfrm>
            <a:off x="152400" y="1676400"/>
            <a:ext cx="8839200" cy="4247317"/>
          </a:xfrm>
          <a:prstGeom prst="rect">
            <a:avLst/>
          </a:prstGeom>
        </p:spPr>
        <p:txBody>
          <a:bodyPr wrap="square">
            <a:spAutoFit/>
          </a:bodyPr>
          <a:lstStyle/>
          <a:p>
            <a:endParaRPr lang="en-US" dirty="0"/>
          </a:p>
          <a:p>
            <a:r>
              <a:rPr lang="en-US" dirty="0"/>
              <a:t>Once a file is opened using </a:t>
            </a:r>
            <a:r>
              <a:rPr lang="en-US" b="1" dirty="0" err="1"/>
              <a:t>fopen</a:t>
            </a:r>
            <a:r>
              <a:rPr lang="en-US" b="1" dirty="0"/>
              <a:t>() </a:t>
            </a:r>
            <a:r>
              <a:rPr lang="en-US" dirty="0"/>
              <a:t>function it can be read with a function called </a:t>
            </a:r>
            <a:r>
              <a:rPr lang="en-US" b="1" dirty="0" err="1"/>
              <a:t>fread</a:t>
            </a:r>
            <a:r>
              <a:rPr lang="en-US" b="1" dirty="0"/>
              <a:t>()</a:t>
            </a:r>
            <a:r>
              <a:rPr lang="en-US" dirty="0"/>
              <a:t>. This function requires two arguments. These must be the file pointer and the length of the file expressed in bytes. </a:t>
            </a:r>
          </a:p>
          <a:p>
            <a:r>
              <a:rPr lang="en-US" dirty="0"/>
              <a:t>The </a:t>
            </a:r>
            <a:r>
              <a:rPr lang="en-US" dirty="0" err="1"/>
              <a:t>files's</a:t>
            </a:r>
            <a:r>
              <a:rPr lang="en-US" dirty="0"/>
              <a:t> length can be found using the </a:t>
            </a:r>
            <a:r>
              <a:rPr lang="en-US" b="1" dirty="0" err="1"/>
              <a:t>filesize</a:t>
            </a:r>
            <a:r>
              <a:rPr lang="en-US" b="1" dirty="0"/>
              <a:t>() </a:t>
            </a:r>
            <a:r>
              <a:rPr lang="en-US" dirty="0"/>
              <a:t>function which takes the file name as its argument and returns the size of the file expressed in bytes. </a:t>
            </a:r>
          </a:p>
          <a:p>
            <a:r>
              <a:rPr lang="en-US" dirty="0"/>
              <a:t>So here are the steps required to read a file with PHP. </a:t>
            </a:r>
          </a:p>
          <a:p>
            <a:endParaRPr lang="en-US" dirty="0"/>
          </a:p>
          <a:p>
            <a:r>
              <a:rPr lang="en-US" dirty="0"/>
              <a:t> Open a file using </a:t>
            </a:r>
            <a:r>
              <a:rPr lang="en-US" b="1" dirty="0" err="1"/>
              <a:t>fopen</a:t>
            </a:r>
            <a:r>
              <a:rPr lang="en-US" b="1" dirty="0"/>
              <a:t>() </a:t>
            </a:r>
            <a:r>
              <a:rPr lang="en-US" dirty="0"/>
              <a:t>function. </a:t>
            </a:r>
          </a:p>
          <a:p>
            <a:endParaRPr lang="en-US" dirty="0"/>
          </a:p>
          <a:p>
            <a:r>
              <a:rPr lang="en-US" dirty="0"/>
              <a:t> Get the file's length using </a:t>
            </a:r>
            <a:r>
              <a:rPr lang="en-US" b="1" dirty="0" err="1"/>
              <a:t>filesize</a:t>
            </a:r>
            <a:r>
              <a:rPr lang="en-US" b="1" dirty="0"/>
              <a:t>() </a:t>
            </a:r>
            <a:r>
              <a:rPr lang="en-US" dirty="0"/>
              <a:t>function. </a:t>
            </a:r>
          </a:p>
          <a:p>
            <a:endParaRPr lang="en-US" dirty="0"/>
          </a:p>
          <a:p>
            <a:r>
              <a:rPr lang="en-US" dirty="0"/>
              <a:t> Read the file's content using </a:t>
            </a:r>
            <a:r>
              <a:rPr lang="en-US" b="1" dirty="0" err="1"/>
              <a:t>fread</a:t>
            </a:r>
            <a:r>
              <a:rPr lang="en-US" b="1" dirty="0"/>
              <a:t>() </a:t>
            </a:r>
            <a:r>
              <a:rPr lang="en-US" dirty="0"/>
              <a:t>function. </a:t>
            </a:r>
          </a:p>
          <a:p>
            <a:endParaRPr lang="en-US" dirty="0"/>
          </a:p>
          <a:p>
            <a:r>
              <a:rPr lang="en-US" dirty="0"/>
              <a:t> Close the file with </a:t>
            </a:r>
            <a:r>
              <a:rPr lang="en-US" b="1" dirty="0" err="1"/>
              <a:t>fclose</a:t>
            </a:r>
            <a:r>
              <a:rPr lang="en-US" b="1" dirty="0"/>
              <a:t>() </a:t>
            </a:r>
            <a:r>
              <a:rPr lang="en-US" dirty="0"/>
              <a:t>function. </a:t>
            </a:r>
          </a:p>
        </p:txBody>
      </p:sp>
    </p:spTree>
    <p:extLst>
      <p:ext uri="{BB962C8B-B14F-4D97-AF65-F5344CB8AC3E}">
        <p14:creationId xmlns:p14="http://schemas.microsoft.com/office/powerpoint/2010/main" val="13816773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52400"/>
          </a:xfrm>
        </p:spPr>
        <p:txBody>
          <a:bodyPr>
            <a:noAutofit/>
          </a:bodyPr>
          <a:lstStyle/>
          <a:p>
            <a:r>
              <a:rPr lang="en-US" sz="2800" dirty="0"/>
              <a:t>Example</a:t>
            </a:r>
          </a:p>
        </p:txBody>
      </p:sp>
      <p:sp>
        <p:nvSpPr>
          <p:cNvPr id="3" name="Rectangle 2"/>
          <p:cNvSpPr/>
          <p:nvPr/>
        </p:nvSpPr>
        <p:spPr>
          <a:xfrm>
            <a:off x="343437" y="1905000"/>
            <a:ext cx="4191000" cy="3970318"/>
          </a:xfrm>
          <a:prstGeom prst="rect">
            <a:avLst/>
          </a:prstGeom>
        </p:spPr>
        <p:txBody>
          <a:bodyPr wrap="square">
            <a:spAutoFit/>
          </a:bodyPr>
          <a:lstStyle/>
          <a:p>
            <a:r>
              <a:rPr lang="en-US" dirty="0"/>
              <a:t>&lt;html&gt; </a:t>
            </a:r>
          </a:p>
          <a:p>
            <a:r>
              <a:rPr lang="en-US" dirty="0"/>
              <a:t>&lt;head&gt; </a:t>
            </a:r>
          </a:p>
          <a:p>
            <a:r>
              <a:rPr lang="en-US" dirty="0"/>
              <a:t>&lt;title&gt;Reading a file using PHP&lt;/title&gt; </a:t>
            </a:r>
          </a:p>
          <a:p>
            <a:r>
              <a:rPr lang="en-US" dirty="0"/>
              <a:t>&lt;/head&gt; </a:t>
            </a:r>
          </a:p>
          <a:p>
            <a:r>
              <a:rPr lang="en-US" dirty="0"/>
              <a:t>&lt;body&gt; </a:t>
            </a:r>
          </a:p>
          <a:p>
            <a:r>
              <a:rPr lang="en-US" dirty="0"/>
              <a:t>&lt;?</a:t>
            </a:r>
            <a:r>
              <a:rPr lang="en-US" dirty="0" err="1"/>
              <a:t>php</a:t>
            </a:r>
            <a:r>
              <a:rPr lang="en-US" dirty="0"/>
              <a:t> </a:t>
            </a:r>
          </a:p>
          <a:p>
            <a:r>
              <a:rPr lang="en-US" dirty="0"/>
              <a:t>$filename = "/home/user/guest/tmp.txt"; </a:t>
            </a:r>
          </a:p>
          <a:p>
            <a:r>
              <a:rPr lang="en-US" dirty="0"/>
              <a:t>$file = </a:t>
            </a:r>
            <a:r>
              <a:rPr lang="en-US" dirty="0" err="1"/>
              <a:t>fopen</a:t>
            </a:r>
            <a:r>
              <a:rPr lang="en-US" dirty="0"/>
              <a:t>( $filename, "r" ); </a:t>
            </a:r>
          </a:p>
          <a:p>
            <a:r>
              <a:rPr lang="en-US" dirty="0"/>
              <a:t>if( $file == false ) </a:t>
            </a:r>
          </a:p>
          <a:p>
            <a:endParaRPr lang="en-US" dirty="0"/>
          </a:p>
          <a:p>
            <a:r>
              <a:rPr lang="en-US" dirty="0"/>
              <a:t>{ </a:t>
            </a:r>
          </a:p>
          <a:p>
            <a:r>
              <a:rPr lang="en-US" dirty="0"/>
              <a:t>echo ( "Error in opening file" ); </a:t>
            </a:r>
          </a:p>
          <a:p>
            <a:r>
              <a:rPr lang="en-US" dirty="0"/>
              <a:t>exit(); </a:t>
            </a:r>
          </a:p>
          <a:p>
            <a:r>
              <a:rPr lang="en-US" dirty="0"/>
              <a:t>} </a:t>
            </a:r>
          </a:p>
        </p:txBody>
      </p:sp>
      <p:sp>
        <p:nvSpPr>
          <p:cNvPr id="4" name="Rectangle 3"/>
          <p:cNvSpPr/>
          <p:nvPr/>
        </p:nvSpPr>
        <p:spPr>
          <a:xfrm>
            <a:off x="4572000" y="2057400"/>
            <a:ext cx="4267200" cy="3416320"/>
          </a:xfrm>
          <a:prstGeom prst="rect">
            <a:avLst/>
          </a:prstGeom>
        </p:spPr>
        <p:txBody>
          <a:bodyPr wrap="square">
            <a:spAutoFit/>
          </a:bodyPr>
          <a:lstStyle/>
          <a:p>
            <a:r>
              <a:rPr lang="en-US" dirty="0"/>
              <a:t>$</a:t>
            </a:r>
            <a:r>
              <a:rPr lang="en-US" dirty="0" err="1"/>
              <a:t>filesize</a:t>
            </a:r>
            <a:r>
              <a:rPr lang="en-US" dirty="0"/>
              <a:t> = </a:t>
            </a:r>
            <a:r>
              <a:rPr lang="en-US" dirty="0" err="1"/>
              <a:t>filesize</a:t>
            </a:r>
            <a:r>
              <a:rPr lang="en-US" dirty="0"/>
              <a:t>( $filename ); </a:t>
            </a:r>
          </a:p>
          <a:p>
            <a:r>
              <a:rPr lang="en-US" dirty="0"/>
              <a:t>$</a:t>
            </a:r>
            <a:r>
              <a:rPr lang="en-US" dirty="0" err="1"/>
              <a:t>filetext</a:t>
            </a:r>
            <a:r>
              <a:rPr lang="en-US" dirty="0"/>
              <a:t> = </a:t>
            </a:r>
            <a:r>
              <a:rPr lang="en-US" dirty="0" err="1"/>
              <a:t>fread</a:t>
            </a:r>
            <a:r>
              <a:rPr lang="en-US" dirty="0"/>
              <a:t>( $file, $</a:t>
            </a:r>
            <a:r>
              <a:rPr lang="en-US" dirty="0" err="1"/>
              <a:t>filesize</a:t>
            </a:r>
            <a:r>
              <a:rPr lang="en-US" dirty="0"/>
              <a:t> ); </a:t>
            </a:r>
          </a:p>
          <a:p>
            <a:r>
              <a:rPr lang="en-US" dirty="0" err="1"/>
              <a:t>fclose</a:t>
            </a:r>
            <a:r>
              <a:rPr lang="en-US" dirty="0"/>
              <a:t>( $file ); </a:t>
            </a:r>
          </a:p>
          <a:p>
            <a:r>
              <a:rPr lang="en-US" dirty="0"/>
              <a:t>echo ( "File size : $</a:t>
            </a:r>
            <a:r>
              <a:rPr lang="en-US" dirty="0" err="1"/>
              <a:t>filesize</a:t>
            </a:r>
            <a:r>
              <a:rPr lang="en-US" dirty="0"/>
              <a:t> bytes" ); </a:t>
            </a:r>
          </a:p>
          <a:p>
            <a:r>
              <a:rPr lang="en-US" dirty="0"/>
              <a:t>echo ( "&lt;pre&gt;$</a:t>
            </a:r>
            <a:r>
              <a:rPr lang="en-US" dirty="0" err="1"/>
              <a:t>filetext</a:t>
            </a:r>
            <a:r>
              <a:rPr lang="en-US" dirty="0"/>
              <a:t>&lt;/pre&gt;" ); </a:t>
            </a:r>
          </a:p>
          <a:p>
            <a:r>
              <a:rPr lang="en-US" dirty="0"/>
              <a:t>?&gt; </a:t>
            </a:r>
          </a:p>
          <a:p>
            <a:r>
              <a:rPr lang="en-US" dirty="0"/>
              <a:t>&lt;/body&gt; </a:t>
            </a:r>
          </a:p>
          <a:p>
            <a:r>
              <a:rPr lang="en-US" dirty="0"/>
              <a:t>&lt;/html&gt; </a:t>
            </a:r>
          </a:p>
          <a:p>
            <a:endParaRPr lang="en-US" dirty="0"/>
          </a:p>
          <a:p>
            <a:endParaRPr lang="en-US" dirty="0"/>
          </a:p>
          <a:p>
            <a:endParaRPr lang="en-US" dirty="0"/>
          </a:p>
          <a:p>
            <a:r>
              <a:rPr lang="en-US" dirty="0"/>
              <a:t># home folder in C drive</a:t>
            </a:r>
          </a:p>
        </p:txBody>
      </p:sp>
    </p:spTree>
    <p:extLst>
      <p:ext uri="{BB962C8B-B14F-4D97-AF65-F5344CB8AC3E}">
        <p14:creationId xmlns:p14="http://schemas.microsoft.com/office/powerpoint/2010/main" val="15134780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52400"/>
          </a:xfrm>
        </p:spPr>
        <p:txBody>
          <a:bodyPr>
            <a:noAutofit/>
          </a:bodyPr>
          <a:lstStyle/>
          <a:p>
            <a:br>
              <a:rPr lang="en-US" sz="2800" dirty="0"/>
            </a:br>
            <a:r>
              <a:rPr lang="en-US" sz="2800" b="1" dirty="0"/>
              <a:t>Writing a file </a:t>
            </a:r>
            <a:endParaRPr lang="en-US" sz="2800" dirty="0"/>
          </a:p>
        </p:txBody>
      </p:sp>
      <p:sp>
        <p:nvSpPr>
          <p:cNvPr id="3" name="Rectangle 2"/>
          <p:cNvSpPr/>
          <p:nvPr/>
        </p:nvSpPr>
        <p:spPr>
          <a:xfrm>
            <a:off x="152400" y="1676400"/>
            <a:ext cx="8839200" cy="2862322"/>
          </a:xfrm>
          <a:prstGeom prst="rect">
            <a:avLst/>
          </a:prstGeom>
        </p:spPr>
        <p:txBody>
          <a:bodyPr wrap="square">
            <a:spAutoFit/>
          </a:bodyPr>
          <a:lstStyle/>
          <a:p>
            <a:endParaRPr lang="en-US" dirty="0"/>
          </a:p>
          <a:p>
            <a:r>
              <a:rPr lang="en-US" dirty="0"/>
              <a:t>A new file can be written or text can be appended to an existing file using the PHP </a:t>
            </a:r>
            <a:r>
              <a:rPr lang="en-US" b="1" dirty="0" err="1"/>
              <a:t>fwrite</a:t>
            </a:r>
            <a:r>
              <a:rPr lang="en-US" b="1" dirty="0"/>
              <a:t>()</a:t>
            </a:r>
            <a:r>
              <a:rPr lang="en-US" dirty="0"/>
              <a:t>function. This function requires two arguments specifying a </a:t>
            </a:r>
            <a:r>
              <a:rPr lang="en-US" b="1" dirty="0"/>
              <a:t>file pointer </a:t>
            </a:r>
            <a:r>
              <a:rPr lang="en-US" dirty="0"/>
              <a:t>and the string of data that is to be written. Optionally a third integer argument can be included to specify the length of the data to write. If the third argument is included, writing would will stop after the specified length has been reached. </a:t>
            </a:r>
          </a:p>
          <a:p>
            <a:endParaRPr lang="en-US" dirty="0"/>
          </a:p>
          <a:p>
            <a:r>
              <a:rPr lang="en-US" dirty="0"/>
              <a:t>The following example creates a new text file then writes a short text heading inside it. After closing this file its existence is confirmed using </a:t>
            </a:r>
            <a:r>
              <a:rPr lang="en-US" b="1" dirty="0" err="1"/>
              <a:t>file_exist</a:t>
            </a:r>
            <a:r>
              <a:rPr lang="en-US" b="1" dirty="0"/>
              <a:t>() </a:t>
            </a:r>
            <a:r>
              <a:rPr lang="en-US" dirty="0"/>
              <a:t>function which takes file name as an argument </a:t>
            </a:r>
          </a:p>
        </p:txBody>
      </p:sp>
    </p:spTree>
    <p:extLst>
      <p:ext uri="{BB962C8B-B14F-4D97-AF65-F5344CB8AC3E}">
        <p14:creationId xmlns:p14="http://schemas.microsoft.com/office/powerpoint/2010/main" val="20161558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52400"/>
          </a:xfrm>
        </p:spPr>
        <p:txBody>
          <a:bodyPr>
            <a:noAutofit/>
          </a:bodyPr>
          <a:lstStyle/>
          <a:p>
            <a:r>
              <a:rPr lang="en-US" sz="2800" dirty="0"/>
              <a:t>Example</a:t>
            </a:r>
          </a:p>
        </p:txBody>
      </p:sp>
      <p:sp>
        <p:nvSpPr>
          <p:cNvPr id="3" name="Rectangle 2"/>
          <p:cNvSpPr/>
          <p:nvPr/>
        </p:nvSpPr>
        <p:spPr>
          <a:xfrm>
            <a:off x="343436" y="1905000"/>
            <a:ext cx="8419563" cy="3416320"/>
          </a:xfrm>
          <a:prstGeom prst="rect">
            <a:avLst/>
          </a:prstGeom>
        </p:spPr>
        <p:txBody>
          <a:bodyPr wrap="square">
            <a:spAutoFit/>
          </a:bodyPr>
          <a:lstStyle/>
          <a:p>
            <a:endParaRPr lang="en-US" dirty="0"/>
          </a:p>
          <a:p>
            <a:r>
              <a:rPr lang="en-US" dirty="0"/>
              <a:t>&lt;?</a:t>
            </a:r>
            <a:r>
              <a:rPr lang="en-US" dirty="0" err="1"/>
              <a:t>php</a:t>
            </a:r>
            <a:r>
              <a:rPr lang="en-US" dirty="0"/>
              <a:t> </a:t>
            </a:r>
          </a:p>
          <a:p>
            <a:r>
              <a:rPr lang="en-US" dirty="0"/>
              <a:t>$filename = "/home/user/guest/newfile.txt"; </a:t>
            </a:r>
          </a:p>
          <a:p>
            <a:r>
              <a:rPr lang="en-US" dirty="0"/>
              <a:t>$file = </a:t>
            </a:r>
            <a:r>
              <a:rPr lang="en-US" dirty="0" err="1"/>
              <a:t>fopen</a:t>
            </a:r>
            <a:r>
              <a:rPr lang="en-US" dirty="0"/>
              <a:t>( $filename, "w" ); </a:t>
            </a:r>
          </a:p>
          <a:p>
            <a:r>
              <a:rPr lang="en-US" dirty="0"/>
              <a:t>if( $file == false ) </a:t>
            </a:r>
          </a:p>
          <a:p>
            <a:r>
              <a:rPr lang="en-US" dirty="0"/>
              <a:t>{ </a:t>
            </a:r>
          </a:p>
          <a:p>
            <a:r>
              <a:rPr lang="en-US" dirty="0"/>
              <a:t>echo ( "Error in opening new file" ); </a:t>
            </a:r>
          </a:p>
          <a:p>
            <a:r>
              <a:rPr lang="en-US" dirty="0"/>
              <a:t>exit(); </a:t>
            </a:r>
          </a:p>
          <a:p>
            <a:r>
              <a:rPr lang="en-US" dirty="0"/>
              <a:t>} </a:t>
            </a:r>
          </a:p>
          <a:p>
            <a:r>
              <a:rPr lang="en-US" dirty="0" err="1"/>
              <a:t>fwrite</a:t>
            </a:r>
            <a:r>
              <a:rPr lang="en-US" dirty="0"/>
              <a:t>( $file, "This is a simple test\n" ); </a:t>
            </a:r>
          </a:p>
          <a:p>
            <a:r>
              <a:rPr lang="en-US" dirty="0" err="1"/>
              <a:t>fclose</a:t>
            </a:r>
            <a:r>
              <a:rPr lang="en-US" dirty="0"/>
              <a:t>( $file ); </a:t>
            </a:r>
          </a:p>
          <a:p>
            <a:r>
              <a:rPr lang="en-US" dirty="0"/>
              <a:t>?&gt; </a:t>
            </a:r>
          </a:p>
        </p:txBody>
      </p:sp>
    </p:spTree>
    <p:extLst>
      <p:ext uri="{BB962C8B-B14F-4D97-AF65-F5344CB8AC3E}">
        <p14:creationId xmlns:p14="http://schemas.microsoft.com/office/powerpoint/2010/main" val="31066315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6600"/>
            <a:ext cx="8229600" cy="228600"/>
          </a:xfrm>
        </p:spPr>
        <p:txBody>
          <a:bodyPr>
            <a:noAutofit/>
          </a:bodyPr>
          <a:lstStyle/>
          <a:p>
            <a:br>
              <a:rPr lang="en-US" sz="4000" dirty="0"/>
            </a:br>
            <a:br>
              <a:rPr lang="en-US" sz="4000" dirty="0"/>
            </a:br>
            <a:r>
              <a:rPr lang="en-US" sz="4000" dirty="0"/>
              <a:t>FUNCTIONS </a:t>
            </a:r>
            <a:br>
              <a:rPr lang="en-US" sz="4000" dirty="0"/>
            </a:br>
            <a:endParaRPr lang="en-US" sz="4000" dirty="0"/>
          </a:p>
        </p:txBody>
      </p:sp>
    </p:spTree>
    <p:extLst>
      <p:ext uri="{BB962C8B-B14F-4D97-AF65-F5344CB8AC3E}">
        <p14:creationId xmlns:p14="http://schemas.microsoft.com/office/powerpoint/2010/main" val="3661436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pPr marL="0" indent="0"/>
            <a:r>
              <a:rPr lang="en-US" sz="3600" dirty="0"/>
              <a:t>Introduction</a:t>
            </a:r>
          </a:p>
        </p:txBody>
      </p:sp>
      <p:sp>
        <p:nvSpPr>
          <p:cNvPr id="3" name="Content Placeholder 2"/>
          <p:cNvSpPr>
            <a:spLocks noGrp="1"/>
          </p:cNvSpPr>
          <p:nvPr>
            <p:ph idx="1"/>
          </p:nvPr>
        </p:nvSpPr>
        <p:spPr>
          <a:xfrm>
            <a:off x="226454" y="1600200"/>
            <a:ext cx="8688946" cy="4876800"/>
          </a:xfrm>
        </p:spPr>
        <p:txBody>
          <a:bodyPr>
            <a:noAutofit/>
          </a:bodyPr>
          <a:lstStyle/>
          <a:p>
            <a:endParaRPr lang="en-US" sz="1800" dirty="0"/>
          </a:p>
          <a:p>
            <a:pPr marL="0" indent="0">
              <a:buNone/>
            </a:pPr>
            <a:r>
              <a:rPr lang="en-US" sz="1800" dirty="0"/>
              <a:t>The main way to store information in the middle of a PHP program is by using a variable. </a:t>
            </a:r>
          </a:p>
          <a:p>
            <a:r>
              <a:rPr lang="en-US" sz="1800" dirty="0"/>
              <a:t>Here are the most important things to know about variables in PHP. </a:t>
            </a:r>
          </a:p>
          <a:p>
            <a:r>
              <a:rPr lang="en-US" sz="1800" dirty="0"/>
              <a:t>All variables in PHP are denoted with a leading dollar sign ($). </a:t>
            </a:r>
          </a:p>
          <a:p>
            <a:r>
              <a:rPr lang="en-US" sz="1800" dirty="0"/>
              <a:t>The value of a variable is the value of its most recent assignment. </a:t>
            </a:r>
          </a:p>
          <a:p>
            <a:r>
              <a:rPr lang="en-US" sz="1800" dirty="0"/>
              <a:t>Variables are assigned with the = operator, with the variable on the left-hand side and the expression to be evaluated on the right. </a:t>
            </a:r>
          </a:p>
          <a:p>
            <a:r>
              <a:rPr lang="en-US" sz="1800" dirty="0"/>
              <a:t>Variables used before they are assigned have default values. </a:t>
            </a:r>
          </a:p>
          <a:p>
            <a:r>
              <a:rPr lang="en-US" sz="1800" dirty="0"/>
              <a:t>PHP does a good job of automatically converting types from one to another when necessary. </a:t>
            </a:r>
          </a:p>
          <a:p>
            <a:pPr marL="0" indent="0">
              <a:buNone/>
            </a:pPr>
            <a:endParaRPr lang="en-US" sz="1800" dirty="0"/>
          </a:p>
        </p:txBody>
      </p:sp>
    </p:spTree>
    <p:extLst>
      <p:ext uri="{BB962C8B-B14F-4D97-AF65-F5344CB8AC3E}">
        <p14:creationId xmlns:p14="http://schemas.microsoft.com/office/powerpoint/2010/main" val="24522270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228600"/>
          </a:xfrm>
        </p:spPr>
        <p:txBody>
          <a:bodyPr>
            <a:noAutofit/>
          </a:bodyPr>
          <a:lstStyle/>
          <a:p>
            <a:br>
              <a:rPr lang="en-US" sz="4000" dirty="0"/>
            </a:br>
            <a:br>
              <a:rPr lang="en-US" sz="4000" dirty="0"/>
            </a:br>
            <a:r>
              <a:rPr lang="en-US" sz="4000" dirty="0"/>
              <a:t>FUNCTIONS </a:t>
            </a:r>
            <a:br>
              <a:rPr lang="en-US" sz="4000" dirty="0"/>
            </a:br>
            <a:endParaRPr lang="en-US" sz="4000" dirty="0"/>
          </a:p>
        </p:txBody>
      </p:sp>
      <p:sp>
        <p:nvSpPr>
          <p:cNvPr id="3" name="Rectangle 2"/>
          <p:cNvSpPr/>
          <p:nvPr/>
        </p:nvSpPr>
        <p:spPr>
          <a:xfrm>
            <a:off x="309093" y="2286000"/>
            <a:ext cx="8544059" cy="3416320"/>
          </a:xfrm>
          <a:prstGeom prst="rect">
            <a:avLst/>
          </a:prstGeom>
        </p:spPr>
        <p:txBody>
          <a:bodyPr wrap="square">
            <a:spAutoFit/>
          </a:bodyPr>
          <a:lstStyle/>
          <a:p>
            <a:endParaRPr lang="en-US" dirty="0"/>
          </a:p>
          <a:p>
            <a:r>
              <a:rPr lang="en-US" dirty="0"/>
              <a:t>PHP functions are similar to other programming languages. A function is a piece of code which takes one more input in the form of parameter and does some processing and returns a value. </a:t>
            </a:r>
          </a:p>
          <a:p>
            <a:r>
              <a:rPr lang="en-US" dirty="0"/>
              <a:t>You already have seen many functions like </a:t>
            </a:r>
            <a:r>
              <a:rPr lang="en-US" b="1" dirty="0" err="1"/>
              <a:t>fopen</a:t>
            </a:r>
            <a:r>
              <a:rPr lang="en-US" b="1" dirty="0"/>
              <a:t>() </a:t>
            </a:r>
            <a:r>
              <a:rPr lang="en-US" dirty="0"/>
              <a:t>and </a:t>
            </a:r>
            <a:r>
              <a:rPr lang="en-US" b="1" dirty="0" err="1"/>
              <a:t>fread</a:t>
            </a:r>
            <a:r>
              <a:rPr lang="en-US" b="1" dirty="0"/>
              <a:t>() </a:t>
            </a:r>
            <a:r>
              <a:rPr lang="en-US" dirty="0"/>
              <a:t>etc. They are built-in functions but PHP gives you option to create your own functions as well. </a:t>
            </a:r>
          </a:p>
          <a:p>
            <a:r>
              <a:rPr lang="en-US" dirty="0"/>
              <a:t>There are two parts which should be clear to you: </a:t>
            </a:r>
          </a:p>
          <a:p>
            <a:endParaRPr lang="en-US" dirty="0"/>
          </a:p>
          <a:p>
            <a:r>
              <a:rPr lang="en-US" dirty="0"/>
              <a:t> Creating a PHP Function </a:t>
            </a:r>
          </a:p>
          <a:p>
            <a:endParaRPr lang="en-US" dirty="0"/>
          </a:p>
          <a:p>
            <a:r>
              <a:rPr lang="en-US" dirty="0"/>
              <a:t> Calling a PHP Function </a:t>
            </a:r>
          </a:p>
          <a:p>
            <a:endParaRPr lang="en-US" dirty="0"/>
          </a:p>
        </p:txBody>
      </p:sp>
    </p:spTree>
    <p:extLst>
      <p:ext uri="{BB962C8B-B14F-4D97-AF65-F5344CB8AC3E}">
        <p14:creationId xmlns:p14="http://schemas.microsoft.com/office/powerpoint/2010/main" val="19916341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228600"/>
          </a:xfrm>
        </p:spPr>
        <p:txBody>
          <a:bodyPr>
            <a:noAutofit/>
          </a:bodyPr>
          <a:lstStyle/>
          <a:p>
            <a:br>
              <a:rPr lang="en-US" sz="2800" dirty="0"/>
            </a:br>
            <a:r>
              <a:rPr lang="en-US" sz="2800" b="1" dirty="0"/>
              <a:t>Creating PHP Function </a:t>
            </a:r>
            <a:endParaRPr lang="en-US" sz="2800" dirty="0"/>
          </a:p>
        </p:txBody>
      </p:sp>
      <p:sp>
        <p:nvSpPr>
          <p:cNvPr id="4" name="Rectangle 3"/>
          <p:cNvSpPr/>
          <p:nvPr/>
        </p:nvSpPr>
        <p:spPr>
          <a:xfrm>
            <a:off x="381000" y="1859340"/>
            <a:ext cx="8458200" cy="2585323"/>
          </a:xfrm>
          <a:prstGeom prst="rect">
            <a:avLst/>
          </a:prstGeom>
        </p:spPr>
        <p:txBody>
          <a:bodyPr wrap="square">
            <a:spAutoFit/>
          </a:bodyPr>
          <a:lstStyle/>
          <a:p>
            <a:endParaRPr lang="en-US" dirty="0"/>
          </a:p>
          <a:p>
            <a:r>
              <a:rPr lang="en-US" dirty="0"/>
              <a:t>It is very easy to create your own PHP function. Suppose you want to create a PHP function which will simply write a simple message on your browser when you will call it. </a:t>
            </a:r>
          </a:p>
          <a:p>
            <a:endParaRPr lang="en-US" dirty="0"/>
          </a:p>
          <a:p>
            <a:r>
              <a:rPr lang="en-US" dirty="0"/>
              <a:t>Following example creates a function called </a:t>
            </a:r>
            <a:r>
              <a:rPr lang="en-US" dirty="0" err="1"/>
              <a:t>writeMessage</a:t>
            </a:r>
            <a:r>
              <a:rPr lang="en-US" dirty="0"/>
              <a:t>() and then calls it just after creating it. </a:t>
            </a:r>
          </a:p>
          <a:p>
            <a:endParaRPr lang="en-US" dirty="0"/>
          </a:p>
          <a:p>
            <a:r>
              <a:rPr lang="en-US" dirty="0"/>
              <a:t>Note that while creating a function its name should start with keyword </a:t>
            </a:r>
            <a:r>
              <a:rPr lang="en-US" b="1" dirty="0"/>
              <a:t>function </a:t>
            </a:r>
            <a:r>
              <a:rPr lang="en-US" dirty="0"/>
              <a:t>and all the PHP code should be put inside { and } braces.</a:t>
            </a:r>
          </a:p>
        </p:txBody>
      </p:sp>
    </p:spTree>
    <p:extLst>
      <p:ext uri="{BB962C8B-B14F-4D97-AF65-F5344CB8AC3E}">
        <p14:creationId xmlns:p14="http://schemas.microsoft.com/office/powerpoint/2010/main" val="6337771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228600"/>
          </a:xfrm>
        </p:spPr>
        <p:txBody>
          <a:bodyPr>
            <a:noAutofit/>
          </a:bodyPr>
          <a:lstStyle/>
          <a:p>
            <a:r>
              <a:rPr lang="en-US" sz="2800" dirty="0"/>
              <a:t>Example</a:t>
            </a:r>
          </a:p>
        </p:txBody>
      </p:sp>
      <p:sp>
        <p:nvSpPr>
          <p:cNvPr id="4" name="Rectangle 3"/>
          <p:cNvSpPr/>
          <p:nvPr/>
        </p:nvSpPr>
        <p:spPr>
          <a:xfrm>
            <a:off x="381000" y="1859340"/>
            <a:ext cx="8458200" cy="4154984"/>
          </a:xfrm>
          <a:prstGeom prst="rect">
            <a:avLst/>
          </a:prstGeom>
        </p:spPr>
        <p:txBody>
          <a:bodyPr wrap="square">
            <a:spAutoFit/>
          </a:bodyPr>
          <a:lstStyle/>
          <a:p>
            <a:r>
              <a:rPr lang="en-US" sz="1600" dirty="0"/>
              <a:t>&lt;html&gt; </a:t>
            </a:r>
          </a:p>
          <a:p>
            <a:r>
              <a:rPr lang="en-US" sz="1600" dirty="0"/>
              <a:t>&lt;head&gt; </a:t>
            </a:r>
          </a:p>
          <a:p>
            <a:r>
              <a:rPr lang="en-US" sz="1600" dirty="0"/>
              <a:t>&lt;title&gt;Writing PHP Function&lt;/title&gt; </a:t>
            </a:r>
          </a:p>
          <a:p>
            <a:r>
              <a:rPr lang="en-US" sz="1600" dirty="0"/>
              <a:t>&lt;/head&gt; </a:t>
            </a:r>
          </a:p>
          <a:p>
            <a:r>
              <a:rPr lang="en-US" sz="1600" dirty="0"/>
              <a:t>&lt;body&gt; </a:t>
            </a:r>
          </a:p>
          <a:p>
            <a:r>
              <a:rPr lang="en-US" sz="1600" dirty="0"/>
              <a:t>&lt;?</a:t>
            </a:r>
            <a:r>
              <a:rPr lang="en-US" sz="1600" dirty="0" err="1"/>
              <a:t>php</a:t>
            </a:r>
            <a:r>
              <a:rPr lang="en-US" sz="1600" dirty="0"/>
              <a:t> </a:t>
            </a:r>
          </a:p>
          <a:p>
            <a:r>
              <a:rPr lang="en-US" sz="1600" dirty="0"/>
              <a:t>/* Defining a PHP Function */ </a:t>
            </a:r>
          </a:p>
          <a:p>
            <a:r>
              <a:rPr lang="en-US" sz="1600" dirty="0"/>
              <a:t>function </a:t>
            </a:r>
            <a:r>
              <a:rPr lang="en-US" sz="1600" dirty="0" err="1"/>
              <a:t>writeMessage</a:t>
            </a:r>
            <a:r>
              <a:rPr lang="en-US" sz="1600" dirty="0"/>
              <a:t>() </a:t>
            </a:r>
          </a:p>
          <a:p>
            <a:r>
              <a:rPr lang="en-US" sz="1600" dirty="0"/>
              <a:t>{ </a:t>
            </a:r>
          </a:p>
          <a:p>
            <a:r>
              <a:rPr lang="en-US" sz="1600" dirty="0"/>
              <a:t>echo "You are really a nice person, Have a nice time!"; </a:t>
            </a:r>
          </a:p>
          <a:p>
            <a:r>
              <a:rPr lang="en-US" sz="1600" dirty="0"/>
              <a:t>} </a:t>
            </a:r>
          </a:p>
          <a:p>
            <a:r>
              <a:rPr lang="en-US" sz="1600" dirty="0"/>
              <a:t>/* Calling a PHP Function */ </a:t>
            </a:r>
          </a:p>
          <a:p>
            <a:r>
              <a:rPr lang="en-US" sz="1600" dirty="0" err="1"/>
              <a:t>writeMessage</a:t>
            </a:r>
            <a:r>
              <a:rPr lang="en-US" sz="1600" dirty="0"/>
              <a:t>(); </a:t>
            </a:r>
          </a:p>
          <a:p>
            <a:r>
              <a:rPr lang="en-US" sz="1600" dirty="0"/>
              <a:t>?&gt; </a:t>
            </a:r>
          </a:p>
          <a:p>
            <a:r>
              <a:rPr lang="en-US" sz="1600" dirty="0"/>
              <a:t>&lt;/body&gt; </a:t>
            </a:r>
          </a:p>
          <a:p>
            <a:r>
              <a:rPr lang="en-US" sz="1600" dirty="0"/>
              <a:t>&lt;/html&gt; </a:t>
            </a:r>
          </a:p>
        </p:txBody>
      </p:sp>
    </p:spTree>
    <p:extLst>
      <p:ext uri="{BB962C8B-B14F-4D97-AF65-F5344CB8AC3E}">
        <p14:creationId xmlns:p14="http://schemas.microsoft.com/office/powerpoint/2010/main" val="14937623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228600"/>
          </a:xfrm>
        </p:spPr>
        <p:txBody>
          <a:bodyPr>
            <a:noAutofit/>
          </a:bodyPr>
          <a:lstStyle/>
          <a:p>
            <a:br>
              <a:rPr lang="en-US" sz="2800" dirty="0"/>
            </a:br>
            <a:r>
              <a:rPr lang="en-US" sz="2800" b="1" dirty="0"/>
              <a:t>PHP Functions with Parameters </a:t>
            </a:r>
            <a:endParaRPr lang="en-US" sz="2800" dirty="0"/>
          </a:p>
        </p:txBody>
      </p:sp>
      <p:sp>
        <p:nvSpPr>
          <p:cNvPr id="4" name="Rectangle 3"/>
          <p:cNvSpPr/>
          <p:nvPr/>
        </p:nvSpPr>
        <p:spPr>
          <a:xfrm>
            <a:off x="381000" y="1859340"/>
            <a:ext cx="8458200" cy="1754326"/>
          </a:xfrm>
          <a:prstGeom prst="rect">
            <a:avLst/>
          </a:prstGeom>
        </p:spPr>
        <p:txBody>
          <a:bodyPr wrap="square">
            <a:spAutoFit/>
          </a:bodyPr>
          <a:lstStyle/>
          <a:p>
            <a:endParaRPr lang="en-US" dirty="0"/>
          </a:p>
          <a:p>
            <a:r>
              <a:rPr lang="en-US" dirty="0"/>
              <a:t>PHP gives you option to pass your parameters inside a function. You can pass as many as parameters your like. These parameters work like variables inside your function. </a:t>
            </a:r>
          </a:p>
          <a:p>
            <a:endParaRPr lang="en-US" dirty="0"/>
          </a:p>
          <a:p>
            <a:r>
              <a:rPr lang="en-US" dirty="0"/>
              <a:t>Following example takes two integer parameters and add them together and then print them. </a:t>
            </a:r>
          </a:p>
        </p:txBody>
      </p:sp>
    </p:spTree>
    <p:extLst>
      <p:ext uri="{BB962C8B-B14F-4D97-AF65-F5344CB8AC3E}">
        <p14:creationId xmlns:p14="http://schemas.microsoft.com/office/powerpoint/2010/main" val="9879572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228600"/>
          </a:xfrm>
        </p:spPr>
        <p:txBody>
          <a:bodyPr>
            <a:noAutofit/>
          </a:bodyPr>
          <a:lstStyle/>
          <a:p>
            <a:r>
              <a:rPr lang="en-US" sz="2800" dirty="0"/>
              <a:t>Example</a:t>
            </a:r>
          </a:p>
        </p:txBody>
      </p:sp>
      <p:sp>
        <p:nvSpPr>
          <p:cNvPr id="4" name="Rectangle 3"/>
          <p:cNvSpPr/>
          <p:nvPr/>
        </p:nvSpPr>
        <p:spPr>
          <a:xfrm>
            <a:off x="381000" y="1859340"/>
            <a:ext cx="8458200" cy="4154984"/>
          </a:xfrm>
          <a:prstGeom prst="rect">
            <a:avLst/>
          </a:prstGeom>
        </p:spPr>
        <p:txBody>
          <a:bodyPr wrap="square">
            <a:spAutoFit/>
          </a:bodyPr>
          <a:lstStyle/>
          <a:p>
            <a:endParaRPr lang="en-US" sz="1600" dirty="0"/>
          </a:p>
          <a:p>
            <a:r>
              <a:rPr lang="en-US" sz="1600" dirty="0"/>
              <a:t>&lt;html&gt; </a:t>
            </a:r>
          </a:p>
          <a:p>
            <a:r>
              <a:rPr lang="en-US" sz="1600" dirty="0"/>
              <a:t>&lt;head&gt; </a:t>
            </a:r>
          </a:p>
          <a:p>
            <a:r>
              <a:rPr lang="en-US" sz="1600" dirty="0"/>
              <a:t>&lt;title&gt;Writing PHP Function with Parameters&lt;/title&gt; </a:t>
            </a:r>
          </a:p>
          <a:p>
            <a:r>
              <a:rPr lang="en-US" sz="1600" dirty="0"/>
              <a:t>&lt;/head&gt; </a:t>
            </a:r>
          </a:p>
          <a:p>
            <a:r>
              <a:rPr lang="en-US" sz="1600" dirty="0"/>
              <a:t>&lt;body&gt; </a:t>
            </a:r>
          </a:p>
          <a:p>
            <a:r>
              <a:rPr lang="en-US" sz="1600" dirty="0"/>
              <a:t>&lt;?</a:t>
            </a:r>
            <a:r>
              <a:rPr lang="en-US" sz="1600" dirty="0" err="1"/>
              <a:t>php</a:t>
            </a:r>
            <a:r>
              <a:rPr lang="en-US" sz="1600" dirty="0"/>
              <a:t> </a:t>
            </a:r>
          </a:p>
          <a:p>
            <a:r>
              <a:rPr lang="en-US" sz="1600" dirty="0"/>
              <a:t>function </a:t>
            </a:r>
            <a:r>
              <a:rPr lang="en-US" sz="1600" dirty="0" err="1"/>
              <a:t>addFunction</a:t>
            </a:r>
            <a:r>
              <a:rPr lang="en-US" sz="1600" dirty="0"/>
              <a:t>($num1, $num2) </a:t>
            </a:r>
          </a:p>
          <a:p>
            <a:r>
              <a:rPr lang="en-US" sz="1600" dirty="0"/>
              <a:t>{ </a:t>
            </a:r>
          </a:p>
          <a:p>
            <a:r>
              <a:rPr lang="en-US" sz="1600" dirty="0"/>
              <a:t>$sum = $num1 + $num2; </a:t>
            </a:r>
          </a:p>
          <a:p>
            <a:r>
              <a:rPr lang="en-US" sz="1600" dirty="0"/>
              <a:t>echo "Sum of the two numbers is : $sum"; </a:t>
            </a:r>
          </a:p>
          <a:p>
            <a:r>
              <a:rPr lang="en-US" sz="1600" dirty="0"/>
              <a:t>} </a:t>
            </a:r>
          </a:p>
          <a:p>
            <a:r>
              <a:rPr lang="en-US" sz="1600" dirty="0" err="1"/>
              <a:t>addFunction</a:t>
            </a:r>
            <a:r>
              <a:rPr lang="en-US" sz="1600" dirty="0"/>
              <a:t>(10, 20); </a:t>
            </a:r>
          </a:p>
          <a:p>
            <a:r>
              <a:rPr lang="en-US" sz="1600" dirty="0"/>
              <a:t>?&gt; </a:t>
            </a:r>
          </a:p>
          <a:p>
            <a:r>
              <a:rPr lang="en-US" sz="1600" dirty="0"/>
              <a:t>&lt;/body&gt; </a:t>
            </a:r>
          </a:p>
          <a:p>
            <a:r>
              <a:rPr lang="en-US" sz="1600" dirty="0"/>
              <a:t>&lt;/html&gt; </a:t>
            </a:r>
          </a:p>
        </p:txBody>
      </p:sp>
    </p:spTree>
    <p:extLst>
      <p:ext uri="{BB962C8B-B14F-4D97-AF65-F5344CB8AC3E}">
        <p14:creationId xmlns:p14="http://schemas.microsoft.com/office/powerpoint/2010/main" val="10964849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228600"/>
          </a:xfrm>
        </p:spPr>
        <p:txBody>
          <a:bodyPr>
            <a:noAutofit/>
          </a:bodyPr>
          <a:lstStyle/>
          <a:p>
            <a:br>
              <a:rPr lang="en-US" sz="2800" dirty="0"/>
            </a:br>
            <a:r>
              <a:rPr lang="en-US" sz="2800" b="1" dirty="0"/>
              <a:t>Passing Arguments by Reference </a:t>
            </a:r>
            <a:endParaRPr lang="en-US" sz="2800" dirty="0"/>
          </a:p>
        </p:txBody>
      </p:sp>
      <p:sp>
        <p:nvSpPr>
          <p:cNvPr id="4" name="Rectangle 3"/>
          <p:cNvSpPr/>
          <p:nvPr/>
        </p:nvSpPr>
        <p:spPr>
          <a:xfrm>
            <a:off x="381000" y="1859340"/>
            <a:ext cx="8458200" cy="2031325"/>
          </a:xfrm>
          <a:prstGeom prst="rect">
            <a:avLst/>
          </a:prstGeom>
        </p:spPr>
        <p:txBody>
          <a:bodyPr wrap="square">
            <a:spAutoFit/>
          </a:bodyPr>
          <a:lstStyle/>
          <a:p>
            <a:endParaRPr lang="en-US" dirty="0"/>
          </a:p>
          <a:p>
            <a:r>
              <a:rPr lang="en-US" dirty="0"/>
              <a:t>It is possible to pass arguments to functions by reference. This means that a reference to the variable is manipulated by the function rather than a copy of the variable's value. </a:t>
            </a:r>
            <a:br>
              <a:rPr lang="en-US" dirty="0"/>
            </a:br>
            <a:endParaRPr lang="en-US" dirty="0"/>
          </a:p>
          <a:p>
            <a:r>
              <a:rPr lang="en-US" dirty="0"/>
              <a:t>Any changes made to an argument in these cases will change the value of the original variable. You can pass an argument by reference by adding an ampersand to the variable name in either the function call or the function definition. </a:t>
            </a:r>
          </a:p>
        </p:txBody>
      </p:sp>
    </p:spTree>
    <p:extLst>
      <p:ext uri="{BB962C8B-B14F-4D97-AF65-F5344CB8AC3E}">
        <p14:creationId xmlns:p14="http://schemas.microsoft.com/office/powerpoint/2010/main" val="31729241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228600"/>
          </a:xfrm>
        </p:spPr>
        <p:txBody>
          <a:bodyPr>
            <a:noAutofit/>
          </a:bodyPr>
          <a:lstStyle/>
          <a:p>
            <a:r>
              <a:rPr lang="en-US" sz="2800" dirty="0"/>
              <a:t>Example</a:t>
            </a:r>
          </a:p>
        </p:txBody>
      </p:sp>
      <p:sp>
        <p:nvSpPr>
          <p:cNvPr id="4" name="Rectangle 3"/>
          <p:cNvSpPr/>
          <p:nvPr/>
        </p:nvSpPr>
        <p:spPr>
          <a:xfrm>
            <a:off x="381000" y="1859340"/>
            <a:ext cx="4191000" cy="3539430"/>
          </a:xfrm>
          <a:prstGeom prst="rect">
            <a:avLst/>
          </a:prstGeom>
        </p:spPr>
        <p:txBody>
          <a:bodyPr wrap="square">
            <a:spAutoFit/>
          </a:bodyPr>
          <a:lstStyle/>
          <a:p>
            <a:r>
              <a:rPr lang="en-US" sz="1600" dirty="0"/>
              <a:t>&lt;html&gt;</a:t>
            </a:r>
          </a:p>
          <a:p>
            <a:r>
              <a:rPr lang="en-US" sz="1600" dirty="0"/>
              <a:t>&lt;head&gt;</a:t>
            </a:r>
          </a:p>
          <a:p>
            <a:r>
              <a:rPr lang="en-US" sz="1600" dirty="0"/>
              <a:t>&lt;title&gt;Passing Argument by Reference&lt;/title&gt;</a:t>
            </a:r>
          </a:p>
          <a:p>
            <a:r>
              <a:rPr lang="en-US" sz="1600" dirty="0"/>
              <a:t>&lt;/head&gt;</a:t>
            </a:r>
          </a:p>
          <a:p>
            <a:r>
              <a:rPr lang="en-US" sz="1600" dirty="0"/>
              <a:t>&lt;body&gt;</a:t>
            </a:r>
          </a:p>
          <a:p>
            <a:r>
              <a:rPr lang="en-US" sz="1600" dirty="0"/>
              <a:t>&lt;?</a:t>
            </a:r>
            <a:r>
              <a:rPr lang="en-US" sz="1600" dirty="0" err="1"/>
              <a:t>php</a:t>
            </a:r>
            <a:endParaRPr lang="en-US" sz="1600" dirty="0"/>
          </a:p>
          <a:p>
            <a:r>
              <a:rPr lang="en-US" sz="1600" dirty="0"/>
              <a:t>function </a:t>
            </a:r>
            <a:r>
              <a:rPr lang="en-US" sz="1600" dirty="0" err="1"/>
              <a:t>addFive</a:t>
            </a:r>
            <a:r>
              <a:rPr lang="en-US" sz="1600" dirty="0"/>
              <a:t>(&amp;$</a:t>
            </a:r>
            <a:r>
              <a:rPr lang="en-US" sz="1600" dirty="0" err="1"/>
              <a:t>num</a:t>
            </a:r>
            <a:r>
              <a:rPr lang="en-US" sz="1600" dirty="0"/>
              <a:t>)</a:t>
            </a:r>
          </a:p>
          <a:p>
            <a:r>
              <a:rPr lang="en-US" sz="1600" dirty="0"/>
              <a:t>{</a:t>
            </a:r>
          </a:p>
          <a:p>
            <a:r>
              <a:rPr lang="en-US" sz="1600" dirty="0"/>
              <a:t>$</a:t>
            </a:r>
            <a:r>
              <a:rPr lang="en-US" sz="1600" dirty="0" err="1"/>
              <a:t>num</a:t>
            </a:r>
            <a:r>
              <a:rPr lang="en-US" sz="1600" dirty="0"/>
              <a:t> += 5;</a:t>
            </a:r>
          </a:p>
          <a:p>
            <a:r>
              <a:rPr lang="en-US" sz="1600" dirty="0"/>
              <a:t>}</a:t>
            </a:r>
          </a:p>
          <a:p>
            <a:r>
              <a:rPr lang="en-US" sz="1600" dirty="0"/>
              <a:t>function </a:t>
            </a:r>
            <a:r>
              <a:rPr lang="en-US" sz="1600" dirty="0" err="1"/>
              <a:t>addSix</a:t>
            </a:r>
            <a:r>
              <a:rPr lang="en-US" sz="1600" dirty="0"/>
              <a:t>(&amp;$</a:t>
            </a:r>
            <a:r>
              <a:rPr lang="en-US" sz="1600" dirty="0" err="1"/>
              <a:t>num</a:t>
            </a:r>
            <a:r>
              <a:rPr lang="en-US" sz="1600" dirty="0"/>
              <a:t>)</a:t>
            </a:r>
          </a:p>
          <a:p>
            <a:r>
              <a:rPr lang="en-US" sz="1600" dirty="0"/>
              <a:t>{</a:t>
            </a:r>
          </a:p>
          <a:p>
            <a:r>
              <a:rPr lang="en-US" sz="1600" dirty="0"/>
              <a:t>$</a:t>
            </a:r>
            <a:r>
              <a:rPr lang="en-US" sz="1600" dirty="0" err="1"/>
              <a:t>num</a:t>
            </a:r>
            <a:r>
              <a:rPr lang="en-US" sz="1600" dirty="0"/>
              <a:t> += 8;</a:t>
            </a:r>
          </a:p>
          <a:p>
            <a:r>
              <a:rPr lang="en-US" sz="1600" dirty="0"/>
              <a:t>}</a:t>
            </a:r>
          </a:p>
        </p:txBody>
      </p:sp>
      <p:sp>
        <p:nvSpPr>
          <p:cNvPr id="3" name="Rectangle 2"/>
          <p:cNvSpPr/>
          <p:nvPr/>
        </p:nvSpPr>
        <p:spPr>
          <a:xfrm>
            <a:off x="4724400" y="2133600"/>
            <a:ext cx="4038600" cy="2062103"/>
          </a:xfrm>
          <a:prstGeom prst="rect">
            <a:avLst/>
          </a:prstGeom>
        </p:spPr>
        <p:txBody>
          <a:bodyPr wrap="square">
            <a:spAutoFit/>
          </a:bodyPr>
          <a:lstStyle/>
          <a:p>
            <a:r>
              <a:rPr lang="en-US" sz="1600" dirty="0"/>
              <a:t>$</a:t>
            </a:r>
            <a:r>
              <a:rPr lang="en-US" sz="1600" dirty="0" err="1"/>
              <a:t>orignum</a:t>
            </a:r>
            <a:r>
              <a:rPr lang="en-US" sz="1600" dirty="0"/>
              <a:t> = 10;</a:t>
            </a:r>
          </a:p>
          <a:p>
            <a:r>
              <a:rPr lang="en-US" sz="1600" dirty="0" err="1"/>
              <a:t>addFive</a:t>
            </a:r>
            <a:r>
              <a:rPr lang="en-US" sz="1600" dirty="0"/>
              <a:t>( $</a:t>
            </a:r>
            <a:r>
              <a:rPr lang="en-US" sz="1600" dirty="0" err="1"/>
              <a:t>orignum</a:t>
            </a:r>
            <a:r>
              <a:rPr lang="en-US" sz="1600" dirty="0"/>
              <a:t> );</a:t>
            </a:r>
          </a:p>
          <a:p>
            <a:r>
              <a:rPr lang="en-US" sz="1600" dirty="0"/>
              <a:t>echo "Original Value is $</a:t>
            </a:r>
            <a:r>
              <a:rPr lang="en-US" sz="1600" dirty="0" err="1"/>
              <a:t>orignum</a:t>
            </a:r>
            <a:r>
              <a:rPr lang="en-US" sz="1600" dirty="0"/>
              <a:t>&lt;</a:t>
            </a:r>
            <a:r>
              <a:rPr lang="en-US" sz="1600" dirty="0" err="1"/>
              <a:t>br</a:t>
            </a:r>
            <a:r>
              <a:rPr lang="en-US" sz="1600" dirty="0"/>
              <a:t> /&gt;";</a:t>
            </a:r>
          </a:p>
          <a:p>
            <a:r>
              <a:rPr lang="en-US" sz="1600" dirty="0" err="1"/>
              <a:t>addSix</a:t>
            </a:r>
            <a:r>
              <a:rPr lang="en-US" sz="1600" dirty="0"/>
              <a:t>( $</a:t>
            </a:r>
            <a:r>
              <a:rPr lang="en-US" sz="1600" dirty="0" err="1"/>
              <a:t>orignum</a:t>
            </a:r>
            <a:r>
              <a:rPr lang="en-US" sz="1600" dirty="0"/>
              <a:t> );</a:t>
            </a:r>
          </a:p>
          <a:p>
            <a:r>
              <a:rPr lang="en-US" sz="1600" dirty="0"/>
              <a:t>echo "Original Value is $</a:t>
            </a:r>
            <a:r>
              <a:rPr lang="en-US" sz="1600" dirty="0" err="1"/>
              <a:t>orignum</a:t>
            </a:r>
            <a:r>
              <a:rPr lang="en-US" sz="1600" dirty="0"/>
              <a:t>&lt;</a:t>
            </a:r>
            <a:r>
              <a:rPr lang="en-US" sz="1600" dirty="0" err="1"/>
              <a:t>br</a:t>
            </a:r>
            <a:r>
              <a:rPr lang="en-US" sz="1600" dirty="0"/>
              <a:t> /&gt;";</a:t>
            </a:r>
          </a:p>
          <a:p>
            <a:r>
              <a:rPr lang="en-US" sz="1600" dirty="0"/>
              <a:t>?&gt;</a:t>
            </a:r>
          </a:p>
          <a:p>
            <a:r>
              <a:rPr lang="en-US" sz="1600" dirty="0"/>
              <a:t>&lt;/body&gt;</a:t>
            </a:r>
          </a:p>
          <a:p>
            <a:r>
              <a:rPr lang="en-US" sz="1600" dirty="0"/>
              <a:t>&lt;/html&gt;</a:t>
            </a:r>
          </a:p>
        </p:txBody>
      </p:sp>
    </p:spTree>
    <p:extLst>
      <p:ext uri="{BB962C8B-B14F-4D97-AF65-F5344CB8AC3E}">
        <p14:creationId xmlns:p14="http://schemas.microsoft.com/office/powerpoint/2010/main" val="8983206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228600"/>
          </a:xfrm>
        </p:spPr>
        <p:txBody>
          <a:bodyPr>
            <a:noAutofit/>
          </a:bodyPr>
          <a:lstStyle/>
          <a:p>
            <a:br>
              <a:rPr lang="en-US" sz="2800" dirty="0"/>
            </a:br>
            <a:r>
              <a:rPr lang="en-US" sz="2800" b="1" dirty="0"/>
              <a:t>PHP Functions returning value </a:t>
            </a:r>
            <a:endParaRPr lang="en-US" sz="2800" dirty="0"/>
          </a:p>
        </p:txBody>
      </p:sp>
      <p:sp>
        <p:nvSpPr>
          <p:cNvPr id="3" name="Rectangle 2"/>
          <p:cNvSpPr/>
          <p:nvPr/>
        </p:nvSpPr>
        <p:spPr>
          <a:xfrm>
            <a:off x="464713" y="2057400"/>
            <a:ext cx="8382000" cy="2585323"/>
          </a:xfrm>
          <a:prstGeom prst="rect">
            <a:avLst/>
          </a:prstGeom>
        </p:spPr>
        <p:txBody>
          <a:bodyPr wrap="square">
            <a:spAutoFit/>
          </a:bodyPr>
          <a:lstStyle/>
          <a:p>
            <a:endParaRPr lang="en-US" dirty="0"/>
          </a:p>
          <a:p>
            <a:r>
              <a:rPr lang="en-US" dirty="0"/>
              <a:t>A function can return a value using the </a:t>
            </a:r>
            <a:r>
              <a:rPr lang="en-US" b="1" dirty="0"/>
              <a:t>return </a:t>
            </a:r>
            <a:r>
              <a:rPr lang="en-US" dirty="0"/>
              <a:t>statement in conjunction with a value or object. return stops the execution of the function and sends the value back to the calling code. </a:t>
            </a:r>
          </a:p>
          <a:p>
            <a:endParaRPr lang="en-US" dirty="0"/>
          </a:p>
          <a:p>
            <a:r>
              <a:rPr lang="en-US" dirty="0"/>
              <a:t>You can return more than one value from a function using </a:t>
            </a:r>
            <a:r>
              <a:rPr lang="en-US" b="1" dirty="0"/>
              <a:t>return array(1,2,3,4)</a:t>
            </a:r>
            <a:r>
              <a:rPr lang="en-US" dirty="0"/>
              <a:t>. </a:t>
            </a:r>
          </a:p>
          <a:p>
            <a:r>
              <a:rPr lang="en-US" dirty="0"/>
              <a:t>Following example takes two integer parameters and add them together and then returns their sum to the calling program. Note that </a:t>
            </a:r>
            <a:r>
              <a:rPr lang="en-US" b="1" dirty="0"/>
              <a:t>return </a:t>
            </a:r>
            <a:r>
              <a:rPr lang="en-US" dirty="0"/>
              <a:t>keyword is used to return a value from a function. </a:t>
            </a:r>
          </a:p>
        </p:txBody>
      </p:sp>
    </p:spTree>
    <p:extLst>
      <p:ext uri="{BB962C8B-B14F-4D97-AF65-F5344CB8AC3E}">
        <p14:creationId xmlns:p14="http://schemas.microsoft.com/office/powerpoint/2010/main" val="19287864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229600" cy="228600"/>
          </a:xfrm>
        </p:spPr>
        <p:txBody>
          <a:bodyPr>
            <a:noAutofit/>
          </a:bodyPr>
          <a:lstStyle/>
          <a:p>
            <a:r>
              <a:rPr lang="en-US" sz="2800" dirty="0"/>
              <a:t>Example</a:t>
            </a:r>
          </a:p>
        </p:txBody>
      </p:sp>
      <p:sp>
        <p:nvSpPr>
          <p:cNvPr id="4" name="Rectangle 3"/>
          <p:cNvSpPr/>
          <p:nvPr/>
        </p:nvSpPr>
        <p:spPr>
          <a:xfrm>
            <a:off x="381000" y="1859340"/>
            <a:ext cx="4191000" cy="4524315"/>
          </a:xfrm>
          <a:prstGeom prst="rect">
            <a:avLst/>
          </a:prstGeom>
        </p:spPr>
        <p:txBody>
          <a:bodyPr wrap="square">
            <a:spAutoFit/>
          </a:bodyPr>
          <a:lstStyle/>
          <a:p>
            <a:r>
              <a:rPr lang="en-US" sz="1600" dirty="0"/>
              <a:t>&lt;html&gt; </a:t>
            </a:r>
          </a:p>
          <a:p>
            <a:r>
              <a:rPr lang="en-US" sz="1600" dirty="0"/>
              <a:t>&lt;head&gt; </a:t>
            </a:r>
          </a:p>
          <a:p>
            <a:r>
              <a:rPr lang="en-US" sz="1600" dirty="0"/>
              <a:t>&lt;title&gt;Writing PHP Function which returns value&lt;/title&gt; </a:t>
            </a:r>
          </a:p>
          <a:p>
            <a:r>
              <a:rPr lang="en-US" sz="1600" dirty="0"/>
              <a:t>&lt;/head&gt; </a:t>
            </a:r>
          </a:p>
          <a:p>
            <a:r>
              <a:rPr lang="en-US" sz="1600" dirty="0"/>
              <a:t>&lt;body&gt; </a:t>
            </a:r>
          </a:p>
          <a:p>
            <a:r>
              <a:rPr lang="en-US" sz="1600" dirty="0"/>
              <a:t>&lt;?</a:t>
            </a:r>
            <a:r>
              <a:rPr lang="en-US" sz="1600" dirty="0" err="1"/>
              <a:t>php</a:t>
            </a:r>
            <a:r>
              <a:rPr lang="en-US" sz="1600" dirty="0"/>
              <a:t> </a:t>
            </a:r>
          </a:p>
          <a:p>
            <a:r>
              <a:rPr lang="en-US" sz="1600" dirty="0"/>
              <a:t>function </a:t>
            </a:r>
            <a:r>
              <a:rPr lang="en-US" sz="1600" dirty="0" err="1"/>
              <a:t>addFunction</a:t>
            </a:r>
            <a:r>
              <a:rPr lang="en-US" sz="1600" dirty="0"/>
              <a:t>($num1, $num2) </a:t>
            </a:r>
          </a:p>
          <a:p>
            <a:r>
              <a:rPr lang="en-US" sz="1600" dirty="0"/>
              <a:t>{ </a:t>
            </a:r>
          </a:p>
          <a:p>
            <a:r>
              <a:rPr lang="en-US" sz="1600" dirty="0"/>
              <a:t>$sum = $num1 + $num2; </a:t>
            </a:r>
          </a:p>
          <a:p>
            <a:r>
              <a:rPr lang="en-US" sz="1600" dirty="0"/>
              <a:t>return $sum; </a:t>
            </a:r>
          </a:p>
          <a:p>
            <a:r>
              <a:rPr lang="en-US" sz="1600" dirty="0"/>
              <a:t>} </a:t>
            </a:r>
          </a:p>
          <a:p>
            <a:r>
              <a:rPr lang="en-US" sz="1600" dirty="0"/>
              <a:t>$</a:t>
            </a:r>
            <a:r>
              <a:rPr lang="en-US" sz="1600" dirty="0" err="1"/>
              <a:t>return_value</a:t>
            </a:r>
            <a:r>
              <a:rPr lang="en-US" sz="1600" dirty="0"/>
              <a:t> = </a:t>
            </a:r>
            <a:r>
              <a:rPr lang="en-US" sz="1600" dirty="0" err="1"/>
              <a:t>addFunction</a:t>
            </a:r>
            <a:r>
              <a:rPr lang="en-US" sz="1600" dirty="0"/>
              <a:t>(10, 20); </a:t>
            </a:r>
          </a:p>
          <a:p>
            <a:r>
              <a:rPr lang="en-US" sz="1600" dirty="0"/>
              <a:t>echo "Returned value from the function : $</a:t>
            </a:r>
            <a:r>
              <a:rPr lang="en-US" sz="1600" dirty="0" err="1"/>
              <a:t>return_value</a:t>
            </a:r>
            <a:r>
              <a:rPr lang="en-US" sz="1600" dirty="0"/>
              <a:t>"; </a:t>
            </a:r>
          </a:p>
          <a:p>
            <a:r>
              <a:rPr lang="en-US" sz="1600" dirty="0"/>
              <a:t>?&gt; </a:t>
            </a:r>
          </a:p>
          <a:p>
            <a:r>
              <a:rPr lang="en-US" sz="1600" dirty="0"/>
              <a:t>&lt;/body&gt; </a:t>
            </a:r>
          </a:p>
          <a:p>
            <a:r>
              <a:rPr lang="en-US" sz="1600" dirty="0"/>
              <a:t>&lt;/html&gt; </a:t>
            </a:r>
          </a:p>
        </p:txBody>
      </p:sp>
    </p:spTree>
    <p:extLst>
      <p:ext uri="{BB962C8B-B14F-4D97-AF65-F5344CB8AC3E}">
        <p14:creationId xmlns:p14="http://schemas.microsoft.com/office/powerpoint/2010/main" val="24167625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76600"/>
            <a:ext cx="8229600" cy="228600"/>
          </a:xfrm>
        </p:spPr>
        <p:txBody>
          <a:bodyPr>
            <a:noAutofit/>
          </a:bodyPr>
          <a:lstStyle/>
          <a:p>
            <a:r>
              <a:rPr lang="en-US" sz="4000" dirty="0"/>
              <a:t>Sending E-Mails In PHP</a:t>
            </a:r>
          </a:p>
        </p:txBody>
      </p:sp>
    </p:spTree>
    <p:extLst>
      <p:ext uri="{BB962C8B-B14F-4D97-AF65-F5344CB8AC3E}">
        <p14:creationId xmlns:p14="http://schemas.microsoft.com/office/powerpoint/2010/main" val="121532487"/>
      </p:ext>
    </p:extLst>
  </p:cSld>
  <p:clrMapOvr>
    <a:masterClrMapping/>
  </p:clrMapOvr>
</p:sld>
</file>

<file path=ppt/theme/theme1.xml><?xml version="1.0" encoding="utf-8"?>
<a:theme xmlns:a="http://schemas.openxmlformats.org/drawingml/2006/main" name="Theme4">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Theme4</Template>
  <TotalTime>1482</TotalTime>
  <Words>8756</Words>
  <Application>Microsoft Office PowerPoint</Application>
  <PresentationFormat>On-screen Show (4:3)</PresentationFormat>
  <Paragraphs>1152</Paragraphs>
  <Slides>114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114</vt:i4>
      </vt:variant>
    </vt:vector>
  </HeadingPairs>
  <TitlesOfParts>
    <vt:vector size="120" baseType="lpstr">
      <vt:lpstr>Andalus</vt:lpstr>
      <vt:lpstr>Arial</vt:lpstr>
      <vt:lpstr>Calibri</vt:lpstr>
      <vt:lpstr>Georgia</vt:lpstr>
      <vt:lpstr>Wingdings</vt:lpstr>
      <vt:lpstr>Theme4</vt:lpstr>
      <vt:lpstr>Web Designing | PHP</vt:lpstr>
      <vt:lpstr>What is PHP?</vt:lpstr>
      <vt:lpstr>Uses of Php</vt:lpstr>
      <vt:lpstr>Characteristics</vt:lpstr>
      <vt:lpstr>Example-Hello World</vt:lpstr>
      <vt:lpstr>Case Sensitive</vt:lpstr>
      <vt:lpstr>White Space Insensitive</vt:lpstr>
      <vt:lpstr>Variable Types</vt:lpstr>
      <vt:lpstr>Introduction</vt:lpstr>
      <vt:lpstr>Continued</vt:lpstr>
      <vt:lpstr>Variable Naming</vt:lpstr>
      <vt:lpstr>PHP Variables</vt:lpstr>
      <vt:lpstr>PHP Local Variable</vt:lpstr>
      <vt:lpstr> PHP Function Parameters </vt:lpstr>
      <vt:lpstr> PHP Global Variables </vt:lpstr>
      <vt:lpstr>Example</vt:lpstr>
      <vt:lpstr>PHP Static Variables</vt:lpstr>
      <vt:lpstr>Example</vt:lpstr>
      <vt:lpstr>Constants</vt:lpstr>
      <vt:lpstr>Constant example</vt:lpstr>
      <vt:lpstr>Valid &amp; Invalid Constants</vt:lpstr>
      <vt:lpstr>PHP Magic Constants</vt:lpstr>
      <vt:lpstr>Operator Types</vt:lpstr>
      <vt:lpstr>Operators</vt:lpstr>
      <vt:lpstr>Arithmetic Operators</vt:lpstr>
      <vt:lpstr>Example</vt:lpstr>
      <vt:lpstr>Comparison Operators</vt:lpstr>
      <vt:lpstr>Example</vt:lpstr>
      <vt:lpstr>Logical Operators</vt:lpstr>
      <vt:lpstr>Example</vt:lpstr>
      <vt:lpstr>Example</vt:lpstr>
      <vt:lpstr>Assignment Operators</vt:lpstr>
      <vt:lpstr>Assignment Operators</vt:lpstr>
      <vt:lpstr>Example</vt:lpstr>
      <vt:lpstr>Conditional Operators</vt:lpstr>
      <vt:lpstr>Example</vt:lpstr>
      <vt:lpstr>Decision Making</vt:lpstr>
      <vt:lpstr>Decision Making</vt:lpstr>
      <vt:lpstr> The If...Else Statement </vt:lpstr>
      <vt:lpstr>Example</vt:lpstr>
      <vt:lpstr> The Else..If Statement </vt:lpstr>
      <vt:lpstr>Example</vt:lpstr>
      <vt:lpstr> The Switch Statement </vt:lpstr>
      <vt:lpstr>Example</vt:lpstr>
      <vt:lpstr>Loop Types</vt:lpstr>
      <vt:lpstr>Loop Types</vt:lpstr>
      <vt:lpstr>The for loop student</vt:lpstr>
      <vt:lpstr>Example</vt:lpstr>
      <vt:lpstr>The while loop student</vt:lpstr>
      <vt:lpstr>Example</vt:lpstr>
      <vt:lpstr> The do...while loop statement </vt:lpstr>
      <vt:lpstr>Example</vt:lpstr>
      <vt:lpstr> The foreach loop statement </vt:lpstr>
      <vt:lpstr>Example</vt:lpstr>
      <vt:lpstr> Break statement </vt:lpstr>
      <vt:lpstr>Example</vt:lpstr>
      <vt:lpstr> Continue statement </vt:lpstr>
      <vt:lpstr>Example</vt:lpstr>
      <vt:lpstr>Arrays</vt:lpstr>
      <vt:lpstr>Arrays</vt:lpstr>
      <vt:lpstr>Numeric Arrays</vt:lpstr>
      <vt:lpstr>Example</vt:lpstr>
      <vt:lpstr>Associative Arrays</vt:lpstr>
      <vt:lpstr>Example</vt:lpstr>
      <vt:lpstr> Multidimensional Arrays </vt:lpstr>
      <vt:lpstr>Example</vt:lpstr>
      <vt:lpstr>Using HTML Forms</vt:lpstr>
      <vt:lpstr>  GET AND POST METHOD  </vt:lpstr>
      <vt:lpstr>  GET AND POST METHOD  </vt:lpstr>
      <vt:lpstr>  GET METHOD  </vt:lpstr>
      <vt:lpstr>  GET METHOD  </vt:lpstr>
      <vt:lpstr>Example</vt:lpstr>
      <vt:lpstr>  POST METHOD  </vt:lpstr>
      <vt:lpstr>Example</vt:lpstr>
      <vt:lpstr> The $_REQUEST variable </vt:lpstr>
      <vt:lpstr>Example</vt:lpstr>
      <vt:lpstr>File Inclusion</vt:lpstr>
      <vt:lpstr>File Inclusion</vt:lpstr>
      <vt:lpstr> The include() Function </vt:lpstr>
      <vt:lpstr>Example</vt:lpstr>
      <vt:lpstr> The require() Function </vt:lpstr>
      <vt:lpstr>  FILES &amp; I/O  </vt:lpstr>
      <vt:lpstr> Opening and Closing Files </vt:lpstr>
      <vt:lpstr> Opening and Closing Files </vt:lpstr>
      <vt:lpstr> Reading a file </vt:lpstr>
      <vt:lpstr>Example</vt:lpstr>
      <vt:lpstr> Writing a file </vt:lpstr>
      <vt:lpstr>Example</vt:lpstr>
      <vt:lpstr>  FUNCTIONS  </vt:lpstr>
      <vt:lpstr>  FUNCTIONS  </vt:lpstr>
      <vt:lpstr> Creating PHP Function </vt:lpstr>
      <vt:lpstr>Example</vt:lpstr>
      <vt:lpstr> PHP Functions with Parameters </vt:lpstr>
      <vt:lpstr>Example</vt:lpstr>
      <vt:lpstr> Passing Arguments by Reference </vt:lpstr>
      <vt:lpstr>Example</vt:lpstr>
      <vt:lpstr> PHP Functions returning value </vt:lpstr>
      <vt:lpstr>Example</vt:lpstr>
      <vt:lpstr>Sending E-Mails In PHP</vt:lpstr>
      <vt:lpstr>Sending E-Mails In PHP</vt:lpstr>
      <vt:lpstr>Sending plain text email </vt:lpstr>
      <vt:lpstr>Parameters</vt:lpstr>
      <vt:lpstr>Example</vt:lpstr>
      <vt:lpstr>  FILE UPLOADING  </vt:lpstr>
      <vt:lpstr>  FILE UPLOADING  </vt:lpstr>
      <vt:lpstr>  FILE UPLOADING  </vt:lpstr>
      <vt:lpstr>Upload Form</vt:lpstr>
      <vt:lpstr>Creating an upload script </vt:lpstr>
      <vt:lpstr>Example</vt:lpstr>
      <vt:lpstr>Example</vt:lpstr>
      <vt:lpstr>PHP Form Handling</vt:lpstr>
      <vt:lpstr>A Simple HTML Form</vt:lpstr>
      <vt:lpstr>welcome.php</vt:lpstr>
      <vt:lpstr>PHP Complete Form With Required  Fields &amp; 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Development</dc:title>
  <dc:creator>Robonext</dc:creator>
  <cp:lastModifiedBy>Umang ` Kejriwal</cp:lastModifiedBy>
  <cp:revision>193</cp:revision>
  <dcterms:created xsi:type="dcterms:W3CDTF">2014-05-20T11:19:42Z</dcterms:created>
  <dcterms:modified xsi:type="dcterms:W3CDTF">2020-10-21T17:11:39Z</dcterms:modified>
</cp:coreProperties>
</file>