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sldIdLst>
    <p:sldId id="256" r:id="rId2"/>
    <p:sldId id="257" r:id="rId3"/>
    <p:sldId id="258" r:id="rId4"/>
    <p:sldId id="260" r:id="rId5"/>
    <p:sldId id="261" r:id="rId6"/>
    <p:sldId id="263" r:id="rId7"/>
    <p:sldId id="265" r:id="rId8"/>
    <p:sldId id="262" r:id="rId9"/>
    <p:sldId id="266" r:id="rId10"/>
    <p:sldId id="267" r:id="rId11"/>
    <p:sldId id="268" r:id="rId12"/>
    <p:sldId id="269" r:id="rId13"/>
    <p:sldId id="270" r:id="rId14"/>
    <p:sldId id="271" r:id="rId15"/>
    <p:sldId id="272" r:id="rId16"/>
    <p:sldId id="273" r:id="rId17"/>
    <p:sldId id="285"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8CA07-E04B-4F17-BF26-4336B6786DF4}"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291397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8CA07-E04B-4F17-BF26-4336B6786DF4}"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66901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8CA07-E04B-4F17-BF26-4336B6786DF4}"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52BF4F-1473-4753-A05B-049AD003C8B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4921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38CA07-E04B-4F17-BF26-4336B6786DF4}"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3997315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38CA07-E04B-4F17-BF26-4336B6786DF4}"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52BF4F-1473-4753-A05B-049AD003C8B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6137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38CA07-E04B-4F17-BF26-4336B6786DF4}"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320630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8CA07-E04B-4F17-BF26-4336B6786DF4}"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1479226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8CA07-E04B-4F17-BF26-4336B6786DF4}"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233926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8CA07-E04B-4F17-BF26-4336B6786DF4}"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20822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8CA07-E04B-4F17-BF26-4336B6786DF4}"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280085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8CA07-E04B-4F17-BF26-4336B6786DF4}"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388229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8CA07-E04B-4F17-BF26-4336B6786DF4}" type="datetimeFigureOut">
              <a:rPr lang="en-IN" smtClean="0"/>
              <a:t>03-07-2023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359201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38CA07-E04B-4F17-BF26-4336B6786DF4}" type="datetimeFigureOut">
              <a:rPr lang="en-IN" smtClean="0"/>
              <a:t>03-07-2023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265464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8CA07-E04B-4F17-BF26-4336B6786DF4}" type="datetimeFigureOut">
              <a:rPr lang="en-IN" smtClean="0"/>
              <a:t>03-07-2023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234957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8CA07-E04B-4F17-BF26-4336B6786DF4}"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223369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8CA07-E04B-4F17-BF26-4336B6786DF4}"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52BF4F-1473-4753-A05B-049AD003C8BD}" type="slidenum">
              <a:rPr lang="en-IN" smtClean="0"/>
              <a:t>‹#›</a:t>
            </a:fld>
            <a:endParaRPr lang="en-IN"/>
          </a:p>
        </p:txBody>
      </p:sp>
    </p:spTree>
    <p:extLst>
      <p:ext uri="{BB962C8B-B14F-4D97-AF65-F5344CB8AC3E}">
        <p14:creationId xmlns:p14="http://schemas.microsoft.com/office/powerpoint/2010/main" val="23316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38CA07-E04B-4F17-BF26-4336B6786DF4}" type="datetimeFigureOut">
              <a:rPr lang="en-IN" smtClean="0"/>
              <a:t>03-07-2023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52BF4F-1473-4753-A05B-049AD003C8BD}" type="slidenum">
              <a:rPr lang="en-IN" smtClean="0"/>
              <a:t>‹#›</a:t>
            </a:fld>
            <a:endParaRPr lang="en-IN"/>
          </a:p>
        </p:txBody>
      </p:sp>
    </p:spTree>
    <p:extLst>
      <p:ext uri="{BB962C8B-B14F-4D97-AF65-F5344CB8AC3E}">
        <p14:creationId xmlns:p14="http://schemas.microsoft.com/office/powerpoint/2010/main" val="2111050589"/>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4CAB-CA83-0367-2C58-C337BBC4CA87}"/>
              </a:ext>
            </a:extLst>
          </p:cNvPr>
          <p:cNvSpPr>
            <a:spLocks noGrp="1"/>
          </p:cNvSpPr>
          <p:nvPr>
            <p:ph type="ctrTitle"/>
          </p:nvPr>
        </p:nvSpPr>
        <p:spPr>
          <a:xfrm>
            <a:off x="1524000" y="1590675"/>
            <a:ext cx="9144000" cy="2571749"/>
          </a:xfrm>
        </p:spPr>
        <p:txBody>
          <a:bodyPr>
            <a:normAutofit fontScale="90000"/>
          </a:bodyPr>
          <a:lstStyle/>
          <a:p>
            <a:pPr marL="0" lvl="0" indent="0" algn="ctr" rtl="0">
              <a:lnSpc>
                <a:spcPct val="100000"/>
              </a:lnSpc>
              <a:spcBef>
                <a:spcPts val="0"/>
              </a:spcBef>
              <a:spcAft>
                <a:spcPts val="0"/>
              </a:spcAft>
              <a:buClr>
                <a:srgbClr val="CC0000"/>
              </a:buClr>
              <a:buSzPts val="4200"/>
              <a:buFont typeface="Montserrat"/>
              <a:buNone/>
            </a:pPr>
            <a:br>
              <a:rPr lang="en-US" sz="6000" b="1" i="0" dirty="0">
                <a:solidFill>
                  <a:schemeClr val="accent5">
                    <a:lumMod val="50000"/>
                  </a:schemeClr>
                </a:solidFill>
                <a:effectLst/>
                <a:latin typeface="+mn-lt"/>
              </a:rPr>
            </a:br>
            <a:br>
              <a:rPr lang="en-US" sz="6000" b="1" i="0" dirty="0">
                <a:solidFill>
                  <a:schemeClr val="bg1">
                    <a:lumMod val="75000"/>
                  </a:schemeClr>
                </a:solidFill>
                <a:effectLst>
                  <a:outerShdw blurRad="38100" dist="38100" dir="2700000" algn="tl">
                    <a:srgbClr val="000000">
                      <a:alpha val="43137"/>
                    </a:srgbClr>
                  </a:outerShdw>
                </a:effectLst>
                <a:latin typeface="+mn-lt"/>
              </a:rPr>
            </a:br>
            <a:r>
              <a:rPr lang="en-US" sz="6700" b="1" dirty="0">
                <a:solidFill>
                  <a:srgbClr val="FF0000"/>
                </a:solidFill>
                <a:latin typeface="Montserrat"/>
                <a:ea typeface="Montserrat"/>
                <a:cs typeface="Montserrat"/>
                <a:sym typeface="Montserrat"/>
              </a:rPr>
              <a:t>Capstone Project</a:t>
            </a:r>
            <a:br>
              <a:rPr lang="en-US" b="1" dirty="0">
                <a:latin typeface="Montserrat"/>
                <a:ea typeface="Montserrat"/>
                <a:cs typeface="Montserrat"/>
                <a:sym typeface="Montserrat"/>
              </a:rPr>
            </a:br>
            <a:r>
              <a:rPr lang="en-US" sz="6000" b="1" i="0" dirty="0">
                <a:solidFill>
                  <a:schemeClr val="accent5">
                    <a:lumMod val="50000"/>
                  </a:schemeClr>
                </a:solidFill>
                <a:effectLst/>
                <a:latin typeface="+mn-lt"/>
              </a:rPr>
              <a:t>Play Store App Review Analysis</a:t>
            </a:r>
            <a:endParaRPr lang="en-IN" sz="6000" dirty="0"/>
          </a:p>
        </p:txBody>
      </p:sp>
      <p:sp>
        <p:nvSpPr>
          <p:cNvPr id="3" name="Subtitle 2">
            <a:extLst>
              <a:ext uri="{FF2B5EF4-FFF2-40B4-BE49-F238E27FC236}">
                <a16:creationId xmlns:a16="http://schemas.microsoft.com/office/drawing/2014/main" id="{0DFD6B80-4232-DE12-76C1-755172D7D9B4}"/>
              </a:ext>
            </a:extLst>
          </p:cNvPr>
          <p:cNvSpPr>
            <a:spLocks noGrp="1"/>
          </p:cNvSpPr>
          <p:nvPr>
            <p:ph type="subTitle" idx="1"/>
          </p:nvPr>
        </p:nvSpPr>
        <p:spPr>
          <a:xfrm>
            <a:off x="1524000" y="4162424"/>
            <a:ext cx="9144000" cy="1743075"/>
          </a:xfrm>
        </p:spPr>
        <p:txBody>
          <a:bodyPr>
            <a:normAutofit/>
          </a:bodyPr>
          <a:lstStyle/>
          <a:p>
            <a:pPr algn="ctr">
              <a:lnSpc>
                <a:spcPct val="100000"/>
              </a:lnSpc>
            </a:pPr>
            <a:endParaRPr lang="en-US" sz="2400" b="1" spc="-114" dirty="0">
              <a:solidFill>
                <a:srgbClr val="CC0000"/>
              </a:solidFill>
              <a:latin typeface="Verdana"/>
              <a:cs typeface="Verdana"/>
            </a:endParaRPr>
          </a:p>
          <a:p>
            <a:pPr algn="ctr">
              <a:lnSpc>
                <a:spcPct val="100000"/>
              </a:lnSpc>
            </a:pPr>
            <a:r>
              <a:rPr lang="en-US" sz="2400" b="1" spc="-114" dirty="0">
                <a:solidFill>
                  <a:srgbClr val="CC0000"/>
                </a:solidFill>
                <a:latin typeface="Verdana"/>
                <a:cs typeface="Verdana"/>
              </a:rPr>
              <a:t>Atul Chune</a:t>
            </a:r>
          </a:p>
          <a:p>
            <a:pPr algn="ctr">
              <a:lnSpc>
                <a:spcPct val="100000"/>
              </a:lnSpc>
              <a:spcBef>
                <a:spcPts val="20"/>
              </a:spcBef>
            </a:pPr>
            <a:r>
              <a:rPr lang="en-US" sz="1800" b="1" spc="-60" dirty="0">
                <a:solidFill>
                  <a:srgbClr val="124F5B"/>
                </a:solidFill>
                <a:latin typeface="Verdana"/>
                <a:cs typeface="Verdana"/>
              </a:rPr>
              <a:t>Data </a:t>
            </a:r>
            <a:r>
              <a:rPr lang="en-US" sz="1800" b="1" spc="-55" dirty="0">
                <a:solidFill>
                  <a:srgbClr val="124F5B"/>
                </a:solidFill>
                <a:latin typeface="Verdana"/>
                <a:cs typeface="Verdana"/>
              </a:rPr>
              <a:t>Science </a:t>
            </a:r>
            <a:r>
              <a:rPr lang="en-US" sz="1800" b="1" spc="-100" dirty="0">
                <a:solidFill>
                  <a:srgbClr val="124F5B"/>
                </a:solidFill>
                <a:latin typeface="Verdana"/>
                <a:cs typeface="Verdana"/>
              </a:rPr>
              <a:t>Trainee,</a:t>
            </a:r>
            <a:r>
              <a:rPr lang="en-US" sz="1800" b="1" spc="-210" dirty="0">
                <a:solidFill>
                  <a:srgbClr val="124F5B"/>
                </a:solidFill>
                <a:latin typeface="Verdana"/>
                <a:cs typeface="Verdana"/>
              </a:rPr>
              <a:t> </a:t>
            </a:r>
            <a:r>
              <a:rPr lang="en-US" sz="1800" b="1" spc="-60" dirty="0">
                <a:solidFill>
                  <a:srgbClr val="124F5B"/>
                </a:solidFill>
                <a:latin typeface="Verdana"/>
                <a:cs typeface="Verdana"/>
              </a:rPr>
              <a:t>AlmaBetter</a:t>
            </a:r>
            <a:endParaRPr lang="en-US" sz="1800" dirty="0">
              <a:latin typeface="Verdana"/>
              <a:cs typeface="Verdana"/>
            </a:endParaRPr>
          </a:p>
          <a:p>
            <a:endParaRPr lang="en-IN" dirty="0"/>
          </a:p>
        </p:txBody>
      </p:sp>
      <p:pic>
        <p:nvPicPr>
          <p:cNvPr id="6" name="Picture 5">
            <a:extLst>
              <a:ext uri="{FF2B5EF4-FFF2-40B4-BE49-F238E27FC236}">
                <a16:creationId xmlns:a16="http://schemas.microsoft.com/office/drawing/2014/main" id="{6016E134-E387-6241-C5C4-DCDA5E24AA77}"/>
              </a:ext>
            </a:extLst>
          </p:cNvPr>
          <p:cNvPicPr>
            <a:picLocks noChangeAspect="1"/>
          </p:cNvPicPr>
          <p:nvPr/>
        </p:nvPicPr>
        <p:blipFill>
          <a:blip r:embed="rId2"/>
          <a:stretch>
            <a:fillRect/>
          </a:stretch>
        </p:blipFill>
        <p:spPr>
          <a:xfrm>
            <a:off x="3990976" y="-38100"/>
            <a:ext cx="3962400" cy="1495425"/>
          </a:xfrm>
          <a:prstGeom prst="rect">
            <a:avLst/>
          </a:prstGeom>
        </p:spPr>
      </p:pic>
    </p:spTree>
    <p:extLst>
      <p:ext uri="{BB962C8B-B14F-4D97-AF65-F5344CB8AC3E}">
        <p14:creationId xmlns:p14="http://schemas.microsoft.com/office/powerpoint/2010/main" val="1685199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AAE6-A852-44E2-8A93-A49F4144F9AE}"/>
              </a:ext>
            </a:extLst>
          </p:cNvPr>
          <p:cNvSpPr>
            <a:spLocks noGrp="1"/>
          </p:cNvSpPr>
          <p:nvPr>
            <p:ph type="title"/>
          </p:nvPr>
        </p:nvSpPr>
        <p:spPr>
          <a:xfrm>
            <a:off x="2592925" y="624110"/>
            <a:ext cx="8911687" cy="566515"/>
          </a:xfrm>
        </p:spPr>
        <p:txBody>
          <a:bodyPr>
            <a:normAutofit fontScale="90000"/>
          </a:bodyPr>
          <a:lstStyle/>
          <a:p>
            <a:pPr algn="l"/>
            <a:r>
              <a:rPr lang="en-US" sz="2200" b="1" i="0" dirty="0">
                <a:solidFill>
                  <a:srgbClr val="000000"/>
                </a:solidFill>
                <a:effectLst/>
                <a:latin typeface="Times New Roman" panose="02020603050405020304" pitchFamily="18" charset="0"/>
                <a:cs typeface="Times New Roman" panose="02020603050405020304" pitchFamily="18" charset="0"/>
              </a:rPr>
              <a:t>Chart - 3: Average rating of the apps</a:t>
            </a:r>
            <a:br>
              <a:rPr lang="en-US" b="1" i="0" dirty="0">
                <a:solidFill>
                  <a:srgbClr val="000000"/>
                </a:solidFill>
                <a:effectLst/>
                <a:latin typeface="var(--jp-content-font-family)"/>
              </a:rPr>
            </a:br>
            <a:br>
              <a:rPr lang="en-US" b="0" i="0" dirty="0">
                <a:solidFill>
                  <a:srgbClr val="000000"/>
                </a:solidFill>
                <a:effectLst/>
                <a:latin typeface="-apple-system"/>
              </a:rPr>
            </a:b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3E42DBF1-881E-1369-21DC-CBBE25F9701B}"/>
              </a:ext>
            </a:extLst>
          </p:cNvPr>
          <p:cNvSpPr>
            <a:spLocks noGrp="1"/>
          </p:cNvSpPr>
          <p:nvPr>
            <p:ph idx="1"/>
          </p:nvPr>
        </p:nvSpPr>
        <p:spPr>
          <a:xfrm>
            <a:off x="1874837" y="4876800"/>
            <a:ext cx="10255518" cy="2179100"/>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FINDINGS:</a:t>
            </a:r>
          </a:p>
          <a:p>
            <a:pPr marL="0" indent="0" algn="l">
              <a:buNone/>
            </a:pPr>
            <a:r>
              <a:rPr lang="en-US" sz="1600" b="0" i="0" dirty="0">
                <a:effectLst/>
                <a:latin typeface="Times New Roman" panose="02020603050405020304" pitchFamily="18" charset="0"/>
                <a:cs typeface="Times New Roman" panose="02020603050405020304" pitchFamily="18" charset="0"/>
              </a:rPr>
              <a:t>We can represent the ratings in a better way if we group the ratings between certain intervals. Here, we can group the rating as follows:</a:t>
            </a: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4-5: Top rated</a:t>
            </a: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3-4: Above average</a:t>
            </a: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2-3: Average</a:t>
            </a: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1-2: Below average</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F39CD2-A427-1D2F-F2B0-70E0CE632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825" y="1027306"/>
            <a:ext cx="10101530" cy="3849494"/>
          </a:xfrm>
          <a:prstGeom prst="rect">
            <a:avLst/>
          </a:prstGeom>
        </p:spPr>
      </p:pic>
    </p:spTree>
    <p:extLst>
      <p:ext uri="{BB962C8B-B14F-4D97-AF65-F5344CB8AC3E}">
        <p14:creationId xmlns:p14="http://schemas.microsoft.com/office/powerpoint/2010/main" val="102989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B6B9-B368-1A85-6783-CB18FBBF35C3}"/>
              </a:ext>
            </a:extLst>
          </p:cNvPr>
          <p:cNvSpPr>
            <a:spLocks noGrp="1"/>
          </p:cNvSpPr>
          <p:nvPr>
            <p:ph type="title"/>
          </p:nvPr>
        </p:nvSpPr>
        <p:spPr>
          <a:xfrm>
            <a:off x="2076987" y="544861"/>
            <a:ext cx="9427625" cy="852265"/>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- 4: Which category of App is most popular on Play store based on Ratings</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863722E1-9933-FD62-35DB-B5EF6FA147FD}"/>
              </a:ext>
            </a:extLst>
          </p:cNvPr>
          <p:cNvSpPr>
            <a:spLocks noGrp="1"/>
          </p:cNvSpPr>
          <p:nvPr>
            <p:ph idx="1"/>
          </p:nvPr>
        </p:nvSpPr>
        <p:spPr>
          <a:xfrm>
            <a:off x="2178587" y="5624290"/>
            <a:ext cx="8915400" cy="1219199"/>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FINDINGS: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Rating is highest for AUTO_AND_VEHICLES and GAME category apps.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Rating is low for LIBRARIES_AND_DEMO and DATING category apps</a:t>
            </a:r>
          </a:p>
          <a:p>
            <a:pPr marL="0" indent="0">
              <a:buNone/>
            </a:pPr>
            <a:endParaRPr lang="en-IN" dirty="0"/>
          </a:p>
        </p:txBody>
      </p:sp>
      <p:pic>
        <p:nvPicPr>
          <p:cNvPr id="5" name="Picture 4">
            <a:extLst>
              <a:ext uri="{FF2B5EF4-FFF2-40B4-BE49-F238E27FC236}">
                <a16:creationId xmlns:a16="http://schemas.microsoft.com/office/drawing/2014/main" id="{4606EEE7-7993-3443-D530-F0CE96A4A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982" y="970994"/>
            <a:ext cx="9358630" cy="4500801"/>
          </a:xfrm>
          <a:prstGeom prst="rect">
            <a:avLst/>
          </a:prstGeom>
        </p:spPr>
      </p:pic>
    </p:spTree>
    <p:extLst>
      <p:ext uri="{BB962C8B-B14F-4D97-AF65-F5344CB8AC3E}">
        <p14:creationId xmlns:p14="http://schemas.microsoft.com/office/powerpoint/2010/main" val="321012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9DFE-C724-0545-352C-695833A5549A}"/>
              </a:ext>
            </a:extLst>
          </p:cNvPr>
          <p:cNvSpPr>
            <a:spLocks noGrp="1"/>
          </p:cNvSpPr>
          <p:nvPr>
            <p:ph type="title"/>
          </p:nvPr>
        </p:nvSpPr>
        <p:spPr>
          <a:xfrm>
            <a:off x="1951037" y="567865"/>
            <a:ext cx="8911687" cy="696690"/>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- 5 : Number of Reviews per Category</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1FD74956-0F8D-59C4-D5C6-F19809B14F98}"/>
              </a:ext>
            </a:extLst>
          </p:cNvPr>
          <p:cNvSpPr>
            <a:spLocks noGrp="1"/>
          </p:cNvSpPr>
          <p:nvPr>
            <p:ph idx="1"/>
          </p:nvPr>
        </p:nvSpPr>
        <p:spPr>
          <a:xfrm>
            <a:off x="2189162" y="5553075"/>
            <a:ext cx="8915400" cy="1095375"/>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FINDINGS: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apple-system"/>
              </a:rPr>
              <a:t>Social category has most number of reviews</a:t>
            </a:r>
          </a:p>
          <a:p>
            <a:pPr marL="0" indent="0">
              <a:buNone/>
            </a:pPr>
            <a:endParaRPr lang="en-IN" dirty="0"/>
          </a:p>
        </p:txBody>
      </p:sp>
      <p:pic>
        <p:nvPicPr>
          <p:cNvPr id="5" name="Picture 4">
            <a:extLst>
              <a:ext uri="{FF2B5EF4-FFF2-40B4-BE49-F238E27FC236}">
                <a16:creationId xmlns:a16="http://schemas.microsoft.com/office/drawing/2014/main" id="{88B3FCDC-3B22-2F58-CC88-214228AC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037" y="1048655"/>
            <a:ext cx="10038545" cy="4371975"/>
          </a:xfrm>
          <a:prstGeom prst="rect">
            <a:avLst/>
          </a:prstGeom>
        </p:spPr>
      </p:pic>
    </p:spTree>
    <p:extLst>
      <p:ext uri="{BB962C8B-B14F-4D97-AF65-F5344CB8AC3E}">
        <p14:creationId xmlns:p14="http://schemas.microsoft.com/office/powerpoint/2010/main" val="144132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2576-1750-A8B4-4E1D-44491E8EFD34}"/>
              </a:ext>
            </a:extLst>
          </p:cNvPr>
          <p:cNvSpPr>
            <a:spLocks noGrp="1"/>
          </p:cNvSpPr>
          <p:nvPr>
            <p:ph type="title"/>
          </p:nvPr>
        </p:nvSpPr>
        <p:spPr>
          <a:xfrm>
            <a:off x="2436812" y="624110"/>
            <a:ext cx="8911687" cy="585565"/>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- 6 : What is the ratio of number of Paid apps and Free apps?</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9760975F-878B-5E07-AD34-EB7DE7F043A6}"/>
              </a:ext>
            </a:extLst>
          </p:cNvPr>
          <p:cNvSpPr>
            <a:spLocks noGrp="1"/>
          </p:cNvSpPr>
          <p:nvPr>
            <p:ph idx="1"/>
          </p:nvPr>
        </p:nvSpPr>
        <p:spPr>
          <a:xfrm>
            <a:off x="2436812" y="5467350"/>
            <a:ext cx="8915400" cy="1280890"/>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Findings:</a:t>
            </a: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apple-system"/>
              </a:rPr>
              <a:t>From the above graph we can see that 92% of apps in google play store are free and 8%are paid.</a:t>
            </a:r>
          </a:p>
          <a:p>
            <a:pPr marL="0" indent="0">
              <a:buNone/>
            </a:pPr>
            <a:endParaRPr lang="en-IN" dirty="0"/>
          </a:p>
        </p:txBody>
      </p:sp>
      <p:pic>
        <p:nvPicPr>
          <p:cNvPr id="7" name="Picture 6">
            <a:extLst>
              <a:ext uri="{FF2B5EF4-FFF2-40B4-BE49-F238E27FC236}">
                <a16:creationId xmlns:a16="http://schemas.microsoft.com/office/drawing/2014/main" id="{203A2E7F-86C3-6E70-6C2E-405C2ECB4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411" y="1044127"/>
            <a:ext cx="4773177" cy="4442274"/>
          </a:xfrm>
          <a:prstGeom prst="rect">
            <a:avLst/>
          </a:prstGeom>
        </p:spPr>
      </p:pic>
    </p:spTree>
    <p:extLst>
      <p:ext uri="{BB962C8B-B14F-4D97-AF65-F5344CB8AC3E}">
        <p14:creationId xmlns:p14="http://schemas.microsoft.com/office/powerpoint/2010/main" val="110595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29745-7E6B-96D0-71E8-2EBB7C227804}"/>
              </a:ext>
            </a:extLst>
          </p:cNvPr>
          <p:cNvSpPr>
            <a:spLocks noGrp="1"/>
          </p:cNvSpPr>
          <p:nvPr>
            <p:ph type="title"/>
          </p:nvPr>
        </p:nvSpPr>
        <p:spPr>
          <a:xfrm>
            <a:off x="2305050" y="624110"/>
            <a:ext cx="9467849" cy="814165"/>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- 7 : Which category of Apps from the Content Rating column are found more on </a:t>
            </a:r>
            <a:r>
              <a:rPr lang="en-US" sz="2200" b="1" dirty="0">
                <a:latin typeface="Times New Roman" panose="02020603050405020304" pitchFamily="18" charset="0"/>
                <a:cs typeface="Times New Roman" panose="02020603050405020304" pitchFamily="18" charset="0"/>
              </a:rPr>
              <a:t>P</a:t>
            </a:r>
            <a:r>
              <a:rPr lang="en-US" sz="2200" b="1" i="0" dirty="0">
                <a:effectLst/>
                <a:latin typeface="Times New Roman" panose="02020603050405020304" pitchFamily="18" charset="0"/>
                <a:cs typeface="Times New Roman" panose="02020603050405020304" pitchFamily="18" charset="0"/>
              </a:rPr>
              <a:t>laystore ?</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264DB7B9-1127-E93F-F4A8-2CEA413FFB07}"/>
              </a:ext>
            </a:extLst>
          </p:cNvPr>
          <p:cNvSpPr>
            <a:spLocks noGrp="1"/>
          </p:cNvSpPr>
          <p:nvPr>
            <p:ph idx="1"/>
          </p:nvPr>
        </p:nvSpPr>
        <p:spPr>
          <a:xfrm>
            <a:off x="2065337" y="4552506"/>
            <a:ext cx="8915400" cy="2514600"/>
          </a:xfrm>
        </p:spPr>
        <p:txBody>
          <a:bodyPr>
            <a:normAutofit/>
          </a:bodyPr>
          <a:lstStyle/>
          <a:p>
            <a:pPr algn="l"/>
            <a:r>
              <a:rPr lang="en-US" sz="1600" b="1" i="0" dirty="0">
                <a:effectLst/>
                <a:latin typeface="Times New Roman" panose="02020603050405020304" pitchFamily="18" charset="0"/>
                <a:cs typeface="Times New Roman" panose="02020603050405020304" pitchFamily="18" charset="0"/>
              </a:rPr>
              <a:t>FINDINGS: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From above graph we can conclude that App Having 'Content Rating' - Everyone is having maximum number installation of 100.228B.</a:t>
            </a: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Also we can conclude that there are 4.29B installation for application having Content Rating of Everyone 10+.</a:t>
            </a: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We can also conclude that there are no such noticeable installation for Application having Content Rating of Adults only 18+ and Unrated.</a:t>
            </a:r>
          </a:p>
          <a:p>
            <a:pPr marL="0" indent="0">
              <a:buNone/>
            </a:pPr>
            <a:endParaRPr lang="en-IN" dirty="0"/>
          </a:p>
        </p:txBody>
      </p:sp>
      <p:pic>
        <p:nvPicPr>
          <p:cNvPr id="5" name="Picture 4">
            <a:extLst>
              <a:ext uri="{FF2B5EF4-FFF2-40B4-BE49-F238E27FC236}">
                <a16:creationId xmlns:a16="http://schemas.microsoft.com/office/drawing/2014/main" id="{A526517C-5270-97B5-4200-59ECCB6F8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88" y="1362075"/>
            <a:ext cx="9002287" cy="3162078"/>
          </a:xfrm>
          <a:prstGeom prst="rect">
            <a:avLst/>
          </a:prstGeom>
        </p:spPr>
      </p:pic>
    </p:spTree>
    <p:extLst>
      <p:ext uri="{BB962C8B-B14F-4D97-AF65-F5344CB8AC3E}">
        <p14:creationId xmlns:p14="http://schemas.microsoft.com/office/powerpoint/2010/main" val="414813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998B-CBE7-7F90-9CC2-80B7474CCDFD}"/>
              </a:ext>
            </a:extLst>
          </p:cNvPr>
          <p:cNvSpPr>
            <a:spLocks noGrp="1"/>
          </p:cNvSpPr>
          <p:nvPr>
            <p:ph type="title"/>
          </p:nvPr>
        </p:nvSpPr>
        <p:spPr>
          <a:xfrm>
            <a:off x="2162493" y="624110"/>
            <a:ext cx="9342120" cy="503650"/>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- 8 : What are the Top 10 installed apps in any category?</a:t>
            </a:r>
            <a:br>
              <a:rPr lang="en-US" b="1" i="0" dirty="0">
                <a:effectLst/>
                <a:latin typeface="-apple-system"/>
              </a:rPr>
            </a:br>
            <a:endParaRPr lang="en-IN" dirty="0"/>
          </a:p>
        </p:txBody>
      </p:sp>
      <p:sp>
        <p:nvSpPr>
          <p:cNvPr id="6" name="Content Placeholder 5">
            <a:extLst>
              <a:ext uri="{FF2B5EF4-FFF2-40B4-BE49-F238E27FC236}">
                <a16:creationId xmlns:a16="http://schemas.microsoft.com/office/drawing/2014/main" id="{C108AF8B-67B0-41FB-A739-86B2E9410A43}"/>
              </a:ext>
            </a:extLst>
          </p:cNvPr>
          <p:cNvSpPr>
            <a:spLocks noGrp="1"/>
          </p:cNvSpPr>
          <p:nvPr>
            <p:ph idx="1"/>
          </p:nvPr>
        </p:nvSpPr>
        <p:spPr>
          <a:xfrm>
            <a:off x="2162492" y="5495830"/>
            <a:ext cx="8915400" cy="1280890"/>
          </a:xfrm>
        </p:spPr>
        <p:txBody>
          <a:bodyPr>
            <a:normAutofit/>
          </a:bodyPr>
          <a:lstStyle/>
          <a:p>
            <a:pPr marL="0" indent="0">
              <a:buNone/>
            </a:pPr>
            <a:r>
              <a:rPr lang="en-IN" sz="1600" b="1" i="0" dirty="0">
                <a:effectLst/>
                <a:latin typeface="Times New Roman" panose="02020603050405020304" pitchFamily="18" charset="0"/>
                <a:cs typeface="Times New Roman" panose="02020603050405020304" pitchFamily="18" charset="0"/>
              </a:rPr>
              <a:t>FINDINGS:</a:t>
            </a:r>
          </a:p>
          <a:p>
            <a:pPr marL="0" indent="0">
              <a:buNone/>
            </a:pPr>
            <a:r>
              <a:rPr lang="en-US" sz="1600" i="0" dirty="0">
                <a:effectLst/>
                <a:latin typeface="Times New Roman" panose="02020603050405020304" pitchFamily="18" charset="0"/>
                <a:cs typeface="Times New Roman" panose="02020603050405020304" pitchFamily="18" charset="0"/>
              </a:rPr>
              <a:t>From the above graph we can see that in the Game category Subway Surfers, Candy Crush Saga, Temple Run 2 has the highest installs. In the same way we by passing different category names to the function, we can get the top 10 installed apps.</a:t>
            </a:r>
            <a:endParaRPr lang="en-IN" sz="1600" i="0" dirty="0">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57CD628-BB06-8140-AA07-9F5273B66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92" y="1127760"/>
            <a:ext cx="9426967" cy="4277360"/>
          </a:xfrm>
          <a:prstGeom prst="rect">
            <a:avLst/>
          </a:prstGeom>
        </p:spPr>
      </p:pic>
    </p:spTree>
    <p:extLst>
      <p:ext uri="{BB962C8B-B14F-4D97-AF65-F5344CB8AC3E}">
        <p14:creationId xmlns:p14="http://schemas.microsoft.com/office/powerpoint/2010/main" val="20082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1EBB-4A41-DD60-3FC2-CFC2F0DC5288}"/>
              </a:ext>
            </a:extLst>
          </p:cNvPr>
          <p:cNvSpPr>
            <a:spLocks noGrp="1"/>
          </p:cNvSpPr>
          <p:nvPr>
            <p:ph type="title"/>
          </p:nvPr>
        </p:nvSpPr>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- 9 : Distribution of apps based on its size</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548CE473-8590-8D58-2300-5E2929C057B3}"/>
              </a:ext>
            </a:extLst>
          </p:cNvPr>
          <p:cNvSpPr>
            <a:spLocks noGrp="1"/>
          </p:cNvSpPr>
          <p:nvPr>
            <p:ph idx="1"/>
          </p:nvPr>
        </p:nvSpPr>
        <p:spPr/>
        <p:txBody>
          <a:bodyPr/>
          <a:lstStyle/>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8" name="Text Placeholder 7">
            <a:extLst>
              <a:ext uri="{FF2B5EF4-FFF2-40B4-BE49-F238E27FC236}">
                <a16:creationId xmlns:a16="http://schemas.microsoft.com/office/drawing/2014/main" id="{1EBDC05C-F967-F486-BE10-C69CE54BAA8C}"/>
              </a:ext>
            </a:extLst>
          </p:cNvPr>
          <p:cNvSpPr>
            <a:spLocks noGrp="1"/>
          </p:cNvSpPr>
          <p:nvPr>
            <p:ph type="body" sz="half" idx="2"/>
          </p:nvPr>
        </p:nvSpPr>
        <p:spPr>
          <a:xfrm>
            <a:off x="2326640" y="5201920"/>
            <a:ext cx="9358948" cy="955992"/>
          </a:xfrm>
        </p:spPr>
        <p:txBody>
          <a:bodyPr/>
          <a:lstStyle/>
          <a:p>
            <a:r>
              <a:rPr lang="en-US" sz="1800" b="1" dirty="0">
                <a:latin typeface="Times New Roman" panose="02020603050405020304" pitchFamily="18" charset="0"/>
                <a:cs typeface="Times New Roman" panose="02020603050405020304" pitchFamily="18" charset="0"/>
              </a:rPr>
              <a:t>Finding 1 : </a:t>
            </a:r>
            <a:r>
              <a:rPr lang="en-US" sz="1800" b="0" i="0" dirty="0">
                <a:effectLst/>
                <a:latin typeface="Times New Roman" panose="02020603050405020304" pitchFamily="18" charset="0"/>
                <a:cs typeface="Times New Roman" panose="02020603050405020304" pitchFamily="18" charset="0"/>
              </a:rPr>
              <a:t>The sizes of the majority of the apps range in between 1 and 20 MB.</a:t>
            </a:r>
            <a:endParaRPr lang="en-US" sz="1800" b="1" dirty="0">
              <a:latin typeface="Times New Roman" panose="02020603050405020304" pitchFamily="18"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34F50D85-875D-9CF5-9F60-D5DDCCBD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640" y="1315854"/>
            <a:ext cx="9358948" cy="3164705"/>
          </a:xfrm>
          <a:prstGeom prst="rect">
            <a:avLst/>
          </a:prstGeom>
        </p:spPr>
      </p:pic>
    </p:spTree>
    <p:extLst>
      <p:ext uri="{BB962C8B-B14F-4D97-AF65-F5344CB8AC3E}">
        <p14:creationId xmlns:p14="http://schemas.microsoft.com/office/powerpoint/2010/main" val="316792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30E18C-589C-D92D-92FE-35DBE1C95334}"/>
              </a:ext>
            </a:extLst>
          </p:cNvPr>
          <p:cNvSpPr>
            <a:spLocks noGrp="1"/>
          </p:cNvSpPr>
          <p:nvPr>
            <p:ph type="title"/>
          </p:nvPr>
        </p:nvSpPr>
        <p:spPr>
          <a:xfrm>
            <a:off x="1949133" y="578266"/>
            <a:ext cx="8911687" cy="1280890"/>
          </a:xfrm>
        </p:spPr>
        <p:txBody>
          <a:bodyPr>
            <a:normAutofit/>
          </a:bodyPr>
          <a:lstStyle/>
          <a:p>
            <a:r>
              <a:rPr lang="en-US" sz="1600" b="1" dirty="0">
                <a:latin typeface="Times New Roman" panose="02020603050405020304" pitchFamily="18" charset="0"/>
                <a:cs typeface="Times New Roman" panose="02020603050405020304" pitchFamily="18" charset="0"/>
              </a:rPr>
              <a:t>FINDING 2:</a:t>
            </a:r>
            <a:br>
              <a:rPr lang="en-US" dirty="0"/>
            </a:br>
            <a:r>
              <a:rPr lang="en-US" sz="2000" b="0" i="0" dirty="0">
                <a:effectLst/>
                <a:latin typeface="Times New Roman" panose="02020603050405020304" pitchFamily="18" charset="0"/>
                <a:cs typeface="Times New Roman" panose="02020603050405020304" pitchFamily="18" charset="0"/>
              </a:rPr>
              <a:t>The apps which are smaller in size on average have lower no of app installs and user reviews</a:t>
            </a:r>
            <a:endParaRPr lang="en-IN"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864D27A3-79C4-6E40-A0FC-440FA8315E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133" y="1471860"/>
            <a:ext cx="9745027" cy="2566495"/>
          </a:xfrm>
        </p:spPr>
      </p:pic>
      <p:pic>
        <p:nvPicPr>
          <p:cNvPr id="10" name="Picture 9">
            <a:extLst>
              <a:ext uri="{FF2B5EF4-FFF2-40B4-BE49-F238E27FC236}">
                <a16:creationId xmlns:a16="http://schemas.microsoft.com/office/drawing/2014/main" id="{9D682358-FDA4-B380-99A8-9B6B68BEC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133" y="4291505"/>
            <a:ext cx="9745026" cy="2454736"/>
          </a:xfrm>
          <a:prstGeom prst="rect">
            <a:avLst/>
          </a:prstGeom>
        </p:spPr>
      </p:pic>
    </p:spTree>
    <p:extLst>
      <p:ext uri="{BB962C8B-B14F-4D97-AF65-F5344CB8AC3E}">
        <p14:creationId xmlns:p14="http://schemas.microsoft.com/office/powerpoint/2010/main" val="3981465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6CCB-73D0-F446-1E4F-E5ACFC6774CB}"/>
              </a:ext>
            </a:extLst>
          </p:cNvPr>
          <p:cNvSpPr>
            <a:spLocks noGrp="1"/>
          </p:cNvSpPr>
          <p:nvPr>
            <p:ph type="title"/>
          </p:nvPr>
        </p:nvSpPr>
        <p:spPr>
          <a:xfrm>
            <a:off x="2114550" y="700310"/>
            <a:ext cx="9157652" cy="564610"/>
          </a:xfrm>
        </p:spPr>
        <p:txBody>
          <a:bodyPr>
            <a:normAutofit fontScale="90000"/>
          </a:bodyPr>
          <a:lstStyle/>
          <a:p>
            <a:r>
              <a:rPr lang="en-US" sz="2000" b="1" dirty="0">
                <a:solidFill>
                  <a:schemeClr val="tx1"/>
                </a:solidFill>
                <a:effectLst/>
                <a:latin typeface="Times New Roman" panose="02020603050405020304" pitchFamily="18" charset="0"/>
                <a:cs typeface="Times New Roman" panose="02020603050405020304" pitchFamily="18" charset="0"/>
              </a:rPr>
              <a:t>Chart - 10 : Categories in which the top 20 free apps belong </a:t>
            </a:r>
            <a:br>
              <a:rPr lang="en-US" b="1" i="0" dirty="0">
                <a:effectLst/>
                <a:latin typeface="-apple-system"/>
              </a:rPr>
            </a:br>
            <a:endParaRPr lang="en-IN" dirty="0"/>
          </a:p>
        </p:txBody>
      </p:sp>
      <p:sp>
        <p:nvSpPr>
          <p:cNvPr id="7" name="Content Placeholder 6">
            <a:extLst>
              <a:ext uri="{FF2B5EF4-FFF2-40B4-BE49-F238E27FC236}">
                <a16:creationId xmlns:a16="http://schemas.microsoft.com/office/drawing/2014/main" id="{1C682772-7016-0DF6-6B2E-B608C247AA83}"/>
              </a:ext>
            </a:extLst>
          </p:cNvPr>
          <p:cNvSpPr>
            <a:spLocks noGrp="1"/>
          </p:cNvSpPr>
          <p:nvPr>
            <p:ph idx="1"/>
          </p:nvPr>
        </p:nvSpPr>
        <p:spPr>
          <a:xfrm>
            <a:off x="2114550" y="5519515"/>
            <a:ext cx="9390062" cy="71437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FINDINGS: </a:t>
            </a:r>
            <a:r>
              <a:rPr lang="en-US" dirty="0">
                <a:latin typeface="Times New Roman" panose="02020603050405020304" pitchFamily="18" charset="0"/>
                <a:cs typeface="Times New Roman" panose="02020603050405020304" pitchFamily="18" charset="0"/>
              </a:rPr>
              <a:t>Communication category contains most number of free apps in top 20 lists of free apps.</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CEAAE1-214C-B569-F2B0-479FD0863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1552730"/>
            <a:ext cx="9772650" cy="3602775"/>
          </a:xfrm>
          <a:prstGeom prst="rect">
            <a:avLst/>
          </a:prstGeom>
        </p:spPr>
      </p:pic>
    </p:spTree>
    <p:extLst>
      <p:ext uri="{BB962C8B-B14F-4D97-AF65-F5344CB8AC3E}">
        <p14:creationId xmlns:p14="http://schemas.microsoft.com/office/powerpoint/2010/main" val="316457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E54E-0AC3-A6A6-D355-A67BDE2B2695}"/>
              </a:ext>
            </a:extLst>
          </p:cNvPr>
          <p:cNvSpPr>
            <a:spLocks noGrp="1"/>
          </p:cNvSpPr>
          <p:nvPr>
            <p:ph type="title"/>
          </p:nvPr>
        </p:nvSpPr>
        <p:spPr>
          <a:xfrm>
            <a:off x="1903412" y="624110"/>
            <a:ext cx="9285287" cy="499840"/>
          </a:xfrm>
        </p:spPr>
        <p:txBody>
          <a:bodyPr>
            <a:normAutofit fontScale="90000"/>
          </a:bodyPr>
          <a:lstStyle/>
          <a:p>
            <a:r>
              <a:rPr lang="en-US" sz="2200" b="1" dirty="0">
                <a:solidFill>
                  <a:schemeClr val="tx1">
                    <a:lumMod val="95000"/>
                    <a:lumOff val="5000"/>
                  </a:schemeClr>
                </a:solidFill>
                <a:effectLst/>
                <a:latin typeface="Times New Roman" panose="02020603050405020304" pitchFamily="18" charset="0"/>
                <a:cs typeface="Times New Roman" panose="02020603050405020304" pitchFamily="18" charset="0"/>
              </a:rPr>
              <a:t>Chart - 11 : </a:t>
            </a:r>
            <a:r>
              <a:rPr lang="en-US" sz="2200" b="0" dirty="0">
                <a:solidFill>
                  <a:schemeClr val="tx1">
                    <a:lumMod val="95000"/>
                    <a:lumOff val="5000"/>
                  </a:schemeClr>
                </a:solidFill>
                <a:effectLst/>
                <a:latin typeface="Times New Roman" panose="02020603050405020304" pitchFamily="18" charset="0"/>
                <a:cs typeface="Times New Roman" panose="02020603050405020304" pitchFamily="18" charset="0"/>
              </a:rPr>
              <a:t>Number of apps that can be installed at a particular price</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5E7B0EFB-77A5-A625-51B2-88B9B0DF3819}"/>
              </a:ext>
            </a:extLst>
          </p:cNvPr>
          <p:cNvSpPr>
            <a:spLocks noGrp="1"/>
          </p:cNvSpPr>
          <p:nvPr>
            <p:ph idx="1"/>
          </p:nvPr>
        </p:nvSpPr>
        <p:spPr>
          <a:xfrm>
            <a:off x="1903412" y="3819524"/>
            <a:ext cx="8915400" cy="3038476"/>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FINDINGS:</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The paid apps charge the users a certain amount to download and install the app. This amount varies from one app to another.</a:t>
            </a:r>
          </a:p>
          <a:p>
            <a:pPr marL="0" indent="0" algn="l">
              <a:buNone/>
            </a:pPr>
            <a:r>
              <a:rPr lang="en-US" b="0" i="0" dirty="0">
                <a:effectLst/>
                <a:latin typeface="Times New Roman" panose="02020603050405020304" pitchFamily="18" charset="0"/>
                <a:cs typeface="Times New Roman" panose="02020603050405020304" pitchFamily="18" charset="0"/>
              </a:rPr>
              <a:t>There are a lot of apps that charge a small amount whereas some apps charge a larger amount. In this case the price to download an app varies from USD 0.99 to USD 400.</a:t>
            </a:r>
          </a:p>
          <a:p>
            <a:pPr marL="0" indent="0" algn="l">
              <a:buNone/>
            </a:pPr>
            <a:r>
              <a:rPr lang="en-US" b="0" i="0" dirty="0">
                <a:effectLst/>
                <a:latin typeface="Times New Roman" panose="02020603050405020304" pitchFamily="18" charset="0"/>
                <a:cs typeface="Times New Roman" panose="02020603050405020304" pitchFamily="18" charset="0"/>
              </a:rPr>
              <a:t>In order to select the top paid apps, it won't be fair to look just into the number of installs. This is because the apps that charge a lower installation fee will be installed by more number of people in general.</a:t>
            </a:r>
          </a:p>
          <a:p>
            <a:endParaRPr lang="en-IN" dirty="0"/>
          </a:p>
        </p:txBody>
      </p:sp>
      <p:pic>
        <p:nvPicPr>
          <p:cNvPr id="5" name="Picture 4">
            <a:extLst>
              <a:ext uri="{FF2B5EF4-FFF2-40B4-BE49-F238E27FC236}">
                <a16:creationId xmlns:a16="http://schemas.microsoft.com/office/drawing/2014/main" id="{D90B200D-3EA9-69D1-B417-B3F44986A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1035954"/>
            <a:ext cx="9639300" cy="2783570"/>
          </a:xfrm>
          <a:prstGeom prst="rect">
            <a:avLst/>
          </a:prstGeom>
        </p:spPr>
      </p:pic>
    </p:spTree>
    <p:extLst>
      <p:ext uri="{BB962C8B-B14F-4D97-AF65-F5344CB8AC3E}">
        <p14:creationId xmlns:p14="http://schemas.microsoft.com/office/powerpoint/2010/main" val="379919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C461-06F7-879A-0BBA-802E1E464133}"/>
              </a:ext>
            </a:extLst>
          </p:cNvPr>
          <p:cNvSpPr>
            <a:spLocks noGrp="1"/>
          </p:cNvSpPr>
          <p:nvPr>
            <p:ph type="title"/>
          </p:nvPr>
        </p:nvSpPr>
        <p:spPr>
          <a:xfrm>
            <a:off x="2419350" y="624110"/>
            <a:ext cx="9085262" cy="1280890"/>
          </a:xfrm>
        </p:spPr>
        <p:txBody>
          <a:bodyPr>
            <a:normAutofit/>
          </a:bodyPr>
          <a:lstStyle/>
          <a:p>
            <a:r>
              <a:rPr lang="en-US" sz="4000" b="1" dirty="0">
                <a:solidFill>
                  <a:schemeClr val="accent5">
                    <a:lumMod val="50000"/>
                  </a:schemeClr>
                </a:solidFill>
                <a:latin typeface="Times New Roman" panose="02020603050405020304" pitchFamily="18" charset="0"/>
                <a:cs typeface="Times New Roman" panose="02020603050405020304" pitchFamily="18" charset="0"/>
              </a:rPr>
              <a:t>Introduction </a:t>
            </a:r>
            <a:endParaRPr lang="en-IN"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07367-1DDD-C97F-387F-750C4C8F4812}"/>
              </a:ext>
            </a:extLst>
          </p:cNvPr>
          <p:cNvSpPr>
            <a:spLocks noGrp="1"/>
          </p:cNvSpPr>
          <p:nvPr>
            <p:ph idx="1"/>
          </p:nvPr>
        </p:nvSpPr>
        <p:spPr>
          <a:xfrm>
            <a:off x="1990725" y="1447800"/>
            <a:ext cx="9742487" cy="4981575"/>
          </a:xfrm>
        </p:spPr>
        <p:txBody>
          <a:bodyPr>
            <a:noAutofit/>
          </a:bodyPr>
          <a:lstStyle/>
          <a:p>
            <a:pPr algn="just">
              <a:buFont typeface="Wingdings" panose="05000000000000000000" pitchFamily="2" charset="2"/>
              <a:buChar char="§"/>
            </a:pPr>
            <a:r>
              <a:rPr lang="en-US" sz="2000" b="0" i="0" dirty="0">
                <a:solidFill>
                  <a:schemeClr val="tx1"/>
                </a:solidFill>
                <a:effectLst/>
                <a:latin typeface="Times New Roman" panose="02020603050405020304" pitchFamily="18" charset="0"/>
                <a:cs typeface="Times New Roman" panose="02020603050405020304" pitchFamily="18" charset="0"/>
              </a:rPr>
              <a:t>Google Play Store offers 3.48 million apps, with 3,739 added daily, ensuring businesses succeed in the digital age. With a growing number of apps, businesses can find solutions to various problems, enhancing their online presence.</a:t>
            </a:r>
          </a:p>
          <a:p>
            <a:pPr algn="just">
              <a:buFont typeface="Wingdings" panose="05000000000000000000" pitchFamily="2" charset="2"/>
              <a:buChar char="§"/>
            </a:pPr>
            <a:r>
              <a:rPr lang="en-US" sz="2000" b="0" i="0" dirty="0">
                <a:solidFill>
                  <a:schemeClr val="tx1"/>
                </a:solidFill>
                <a:effectLst/>
                <a:latin typeface="Times New Roman" panose="02020603050405020304" pitchFamily="18" charset="0"/>
                <a:cs typeface="Times New Roman" panose="02020603050405020304" pitchFamily="18" charset="0"/>
              </a:rPr>
              <a:t>App reviews reveal patterns and trends from a business point of view, influencing app creation. Exploratory Data Analysis uncovers insights into sentiment and installations, enabling businesses to better understand and utilize these insights.</a:t>
            </a:r>
          </a:p>
          <a:p>
            <a:pPr algn="just">
              <a:buFont typeface="Wingdings" panose="05000000000000000000" pitchFamily="2" charset="2"/>
              <a:buChar char="§"/>
            </a:pPr>
            <a:r>
              <a:rPr lang="en-US" sz="2000" b="0" i="0" dirty="0">
                <a:solidFill>
                  <a:schemeClr val="tx1"/>
                </a:solidFill>
                <a:effectLst/>
                <a:latin typeface="Times New Roman" panose="02020603050405020304" pitchFamily="18" charset="0"/>
                <a:cs typeface="Times New Roman" panose="02020603050405020304" pitchFamily="18" charset="0"/>
              </a:rPr>
              <a:t>In-depth cleaning and generalized analysis yielded numerous insights into customer behavior and app usage in all category. The study aimed to determine the probability of app popularity among the audience</a:t>
            </a:r>
          </a:p>
          <a:p>
            <a:pPr algn="just">
              <a:buFont typeface="Wingdings" panose="05000000000000000000" pitchFamily="2" charset="2"/>
              <a:buChar char="§"/>
            </a:pPr>
            <a:r>
              <a:rPr lang="en-US" sz="2000" strike="noStrike" spc="-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The purpose of our project is to gather and analyze detailed information on apps in the Google Play Store in order to provide insights on app features and the current state of the Android app market.</a:t>
            </a:r>
          </a:p>
          <a:p>
            <a:pPr algn="just">
              <a:buFont typeface="Wingdings" panose="05000000000000000000" pitchFamily="2" charset="2"/>
              <a:buChar char="§"/>
            </a:pPr>
            <a:r>
              <a:rPr lang="en-US" sz="2000" strike="noStrike" spc="-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 The Objective of the project to Explore and analyze the data to discover key factors responsible for app engagement and success</a:t>
            </a:r>
            <a:r>
              <a:rPr lang="en-US" sz="2000" strike="noStrike" spc="-1" dirty="0">
                <a:solidFill>
                  <a:schemeClr val="tx1"/>
                </a:solidFill>
                <a:latin typeface="Times New Roman" panose="02020603050405020304" pitchFamily="18" charset="0"/>
                <a:ea typeface="Arial"/>
                <a:cs typeface="Times New Roman" panose="02020603050405020304" pitchFamily="18" charset="0"/>
              </a:rPr>
              <a:t>.</a:t>
            </a:r>
            <a:endParaRPr lang="en-IN" sz="2000" strike="noStrike" spc="-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01A13D-5C3B-C1EB-76C5-0F28FE409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741" y="166910"/>
            <a:ext cx="1285240" cy="1280890"/>
          </a:xfrm>
          <a:prstGeom prst="rect">
            <a:avLst/>
          </a:prstGeom>
        </p:spPr>
      </p:pic>
    </p:spTree>
    <p:extLst>
      <p:ext uri="{BB962C8B-B14F-4D97-AF65-F5344CB8AC3E}">
        <p14:creationId xmlns:p14="http://schemas.microsoft.com/office/powerpoint/2010/main" val="4267566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28FF-F185-95C9-68E8-20A069C2DF58}"/>
              </a:ext>
            </a:extLst>
          </p:cNvPr>
          <p:cNvSpPr>
            <a:spLocks noGrp="1"/>
          </p:cNvSpPr>
          <p:nvPr>
            <p:ph type="title"/>
          </p:nvPr>
        </p:nvSpPr>
        <p:spPr>
          <a:xfrm>
            <a:off x="1905001" y="624110"/>
            <a:ext cx="9599612" cy="604615"/>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- 12 : Android version based on each category</a:t>
            </a:r>
            <a:br>
              <a:rPr lang="en-US" b="1" i="0" dirty="0">
                <a:effectLst/>
                <a:latin typeface="-apple-system"/>
              </a:rPr>
            </a:br>
            <a:endParaRPr lang="en-IN" dirty="0"/>
          </a:p>
        </p:txBody>
      </p:sp>
      <p:sp>
        <p:nvSpPr>
          <p:cNvPr id="6" name="Content Placeholder 5">
            <a:extLst>
              <a:ext uri="{FF2B5EF4-FFF2-40B4-BE49-F238E27FC236}">
                <a16:creationId xmlns:a16="http://schemas.microsoft.com/office/drawing/2014/main" id="{B3B408B6-C574-4A4E-1EAC-3D4E4B3CD762}"/>
              </a:ext>
            </a:extLst>
          </p:cNvPr>
          <p:cNvSpPr>
            <a:spLocks noGrp="1"/>
          </p:cNvSpPr>
          <p:nvPr>
            <p:ph idx="1"/>
          </p:nvPr>
        </p:nvSpPr>
        <p:spPr>
          <a:xfrm>
            <a:off x="2160587" y="5586190"/>
            <a:ext cx="8915400" cy="952500"/>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FINDINGS: </a:t>
            </a:r>
          </a:p>
          <a:p>
            <a:pPr marL="0" indent="0">
              <a:buNone/>
            </a:pPr>
            <a:r>
              <a:rPr lang="en-US" dirty="0"/>
              <a:t>It is clearly evident from the above plot that majority of the app are working on Android_version 4.0 and up</a:t>
            </a:r>
            <a:endParaRPr lang="en-IN" dirty="0"/>
          </a:p>
        </p:txBody>
      </p:sp>
      <p:pic>
        <p:nvPicPr>
          <p:cNvPr id="9" name="Picture 8">
            <a:extLst>
              <a:ext uri="{FF2B5EF4-FFF2-40B4-BE49-F238E27FC236}">
                <a16:creationId xmlns:a16="http://schemas.microsoft.com/office/drawing/2014/main" id="{4F4E9A60-D3FA-A7C1-1FE9-861A68F86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1352550"/>
            <a:ext cx="9725025" cy="3514725"/>
          </a:xfrm>
          <a:prstGeom prst="rect">
            <a:avLst/>
          </a:prstGeom>
        </p:spPr>
      </p:pic>
    </p:spTree>
    <p:extLst>
      <p:ext uri="{BB962C8B-B14F-4D97-AF65-F5344CB8AC3E}">
        <p14:creationId xmlns:p14="http://schemas.microsoft.com/office/powerpoint/2010/main" val="383252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7B6E-E779-8832-708B-F06DC7EAC3EB}"/>
              </a:ext>
            </a:extLst>
          </p:cNvPr>
          <p:cNvSpPr>
            <a:spLocks noGrp="1"/>
          </p:cNvSpPr>
          <p:nvPr>
            <p:ph type="title"/>
          </p:nvPr>
        </p:nvSpPr>
        <p:spPr>
          <a:xfrm>
            <a:off x="2088100" y="511883"/>
            <a:ext cx="8911687" cy="547465"/>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- 13: Most Revenue Generating Apps</a:t>
            </a:r>
            <a:br>
              <a:rPr lang="en-US" b="1" i="0" dirty="0">
                <a:effectLst/>
                <a:latin typeface="var(--jp-content-font-family)"/>
              </a:rPr>
            </a:br>
            <a:br>
              <a:rPr lang="en-US" b="0" i="0" dirty="0">
                <a:effectLst/>
                <a:latin typeface="var(--jp-cell-prompt-font-family)"/>
              </a:rPr>
            </a:br>
            <a:br>
              <a:rPr lang="en-US" b="0"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7C17811B-2EF0-9E31-3602-066992CF64EB}"/>
              </a:ext>
            </a:extLst>
          </p:cNvPr>
          <p:cNvSpPr>
            <a:spLocks noGrp="1"/>
          </p:cNvSpPr>
          <p:nvPr>
            <p:ph idx="1"/>
          </p:nvPr>
        </p:nvSpPr>
        <p:spPr>
          <a:xfrm>
            <a:off x="2084387" y="5600700"/>
            <a:ext cx="8915400" cy="112395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Findings:</a:t>
            </a:r>
          </a:p>
          <a:p>
            <a:pPr marL="0" indent="0">
              <a:buNone/>
            </a:pPr>
            <a:r>
              <a:rPr lang="en-US" b="0" i="0" dirty="0">
                <a:effectLst/>
                <a:latin typeface="Times New Roman" panose="02020603050405020304" pitchFamily="18" charset="0"/>
                <a:cs typeface="Times New Roman" panose="02020603050405020304" pitchFamily="18" charset="0"/>
              </a:rPr>
              <a:t>This visualization tells us that Minecraft generates the most revenue i.e. approximately 70 million dollars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A837A0-4578-1888-64C0-5A2E4234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386" y="1059348"/>
            <a:ext cx="9250363" cy="4522302"/>
          </a:xfrm>
          <a:prstGeom prst="rect">
            <a:avLst/>
          </a:prstGeom>
        </p:spPr>
      </p:pic>
    </p:spTree>
    <p:extLst>
      <p:ext uri="{BB962C8B-B14F-4D97-AF65-F5344CB8AC3E}">
        <p14:creationId xmlns:p14="http://schemas.microsoft.com/office/powerpoint/2010/main" val="72765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179B-5A2A-3FDB-827E-FA0155D982AA}"/>
              </a:ext>
            </a:extLst>
          </p:cNvPr>
          <p:cNvSpPr>
            <a:spLocks noGrp="1"/>
          </p:cNvSpPr>
          <p:nvPr>
            <p:ph type="title"/>
          </p:nvPr>
        </p:nvSpPr>
        <p:spPr>
          <a:xfrm>
            <a:off x="2112962" y="630183"/>
            <a:ext cx="8911687" cy="595090"/>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- 14 : Top Genres based on Installs</a:t>
            </a:r>
            <a:br>
              <a:rPr lang="en-US" b="1" i="0" dirty="0">
                <a:effectLst/>
                <a:latin typeface="var(--jp-content-font-family)"/>
              </a:rPr>
            </a:br>
            <a:br>
              <a:rPr lang="en-US" b="0" i="0" dirty="0">
                <a:effectLst/>
                <a:latin typeface="var(--jp-cell-prompt-font-family)"/>
              </a:rPr>
            </a:br>
            <a:br>
              <a:rPr lang="en-US" b="0"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22188A43-0084-6E51-8534-4A4A2EF1EB2E}"/>
              </a:ext>
            </a:extLst>
          </p:cNvPr>
          <p:cNvSpPr>
            <a:spLocks noGrp="1"/>
          </p:cNvSpPr>
          <p:nvPr>
            <p:ph idx="1"/>
          </p:nvPr>
        </p:nvSpPr>
        <p:spPr>
          <a:xfrm>
            <a:off x="2112962" y="4467225"/>
            <a:ext cx="8915400" cy="220027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FINDINGS:</a:t>
            </a:r>
          </a:p>
          <a:p>
            <a:pPr algn="l"/>
            <a:r>
              <a:rPr lang="en-US" b="0" i="0" dirty="0">
                <a:effectLst/>
                <a:latin typeface="-apple-system"/>
              </a:rPr>
              <a:t>By looking at the visualization we can say that Communication genre has the most number of installs. With that we can also say that apps from this genre are downloaded more than the other genres.</a:t>
            </a:r>
          </a:p>
          <a:p>
            <a:pPr algn="l"/>
            <a:r>
              <a:rPr lang="en-US" b="0" i="0" dirty="0">
                <a:effectLst/>
                <a:latin typeface="-apple-system"/>
              </a:rPr>
              <a:t>So, this marks the end of the visualizations for the Apps Dataframe and now we will begin with the visualizations for the Reviews Dataframe.</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EDAE6B-39C3-0618-3B7A-7134ED909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744" y="1225273"/>
            <a:ext cx="9153162" cy="3165752"/>
          </a:xfrm>
          <a:prstGeom prst="rect">
            <a:avLst/>
          </a:prstGeom>
        </p:spPr>
      </p:pic>
    </p:spTree>
    <p:extLst>
      <p:ext uri="{BB962C8B-B14F-4D97-AF65-F5344CB8AC3E}">
        <p14:creationId xmlns:p14="http://schemas.microsoft.com/office/powerpoint/2010/main" val="2683365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55BE-C6FD-219A-B9A1-04EC94984469}"/>
              </a:ext>
            </a:extLst>
          </p:cNvPr>
          <p:cNvSpPr>
            <a:spLocks noGrp="1"/>
          </p:cNvSpPr>
          <p:nvPr>
            <p:ph type="title"/>
          </p:nvPr>
        </p:nvSpPr>
        <p:spPr>
          <a:xfrm>
            <a:off x="2183350" y="652685"/>
            <a:ext cx="8911687" cy="556990"/>
          </a:xfrm>
        </p:spPr>
        <p:txBody>
          <a:bodyPr>
            <a:normAutofit fontScale="90000"/>
          </a:bodyPr>
          <a:lstStyle/>
          <a:p>
            <a:r>
              <a:rPr lang="en-US" sz="2000" b="1" i="0" dirty="0">
                <a:effectLst/>
                <a:latin typeface="Times New Roman" panose="02020603050405020304" pitchFamily="18" charset="0"/>
                <a:cs typeface="Times New Roman" panose="02020603050405020304" pitchFamily="18" charset="0"/>
              </a:rPr>
              <a:t>Chart - 15: Percentage of Review Sentiments</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83F0F5A3-BD3F-A1B2-924C-4AFE731C5C68}"/>
              </a:ext>
            </a:extLst>
          </p:cNvPr>
          <p:cNvSpPr>
            <a:spLocks noGrp="1"/>
          </p:cNvSpPr>
          <p:nvPr>
            <p:ph idx="1"/>
          </p:nvPr>
        </p:nvSpPr>
        <p:spPr>
          <a:xfrm>
            <a:off x="2284412" y="5029200"/>
            <a:ext cx="8915400" cy="1676400"/>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FINDINGS:</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Positive reviews are </a:t>
            </a:r>
            <a:r>
              <a:rPr lang="en-US" b="1" i="0" dirty="0">
                <a:effectLst/>
                <a:latin typeface="Times New Roman" panose="02020603050405020304" pitchFamily="18" charset="0"/>
                <a:cs typeface="Times New Roman" panose="02020603050405020304" pitchFamily="18" charset="0"/>
              </a:rPr>
              <a:t>64.30%</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Negative reviews are </a:t>
            </a:r>
            <a:r>
              <a:rPr lang="en-US" b="1" i="0" dirty="0">
                <a:effectLst/>
                <a:latin typeface="Times New Roman" panose="02020603050405020304" pitchFamily="18" charset="0"/>
                <a:cs typeface="Times New Roman" panose="02020603050405020304" pitchFamily="18" charset="0"/>
              </a:rPr>
              <a:t>22.80%</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Neutral reviews are </a:t>
            </a:r>
            <a:r>
              <a:rPr lang="en-US" b="1" i="0" dirty="0">
                <a:effectLst/>
                <a:latin typeface="Times New Roman" panose="02020603050405020304" pitchFamily="18" charset="0"/>
                <a:cs typeface="Times New Roman" panose="02020603050405020304" pitchFamily="18" charset="0"/>
              </a:rPr>
              <a:t>12.90%</a:t>
            </a:r>
            <a:endParaRPr lang="en-US" b="0" i="0" dirty="0">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312FE459-AB1D-D8AE-0F33-E5674F52E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176" y="1121470"/>
            <a:ext cx="5431547" cy="3995936"/>
          </a:xfrm>
          <a:prstGeom prst="rect">
            <a:avLst/>
          </a:prstGeom>
        </p:spPr>
      </p:pic>
    </p:spTree>
    <p:extLst>
      <p:ext uri="{BB962C8B-B14F-4D97-AF65-F5344CB8AC3E}">
        <p14:creationId xmlns:p14="http://schemas.microsoft.com/office/powerpoint/2010/main" val="2257275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6AC2-7ED0-0DA8-8B61-F9EE79C33E6C}"/>
              </a:ext>
            </a:extLst>
          </p:cNvPr>
          <p:cNvSpPr>
            <a:spLocks noGrp="1"/>
          </p:cNvSpPr>
          <p:nvPr>
            <p:ph type="title"/>
          </p:nvPr>
        </p:nvSpPr>
        <p:spPr>
          <a:xfrm>
            <a:off x="2011900" y="644470"/>
            <a:ext cx="8911687" cy="604615"/>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- 16 : Apps with the highest number of positive reviews</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F82F7C1B-3EE4-6693-2253-3129248F1339}"/>
              </a:ext>
            </a:extLst>
          </p:cNvPr>
          <p:cNvSpPr>
            <a:spLocks noGrp="1"/>
          </p:cNvSpPr>
          <p:nvPr>
            <p:ph idx="1"/>
          </p:nvPr>
        </p:nvSpPr>
        <p:spPr>
          <a:xfrm>
            <a:off x="2008187" y="5410200"/>
            <a:ext cx="8915400" cy="1219200"/>
          </a:xfrm>
        </p:spPr>
        <p:txBody>
          <a:bodyPr>
            <a:normAutofit/>
          </a:bodyPr>
          <a:lstStyle/>
          <a:p>
            <a:pPr marL="0" indent="0">
              <a:buNone/>
            </a:pPr>
            <a:r>
              <a:rPr lang="en-US" b="1" i="0" dirty="0">
                <a:effectLst/>
                <a:latin typeface="Times New Roman" panose="02020603050405020304" pitchFamily="18" charset="0"/>
                <a:cs typeface="Times New Roman" panose="02020603050405020304" pitchFamily="18" charset="0"/>
              </a:rPr>
              <a:t>FINDINGS:</a:t>
            </a:r>
          </a:p>
          <a:p>
            <a:pPr marL="0" indent="0">
              <a:buNone/>
            </a:pPr>
            <a:r>
              <a:rPr lang="en-US" b="0" i="0" dirty="0">
                <a:effectLst/>
                <a:latin typeface="Times New Roman" panose="02020603050405020304" pitchFamily="18" charset="0"/>
                <a:cs typeface="Times New Roman" panose="02020603050405020304" pitchFamily="18" charset="0"/>
              </a:rPr>
              <a:t>The visualization tells us that the app with the highest positive reviews is ColorNote Notepad Notes</a:t>
            </a:r>
            <a:endParaRPr lang="en-US" b="1"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0D1AD0-5276-B7E0-9FB0-5B05F1AE5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187" y="1287185"/>
            <a:ext cx="9145588" cy="3257550"/>
          </a:xfrm>
          <a:prstGeom prst="rect">
            <a:avLst/>
          </a:prstGeom>
        </p:spPr>
      </p:pic>
    </p:spTree>
    <p:extLst>
      <p:ext uri="{BB962C8B-B14F-4D97-AF65-F5344CB8AC3E}">
        <p14:creationId xmlns:p14="http://schemas.microsoft.com/office/powerpoint/2010/main" val="4287693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24EC-944B-6263-8E41-8027E56D96DC}"/>
              </a:ext>
            </a:extLst>
          </p:cNvPr>
          <p:cNvSpPr>
            <a:spLocks noGrp="1"/>
          </p:cNvSpPr>
          <p:nvPr>
            <p:ph type="title"/>
          </p:nvPr>
        </p:nvSpPr>
        <p:spPr>
          <a:xfrm>
            <a:off x="1916650" y="625420"/>
            <a:ext cx="8911687" cy="585565"/>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- 17 : Apps with the highest number of negative reviews.</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93193C16-5B49-4371-DB06-4E250FC4348D}"/>
              </a:ext>
            </a:extLst>
          </p:cNvPr>
          <p:cNvSpPr>
            <a:spLocks noGrp="1"/>
          </p:cNvSpPr>
          <p:nvPr>
            <p:ph idx="1"/>
          </p:nvPr>
        </p:nvSpPr>
        <p:spPr>
          <a:xfrm>
            <a:off x="1989137" y="5403905"/>
            <a:ext cx="8915400" cy="1123950"/>
          </a:xfrm>
        </p:spPr>
        <p:txBody>
          <a:bodyPr>
            <a:normAutofit/>
          </a:bodyPr>
          <a:lstStyle/>
          <a:p>
            <a:pPr marL="0" indent="0">
              <a:buNone/>
            </a:pPr>
            <a:r>
              <a:rPr lang="en-US" b="1" i="0" dirty="0">
                <a:effectLst/>
                <a:latin typeface="Times New Roman" panose="02020603050405020304" pitchFamily="18" charset="0"/>
                <a:cs typeface="Times New Roman" panose="02020603050405020304" pitchFamily="18" charset="0"/>
              </a:rPr>
              <a:t>FINDINGS:</a:t>
            </a:r>
          </a:p>
          <a:p>
            <a:pPr marL="0" indent="0">
              <a:buNone/>
            </a:pPr>
            <a:r>
              <a:rPr lang="en-US" b="0" i="0" dirty="0">
                <a:effectLst/>
                <a:latin typeface="Times New Roman" panose="02020603050405020304" pitchFamily="18" charset="0"/>
                <a:cs typeface="Times New Roman" panose="02020603050405020304" pitchFamily="18" charset="0"/>
              </a:rPr>
              <a:t>The visualization tells us that the app with the highest negative reviews is Angry Birds Classic</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67B66E-9E89-5F09-6515-0AFF1A540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937" y="1210985"/>
            <a:ext cx="9450388" cy="3399115"/>
          </a:xfrm>
          <a:prstGeom prst="rect">
            <a:avLst/>
          </a:prstGeom>
        </p:spPr>
      </p:pic>
    </p:spTree>
    <p:extLst>
      <p:ext uri="{BB962C8B-B14F-4D97-AF65-F5344CB8AC3E}">
        <p14:creationId xmlns:p14="http://schemas.microsoft.com/office/powerpoint/2010/main" val="2373733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B4C3-0466-4D9C-5112-DA486D31090A}"/>
              </a:ext>
            </a:extLst>
          </p:cNvPr>
          <p:cNvSpPr>
            <a:spLocks noGrp="1"/>
          </p:cNvSpPr>
          <p:nvPr>
            <p:ph type="title"/>
          </p:nvPr>
        </p:nvSpPr>
        <p:spPr>
          <a:xfrm>
            <a:off x="2357705" y="605060"/>
            <a:ext cx="8911687" cy="499840"/>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- 18 : Apps with the highest number of neutral reviews</a:t>
            </a:r>
            <a:br>
              <a:rPr lang="en-US" b="1" i="0" dirty="0">
                <a:effectLst/>
                <a:latin typeface="var(--jp-content-font-family)"/>
              </a:rPr>
            </a:br>
            <a:br>
              <a:rPr lang="en-US" b="0" i="0" dirty="0">
                <a:effectLst/>
                <a:latin typeface="var(--jp-cell-prompt-font-family)"/>
              </a:rPr>
            </a:br>
            <a:br>
              <a:rPr lang="en-US" b="0"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4AD8EE19-80C6-349B-4175-450111ECFAA0}"/>
              </a:ext>
            </a:extLst>
          </p:cNvPr>
          <p:cNvSpPr>
            <a:spLocks noGrp="1"/>
          </p:cNvSpPr>
          <p:nvPr>
            <p:ph idx="1"/>
          </p:nvPr>
        </p:nvSpPr>
        <p:spPr>
          <a:xfrm>
            <a:off x="2357705" y="5038723"/>
            <a:ext cx="8915400" cy="1752601"/>
          </a:xfrm>
        </p:spPr>
        <p:txBody>
          <a:bodyPr>
            <a:normAutofit fontScale="77500" lnSpcReduction="20000"/>
          </a:bodyPr>
          <a:lstStyle/>
          <a:p>
            <a:pPr marL="0" indent="0">
              <a:buNone/>
            </a:pPr>
            <a:r>
              <a:rPr lang="en-US" sz="2100" b="1" i="0" dirty="0">
                <a:effectLst/>
                <a:latin typeface="Times New Roman" panose="02020603050405020304" pitchFamily="18" charset="0"/>
                <a:cs typeface="Times New Roman" panose="02020603050405020304" pitchFamily="18" charset="0"/>
              </a:rPr>
              <a:t>FINDINGS:</a:t>
            </a:r>
          </a:p>
          <a:p>
            <a:pPr marL="0" indent="0" algn="l">
              <a:buNone/>
            </a:pPr>
            <a:r>
              <a:rPr lang="en-US" sz="2300" b="0" i="0" dirty="0">
                <a:solidFill>
                  <a:srgbClr val="000000"/>
                </a:solidFill>
                <a:effectLst/>
                <a:latin typeface="Times New Roman" panose="02020603050405020304" pitchFamily="18" charset="0"/>
                <a:cs typeface="Times New Roman" panose="02020603050405020304" pitchFamily="18" charset="0"/>
              </a:rPr>
              <a:t>The visualization tells us that the app with the highest negative reviews is BestCam Selfie-selfie, beauty camera, photo editor</a:t>
            </a:r>
          </a:p>
          <a:p>
            <a:pPr marL="0" indent="0">
              <a:buNone/>
            </a:pPr>
            <a:br>
              <a:rPr lang="en-US" sz="3800" b="0" i="0" dirty="0">
                <a:solidFill>
                  <a:srgbClr val="000000"/>
                </a:solidFill>
                <a:effectLst/>
                <a:latin typeface="-apple-system"/>
              </a:rPr>
            </a:br>
            <a:endParaRPr lang="en-IN" sz="3800" dirty="0"/>
          </a:p>
        </p:txBody>
      </p:sp>
      <p:pic>
        <p:nvPicPr>
          <p:cNvPr id="5" name="Picture 4">
            <a:extLst>
              <a:ext uri="{FF2B5EF4-FFF2-40B4-BE49-F238E27FC236}">
                <a16:creationId xmlns:a16="http://schemas.microsoft.com/office/drawing/2014/main" id="{00AE8413-1469-A198-B8B2-E8F3D8E2A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705" y="1252184"/>
            <a:ext cx="9167545" cy="3639256"/>
          </a:xfrm>
          <a:prstGeom prst="rect">
            <a:avLst/>
          </a:prstGeom>
        </p:spPr>
      </p:pic>
    </p:spTree>
    <p:extLst>
      <p:ext uri="{BB962C8B-B14F-4D97-AF65-F5344CB8AC3E}">
        <p14:creationId xmlns:p14="http://schemas.microsoft.com/office/powerpoint/2010/main" val="695692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36FC-F710-9C5F-7DCC-2ACF57ADF2F0}"/>
              </a:ext>
            </a:extLst>
          </p:cNvPr>
          <p:cNvSpPr>
            <a:spLocks noGrp="1"/>
          </p:cNvSpPr>
          <p:nvPr>
            <p:ph type="title"/>
          </p:nvPr>
        </p:nvSpPr>
        <p:spPr>
          <a:xfrm>
            <a:off x="1948282" y="624110"/>
            <a:ext cx="8911687" cy="640446"/>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- 19 : Histogram of Subjectivity</a:t>
            </a:r>
            <a:br>
              <a:rPr lang="en-US" b="1" i="0" dirty="0">
                <a:effectLst/>
                <a:latin typeface="Times New Roman" panose="02020603050405020304" pitchFamily="18" charset="0"/>
                <a:cs typeface="Times New Roman" panose="02020603050405020304" pitchFamily="18" charset="0"/>
              </a:rPr>
            </a:br>
            <a:br>
              <a:rPr lang="en-US" b="0" i="0" dirty="0">
                <a:effectLst/>
                <a:latin typeface="var(--jp-cell-prompt-font-family)"/>
              </a:rPr>
            </a:br>
            <a:br>
              <a:rPr lang="en-US" b="0" i="0" dirty="0">
                <a:solidFill>
                  <a:srgbClr val="000000"/>
                </a:solidFill>
                <a:effectLst/>
                <a:latin typeface="-apple-system"/>
              </a:rPr>
            </a:br>
            <a:endParaRPr lang="en-IN" dirty="0"/>
          </a:p>
        </p:txBody>
      </p:sp>
      <p:sp>
        <p:nvSpPr>
          <p:cNvPr id="8" name="Content Placeholder 7">
            <a:extLst>
              <a:ext uri="{FF2B5EF4-FFF2-40B4-BE49-F238E27FC236}">
                <a16:creationId xmlns:a16="http://schemas.microsoft.com/office/drawing/2014/main" id="{3586D3DF-24D2-4303-4507-25EE071BC34E}"/>
              </a:ext>
            </a:extLst>
          </p:cNvPr>
          <p:cNvSpPr>
            <a:spLocks noGrp="1"/>
          </p:cNvSpPr>
          <p:nvPr>
            <p:ph idx="1"/>
          </p:nvPr>
        </p:nvSpPr>
        <p:spPr>
          <a:xfrm>
            <a:off x="1944569" y="5114927"/>
            <a:ext cx="8915400" cy="1628775"/>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FINDINGS: </a:t>
            </a:r>
          </a:p>
          <a:p>
            <a:pPr marL="0" indent="0">
              <a:buNone/>
            </a:pPr>
            <a:r>
              <a:rPr lang="en-US" dirty="0">
                <a:latin typeface="Times New Roman" panose="02020603050405020304" pitchFamily="18" charset="0"/>
                <a:cs typeface="Times New Roman" panose="02020603050405020304" pitchFamily="18" charset="0"/>
              </a:rPr>
              <a:t>0 - objective(fact), 1 - subjective(opinion)</a:t>
            </a:r>
          </a:p>
          <a:p>
            <a:pPr marL="0" indent="0">
              <a:buNone/>
            </a:pPr>
            <a:r>
              <a:rPr lang="en-US" b="0" i="0" dirty="0">
                <a:effectLst/>
                <a:latin typeface="-apple-system"/>
              </a:rPr>
              <a:t>It can be seen that maximum number of sentiment subjectivity lies between 0.4 to 0.7. From this we can conclude that maximum number of users give reviews to the applications, according to their experience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EEC468-B016-5465-7803-E4D2B9A3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05" y="1264556"/>
            <a:ext cx="7296926" cy="3688446"/>
          </a:xfrm>
          <a:prstGeom prst="rect">
            <a:avLst/>
          </a:prstGeom>
        </p:spPr>
      </p:pic>
    </p:spTree>
    <p:extLst>
      <p:ext uri="{BB962C8B-B14F-4D97-AF65-F5344CB8AC3E}">
        <p14:creationId xmlns:p14="http://schemas.microsoft.com/office/powerpoint/2010/main" val="3868153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B9C7-4F38-2429-509A-2D341B6E4D30}"/>
              </a:ext>
            </a:extLst>
          </p:cNvPr>
          <p:cNvSpPr>
            <a:spLocks noGrp="1"/>
          </p:cNvSpPr>
          <p:nvPr>
            <p:ph type="title"/>
          </p:nvPr>
        </p:nvSpPr>
        <p:spPr>
          <a:xfrm>
            <a:off x="2045200" y="634945"/>
            <a:ext cx="8911687" cy="623665"/>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- 20 : How Content Rating affect over the App</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47342B95-6628-03DE-8502-F916EA427049}"/>
              </a:ext>
            </a:extLst>
          </p:cNvPr>
          <p:cNvSpPr>
            <a:spLocks noGrp="1"/>
          </p:cNvSpPr>
          <p:nvPr>
            <p:ph idx="1"/>
          </p:nvPr>
        </p:nvSpPr>
        <p:spPr>
          <a:xfrm>
            <a:off x="1762125" y="1095375"/>
            <a:ext cx="9742487" cy="4815847"/>
          </a:xfrm>
        </p:spPr>
        <p:txBody>
          <a:bodyPr>
            <a:normAutofit/>
          </a:bodyPr>
          <a:lstStyle/>
          <a:p>
            <a:pPr marL="0" indent="0">
              <a:buNone/>
            </a:pPr>
            <a:r>
              <a:rPr lang="en-US" b="1" i="0" dirty="0">
                <a:effectLst/>
                <a:latin typeface="-apple-system"/>
              </a:rPr>
              <a:t>    1) Paid App Content Rating                                      2) Free App Content Rating</a:t>
            </a:r>
          </a:p>
          <a:p>
            <a:endParaRPr lang="en-US" b="1" dirty="0">
              <a:latin typeface="-apple-system"/>
            </a:endParaRPr>
          </a:p>
          <a:p>
            <a:endParaRPr lang="en-US" b="1" i="0" dirty="0">
              <a:effectLst/>
              <a:latin typeface="-apple-system"/>
            </a:endParaRPr>
          </a:p>
          <a:p>
            <a:endParaRPr lang="en-US" b="1" dirty="0">
              <a:latin typeface="-apple-system"/>
            </a:endParaRPr>
          </a:p>
          <a:p>
            <a:endParaRPr lang="en-US" b="1" i="0" dirty="0">
              <a:effectLst/>
              <a:latin typeface="-apple-system"/>
            </a:endParaRPr>
          </a:p>
          <a:p>
            <a:endParaRPr lang="en-US" b="1" dirty="0">
              <a:latin typeface="-apple-system"/>
            </a:endParaRPr>
          </a:p>
          <a:p>
            <a:endParaRPr lang="en-US" b="1" i="0" dirty="0">
              <a:effectLst/>
              <a:latin typeface="-apple-system"/>
            </a:endParaRPr>
          </a:p>
          <a:p>
            <a:endParaRPr lang="en-US" b="1" dirty="0">
              <a:latin typeface="-apple-system"/>
            </a:endParaRPr>
          </a:p>
          <a:p>
            <a:pPr marL="0" indent="0">
              <a:buNone/>
            </a:pPr>
            <a:endParaRPr lang="en-US" b="1" dirty="0">
              <a:latin typeface="-apple-system"/>
            </a:endParaRPr>
          </a:p>
          <a:p>
            <a:pPr marL="0" indent="0">
              <a:buNone/>
            </a:pPr>
            <a:r>
              <a:rPr lang="en-US" b="1" i="0" dirty="0">
                <a:effectLst/>
                <a:latin typeface="Times New Roman" panose="02020603050405020304" pitchFamily="18" charset="0"/>
                <a:cs typeface="Times New Roman" panose="02020603050405020304" pitchFamily="18" charset="0"/>
              </a:rPr>
              <a:t>FINDINGS:</a:t>
            </a:r>
          </a:p>
          <a:p>
            <a:pPr marL="0" indent="0">
              <a:buNone/>
            </a:pPr>
            <a:r>
              <a:rPr lang="en-US" b="0" i="0" dirty="0">
                <a:effectLst/>
                <a:latin typeface="Times New Roman" panose="02020603050405020304" pitchFamily="18" charset="0"/>
                <a:cs typeface="Times New Roman" panose="02020603050405020304" pitchFamily="18" charset="0"/>
              </a:rPr>
              <a:t>Most Number of content ratings which got on Google Play Store can be used by everyone. The remaining apps have various age restrictions to use it</a:t>
            </a:r>
            <a:endParaRPr lang="en-US" b="1" i="0" dirty="0">
              <a:effectLst/>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664A6560-AAF2-1CF8-2015-8D53F09E5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200" y="1587628"/>
            <a:ext cx="4050800" cy="2983616"/>
          </a:xfrm>
          <a:prstGeom prst="rect">
            <a:avLst/>
          </a:prstGeom>
        </p:spPr>
      </p:pic>
      <p:pic>
        <p:nvPicPr>
          <p:cNvPr id="7" name="Picture 6">
            <a:extLst>
              <a:ext uri="{FF2B5EF4-FFF2-40B4-BE49-F238E27FC236}">
                <a16:creationId xmlns:a16="http://schemas.microsoft.com/office/drawing/2014/main" id="{3ED61993-8283-E548-0D33-8F981AD8B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368" y="1587628"/>
            <a:ext cx="4050800" cy="2983616"/>
          </a:xfrm>
          <a:prstGeom prst="rect">
            <a:avLst/>
          </a:prstGeom>
        </p:spPr>
      </p:pic>
    </p:spTree>
    <p:extLst>
      <p:ext uri="{BB962C8B-B14F-4D97-AF65-F5344CB8AC3E}">
        <p14:creationId xmlns:p14="http://schemas.microsoft.com/office/powerpoint/2010/main" val="2295840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1A82-AB4F-85AC-481C-5F45E62C4B52}"/>
              </a:ext>
            </a:extLst>
          </p:cNvPr>
          <p:cNvSpPr>
            <a:spLocks noGrp="1"/>
          </p:cNvSpPr>
          <p:nvPr>
            <p:ph type="title"/>
          </p:nvPr>
        </p:nvSpPr>
        <p:spPr>
          <a:xfrm>
            <a:off x="1989137" y="385985"/>
            <a:ext cx="8911687" cy="1280890"/>
          </a:xfrm>
        </p:spPr>
        <p:txBody>
          <a:bodyPr/>
          <a:lstStyle/>
          <a:p>
            <a:r>
              <a:rPr lang="en-US" b="1" dirty="0">
                <a:solidFill>
                  <a:schemeClr val="accent4">
                    <a:lumMod val="50000"/>
                  </a:schemeClr>
                </a:solidFill>
                <a:latin typeface="Times New Roman" panose="02020603050405020304" pitchFamily="18" charset="0"/>
                <a:cs typeface="Times New Roman" panose="02020603050405020304" pitchFamily="18" charset="0"/>
              </a:rPr>
              <a:t>CONCLUSION </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259003-B656-8AD6-2056-D2374CF62A00}"/>
              </a:ext>
            </a:extLst>
          </p:cNvPr>
          <p:cNvSpPr>
            <a:spLocks noGrp="1"/>
          </p:cNvSpPr>
          <p:nvPr>
            <p:ph idx="1"/>
          </p:nvPr>
        </p:nvSpPr>
        <p:spPr>
          <a:xfrm>
            <a:off x="1704975" y="1000124"/>
            <a:ext cx="10325100" cy="5857875"/>
          </a:xfrm>
        </p:spPr>
        <p:txBody>
          <a:bodyPr>
            <a:normAutofit fontScale="25000" lnSpcReduction="20000"/>
          </a:bodyPr>
          <a:lstStyle/>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Percentage of free apps = ~92%</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Percentage of apps with no age restrictions = ~82%</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Most competitive category: Family</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Category with the highest average app installs: Game</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Percentage of apps that are top rated = ~80%</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Family, Game and Tools are top three categories having 1906, 926 and 829 app count.</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Tools, Entertainment, Education, Business and Medical are top Genres.</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8783 Apps are having size less than 50 MB. 7749 Apps are having rating more than 4.0 including both type of apps.</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There are 20 free apps that have been installed over a billion times.</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Minecraft is the only app in the paid category with over 10M installs. This app has also produced the most revenue only from the installation fee.</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Category in which the paid apps have the highest average installation fee: Finance</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The median size of all apps in the play store is 12 MB.</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The apps whose size varies with device has the highest number average app installs.</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The apps whose size is greater than 90 MB has the highest number of average user reviews, </a:t>
            </a:r>
            <a:r>
              <a:rPr lang="en-US" sz="6400" b="0" i="0" dirty="0" err="1">
                <a:effectLst/>
                <a:latin typeface="Times New Roman" panose="02020603050405020304" pitchFamily="18" charset="0"/>
                <a:cs typeface="Times New Roman" panose="02020603050405020304" pitchFamily="18" charset="0"/>
              </a:rPr>
              <a:t>ie</a:t>
            </a:r>
            <a:r>
              <a:rPr lang="en-US" sz="6400" b="0" i="0" dirty="0">
                <a:effectLst/>
                <a:latin typeface="Times New Roman" panose="02020603050405020304" pitchFamily="18" charset="0"/>
                <a:cs typeface="Times New Roman" panose="02020603050405020304" pitchFamily="18" charset="0"/>
              </a:rPr>
              <a:t>, they are more popular than the rest.</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Helix Jump has the highest number of positive reviews and Angry Birds Classic has the highest number of negative reviews.</a:t>
            </a:r>
          </a:p>
          <a:p>
            <a:pPr algn="l">
              <a:buFont typeface="Arial" panose="020B0604020202020204" pitchFamily="34" charset="0"/>
              <a:buChar char="•"/>
            </a:pPr>
            <a:r>
              <a:rPr lang="en-US" sz="6400" b="0" i="0" dirty="0">
                <a:effectLst/>
                <a:latin typeface="Times New Roman" panose="02020603050405020304" pitchFamily="18" charset="0"/>
                <a:cs typeface="Times New Roman" panose="02020603050405020304" pitchFamily="18" charset="0"/>
              </a:rPr>
              <a:t>Overall sentiment count of merged dataset in which Positive sentiment count is 64%, Negative 22% and Neutral 13%.</a:t>
            </a:r>
          </a:p>
          <a:p>
            <a:pPr marL="0" indent="0">
              <a:buNone/>
            </a:pPr>
            <a:endParaRPr lang="en-IN" dirty="0"/>
          </a:p>
        </p:txBody>
      </p:sp>
      <p:pic>
        <p:nvPicPr>
          <p:cNvPr id="4" name="Picture 3">
            <a:extLst>
              <a:ext uri="{FF2B5EF4-FFF2-40B4-BE49-F238E27FC236}">
                <a16:creationId xmlns:a16="http://schemas.microsoft.com/office/drawing/2014/main" id="{A7EBF843-61FC-578D-6B70-A321D5927A52}"/>
              </a:ext>
            </a:extLst>
          </p:cNvPr>
          <p:cNvPicPr>
            <a:picLocks noChangeAspect="1"/>
          </p:cNvPicPr>
          <p:nvPr/>
        </p:nvPicPr>
        <p:blipFill>
          <a:blip r:embed="rId2"/>
          <a:stretch>
            <a:fillRect/>
          </a:stretch>
        </p:blipFill>
        <p:spPr>
          <a:xfrm>
            <a:off x="8305799" y="183468"/>
            <a:ext cx="1819275" cy="1483407"/>
          </a:xfrm>
          <a:prstGeom prst="rect">
            <a:avLst/>
          </a:prstGeom>
        </p:spPr>
      </p:pic>
    </p:spTree>
    <p:extLst>
      <p:ext uri="{BB962C8B-B14F-4D97-AF65-F5344CB8AC3E}">
        <p14:creationId xmlns:p14="http://schemas.microsoft.com/office/powerpoint/2010/main" val="387795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BA7A-9BF2-3D46-C32A-7C8E191BA86A}"/>
              </a:ext>
            </a:extLst>
          </p:cNvPr>
          <p:cNvSpPr>
            <a:spLocks noGrp="1"/>
          </p:cNvSpPr>
          <p:nvPr>
            <p:ph type="title"/>
          </p:nvPr>
        </p:nvSpPr>
        <p:spPr>
          <a:xfrm>
            <a:off x="2477729" y="525787"/>
            <a:ext cx="8911687" cy="1280890"/>
          </a:xfrm>
        </p:spPr>
        <p:txBody>
          <a:bodyPr>
            <a:normAutofit/>
          </a:bodyPr>
          <a:lstStyle/>
          <a:p>
            <a:r>
              <a:rPr lang="en-US" sz="4000" b="1" dirty="0">
                <a:solidFill>
                  <a:schemeClr val="accent4">
                    <a:lumMod val="50000"/>
                  </a:schemeClr>
                </a:solidFill>
                <a:latin typeface="Times New Roman" panose="02020603050405020304" pitchFamily="18" charset="0"/>
                <a:cs typeface="Times New Roman" panose="02020603050405020304" pitchFamily="18" charset="0"/>
              </a:rPr>
              <a:t>Problem Statement    </a:t>
            </a:r>
            <a:endParaRPr lang="en-IN" sz="4000" b="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37BE2883-151E-20C1-B496-7B985F7FB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9700" y="184912"/>
            <a:ext cx="1865376" cy="1139063"/>
          </a:xfrm>
        </p:spPr>
      </p:pic>
      <p:sp>
        <p:nvSpPr>
          <p:cNvPr id="17" name="TextBox 16">
            <a:extLst>
              <a:ext uri="{FF2B5EF4-FFF2-40B4-BE49-F238E27FC236}">
                <a16:creationId xmlns:a16="http://schemas.microsoft.com/office/drawing/2014/main" id="{B11D9C4B-2BE1-EC08-9848-4CF9E1ECDC21}"/>
              </a:ext>
            </a:extLst>
          </p:cNvPr>
          <p:cNvSpPr txBox="1"/>
          <p:nvPr/>
        </p:nvSpPr>
        <p:spPr>
          <a:xfrm>
            <a:off x="2477729" y="1323975"/>
            <a:ext cx="8534399" cy="5632311"/>
          </a:xfrm>
          <a:prstGeom prst="rect">
            <a:avLst/>
          </a:prstGeom>
          <a:noFill/>
        </p:spPr>
        <p:txBody>
          <a:bodyPr wrap="square">
            <a:spAutoFit/>
          </a:bodyPr>
          <a:lstStyle/>
          <a:p>
            <a:pPr algn="just">
              <a:buFont typeface="+mj-lt"/>
              <a:buAutoNum type="arabicPeriod"/>
            </a:pPr>
            <a:r>
              <a:rPr lang="en-US" b="0" i="0" dirty="0">
                <a:effectLst/>
                <a:latin typeface="-apple-system"/>
              </a:rPr>
              <a:t>Find out the number of Apps per category</a:t>
            </a:r>
          </a:p>
          <a:p>
            <a:pPr algn="just">
              <a:buFont typeface="+mj-lt"/>
              <a:buAutoNum type="arabicPeriod"/>
            </a:pPr>
            <a:r>
              <a:rPr lang="en-US" b="0" i="0" dirty="0">
                <a:effectLst/>
                <a:latin typeface="-apple-system"/>
              </a:rPr>
              <a:t>Which category of App has more installs?</a:t>
            </a:r>
          </a:p>
          <a:p>
            <a:pPr algn="just">
              <a:buFont typeface="+mj-lt"/>
              <a:buAutoNum type="arabicPeriod"/>
            </a:pPr>
            <a:r>
              <a:rPr lang="en-US" b="0" i="0" dirty="0">
                <a:effectLst/>
                <a:latin typeface="-apple-system"/>
              </a:rPr>
              <a:t>Average rating of the apps</a:t>
            </a:r>
          </a:p>
          <a:p>
            <a:pPr algn="just">
              <a:buFont typeface="+mj-lt"/>
              <a:buAutoNum type="arabicPeriod"/>
            </a:pPr>
            <a:r>
              <a:rPr lang="en-US" b="0" i="0" dirty="0">
                <a:effectLst/>
                <a:latin typeface="-apple-system"/>
              </a:rPr>
              <a:t>Which category of App is most popular on Play store based on Ratings</a:t>
            </a:r>
          </a:p>
          <a:p>
            <a:pPr algn="just">
              <a:buFont typeface="+mj-lt"/>
              <a:buAutoNum type="arabicPeriod"/>
            </a:pPr>
            <a:r>
              <a:rPr lang="en-US" b="0" i="0" dirty="0">
                <a:effectLst/>
                <a:latin typeface="-apple-system"/>
              </a:rPr>
              <a:t>Number of Reviews per Category</a:t>
            </a:r>
          </a:p>
          <a:p>
            <a:pPr algn="just">
              <a:buFont typeface="+mj-lt"/>
              <a:buAutoNum type="arabicPeriod"/>
            </a:pPr>
            <a:r>
              <a:rPr lang="en-US" b="0" i="0" dirty="0">
                <a:effectLst/>
                <a:latin typeface="-apple-system"/>
              </a:rPr>
              <a:t>What is the ratio of number of Paid apps and Free apps?</a:t>
            </a:r>
          </a:p>
          <a:p>
            <a:pPr algn="just">
              <a:buFont typeface="+mj-lt"/>
              <a:buAutoNum type="arabicPeriod"/>
            </a:pPr>
            <a:r>
              <a:rPr lang="en-US" b="0" i="0" dirty="0">
                <a:effectLst/>
                <a:latin typeface="-apple-system"/>
              </a:rPr>
              <a:t>Which category of Apps from the Content Rating column are found more on </a:t>
            </a:r>
            <a:r>
              <a:rPr lang="en-US" dirty="0">
                <a:latin typeface="-apple-system"/>
              </a:rPr>
              <a:t>P</a:t>
            </a:r>
            <a:r>
              <a:rPr lang="en-US" b="0" i="0" dirty="0">
                <a:effectLst/>
                <a:latin typeface="-apple-system"/>
              </a:rPr>
              <a:t>lay store ?</a:t>
            </a:r>
          </a:p>
          <a:p>
            <a:pPr algn="just">
              <a:buFont typeface="+mj-lt"/>
              <a:buAutoNum type="arabicPeriod"/>
            </a:pPr>
            <a:r>
              <a:rPr lang="en-US" b="0" i="0" dirty="0">
                <a:effectLst/>
                <a:latin typeface="-apple-system"/>
              </a:rPr>
              <a:t>What are the Top 10 installed apps in any category?</a:t>
            </a:r>
          </a:p>
          <a:p>
            <a:pPr algn="just">
              <a:buFont typeface="+mj-lt"/>
              <a:buAutoNum type="arabicPeriod"/>
            </a:pPr>
            <a:r>
              <a:rPr lang="en-US" b="0" i="0" dirty="0">
                <a:effectLst/>
                <a:latin typeface="-apple-system"/>
              </a:rPr>
              <a:t>Distribution of apps based on its size</a:t>
            </a:r>
          </a:p>
          <a:p>
            <a:pPr algn="just">
              <a:buFont typeface="+mj-lt"/>
              <a:buAutoNum type="arabicPeriod"/>
            </a:pPr>
            <a:r>
              <a:rPr lang="en-US" b="0" i="0" dirty="0">
                <a:effectLst/>
                <a:latin typeface="-apple-system"/>
              </a:rPr>
              <a:t>Top apps that are of free type</a:t>
            </a:r>
          </a:p>
          <a:p>
            <a:pPr algn="just">
              <a:buFont typeface="+mj-lt"/>
              <a:buAutoNum type="arabicPeriod"/>
            </a:pPr>
            <a:r>
              <a:rPr lang="en-US" b="0" i="0" dirty="0">
                <a:effectLst/>
                <a:latin typeface="-apple-system"/>
              </a:rPr>
              <a:t>Top apps that are of paid type.</a:t>
            </a:r>
          </a:p>
          <a:p>
            <a:pPr algn="just">
              <a:buFont typeface="+mj-lt"/>
              <a:buAutoNum type="arabicPeriod"/>
            </a:pPr>
            <a:r>
              <a:rPr lang="en-US" b="0" i="0" dirty="0">
                <a:effectLst/>
                <a:latin typeface="-apple-system"/>
              </a:rPr>
              <a:t>Android version based on each category</a:t>
            </a:r>
          </a:p>
          <a:p>
            <a:pPr algn="just">
              <a:buFont typeface="+mj-lt"/>
              <a:buAutoNum type="arabicPeriod"/>
            </a:pPr>
            <a:r>
              <a:rPr lang="en-US" b="0" i="0" dirty="0">
                <a:effectLst/>
                <a:latin typeface="-apple-system"/>
              </a:rPr>
              <a:t>Most Revenue Generating Apps</a:t>
            </a:r>
          </a:p>
          <a:p>
            <a:pPr algn="just">
              <a:buFont typeface="+mj-lt"/>
              <a:buAutoNum type="arabicPeriod"/>
            </a:pPr>
            <a:r>
              <a:rPr lang="en-US" b="0" i="0" dirty="0">
                <a:effectLst/>
                <a:latin typeface="-apple-system"/>
              </a:rPr>
              <a:t>Top Genres based on Installs</a:t>
            </a:r>
          </a:p>
          <a:p>
            <a:pPr algn="just">
              <a:buFont typeface="+mj-lt"/>
              <a:buAutoNum type="arabicPeriod"/>
            </a:pPr>
            <a:r>
              <a:rPr lang="en-US" b="0" i="0" dirty="0">
                <a:effectLst/>
                <a:latin typeface="-apple-system"/>
              </a:rPr>
              <a:t>Percentage of Review Sentiments</a:t>
            </a:r>
          </a:p>
          <a:p>
            <a:pPr algn="just">
              <a:buFont typeface="+mj-lt"/>
              <a:buAutoNum type="arabicPeriod"/>
            </a:pPr>
            <a:r>
              <a:rPr lang="en-US" b="0" i="0" dirty="0">
                <a:effectLst/>
                <a:latin typeface="-apple-system"/>
              </a:rPr>
              <a:t>Apps with the highest number of positive reviews</a:t>
            </a:r>
          </a:p>
          <a:p>
            <a:pPr algn="just">
              <a:buFont typeface="+mj-lt"/>
              <a:buAutoNum type="arabicPeriod"/>
            </a:pPr>
            <a:r>
              <a:rPr lang="en-US" b="0" i="0" dirty="0">
                <a:effectLst/>
                <a:latin typeface="-apple-system"/>
              </a:rPr>
              <a:t>Apps with the highest number of negative reviews.</a:t>
            </a:r>
          </a:p>
          <a:p>
            <a:pPr algn="just">
              <a:buFont typeface="+mj-lt"/>
              <a:buAutoNum type="arabicPeriod"/>
            </a:pPr>
            <a:r>
              <a:rPr lang="en-US" b="0" i="0" dirty="0">
                <a:effectLst/>
                <a:latin typeface="-apple-system"/>
              </a:rPr>
              <a:t>Apps with the highest number of neutral reviews.</a:t>
            </a:r>
          </a:p>
          <a:p>
            <a:pPr algn="just">
              <a:buFont typeface="+mj-lt"/>
              <a:buAutoNum type="arabicPeriod"/>
            </a:pPr>
            <a:r>
              <a:rPr lang="en-US" b="0" i="0" dirty="0">
                <a:effectLst/>
                <a:latin typeface="-apple-system"/>
              </a:rPr>
              <a:t>Histogram of Subjectivity</a:t>
            </a:r>
          </a:p>
          <a:p>
            <a:pPr algn="just">
              <a:buFont typeface="+mj-lt"/>
              <a:buAutoNum type="arabicPeriod"/>
            </a:pPr>
            <a:r>
              <a:rPr lang="en-US" b="0" i="0" dirty="0">
                <a:effectLst/>
                <a:latin typeface="-apple-system"/>
              </a:rPr>
              <a:t>How Content Rating affect over the App ?</a:t>
            </a:r>
          </a:p>
        </p:txBody>
      </p:sp>
    </p:spTree>
    <p:extLst>
      <p:ext uri="{BB962C8B-B14F-4D97-AF65-F5344CB8AC3E}">
        <p14:creationId xmlns:p14="http://schemas.microsoft.com/office/powerpoint/2010/main" val="2921013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3B5E-B3F4-7F7B-6299-F4A93A33F32F}"/>
              </a:ext>
            </a:extLst>
          </p:cNvPr>
          <p:cNvSpPr>
            <a:spLocks noGrp="1"/>
          </p:cNvSpPr>
          <p:nvPr>
            <p:ph type="title"/>
          </p:nvPr>
        </p:nvSpPr>
        <p:spPr>
          <a:xfrm>
            <a:off x="0" y="2625630"/>
            <a:ext cx="12191999" cy="1280890"/>
          </a:xfrm>
        </p:spPr>
        <p:txBody>
          <a:bodyPr>
            <a:normAutofit/>
          </a:bodyPr>
          <a:lstStyle/>
          <a:p>
            <a:pPr algn="ctr"/>
            <a:r>
              <a:rPr lang="en-US" sz="6600" b="1" dirty="0">
                <a:solidFill>
                  <a:schemeClr val="accent4">
                    <a:lumMod val="50000"/>
                  </a:schemeClr>
                </a:solidFill>
                <a:latin typeface="Times New Roman" panose="02020603050405020304" pitchFamily="18" charset="0"/>
                <a:cs typeface="Times New Roman" panose="02020603050405020304" pitchFamily="18" charset="0"/>
              </a:rPr>
              <a:t>THANK YOU</a:t>
            </a:r>
            <a:endParaRPr lang="en-IN" sz="6600" b="1"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29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15D3-E4FD-AB80-054F-0AEB7EC82FB9}"/>
              </a:ext>
            </a:extLst>
          </p:cNvPr>
          <p:cNvSpPr>
            <a:spLocks noGrp="1"/>
          </p:cNvSpPr>
          <p:nvPr>
            <p:ph type="title"/>
          </p:nvPr>
        </p:nvSpPr>
        <p:spPr/>
        <p:txBody>
          <a:bodyPr/>
          <a:lstStyle/>
          <a:p>
            <a:r>
              <a:rPr lang="en-US" b="1" dirty="0">
                <a:solidFill>
                  <a:schemeClr val="accent4">
                    <a:lumMod val="50000"/>
                  </a:schemeClr>
                </a:solidFill>
                <a:latin typeface="Times New Roman" panose="02020603050405020304" pitchFamily="18" charset="0"/>
                <a:cs typeface="Times New Roman" panose="02020603050405020304" pitchFamily="18" charset="0"/>
              </a:rPr>
              <a:t>Understanding Datasets</a:t>
            </a:r>
            <a:endParaRPr lang="en-IN"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FCC1DF-6BB2-118A-7426-31AF38589C08}"/>
              </a:ext>
            </a:extLst>
          </p:cNvPr>
          <p:cNvSpPr>
            <a:spLocks noGrp="1"/>
          </p:cNvSpPr>
          <p:nvPr>
            <p:ph type="body" idx="1"/>
          </p:nvPr>
        </p:nvSpPr>
        <p:spPr>
          <a:xfrm>
            <a:off x="2575071" y="1468426"/>
            <a:ext cx="3992732" cy="576262"/>
          </a:xfrm>
        </p:spPr>
        <p:txBody>
          <a:bodyPr>
            <a:normAutofit/>
          </a:bodyPr>
          <a:lstStyle/>
          <a:p>
            <a:pPr algn="l"/>
            <a:r>
              <a:rPr lang="en-US" b="1" i="0" dirty="0">
                <a:solidFill>
                  <a:srgbClr val="1F2328"/>
                </a:solidFill>
                <a:effectLst/>
                <a:latin typeface="Times New Roman" panose="02020603050405020304" pitchFamily="18" charset="0"/>
                <a:cs typeface="Times New Roman" panose="02020603050405020304" pitchFamily="18" charset="0"/>
              </a:rPr>
              <a:t>Dataset1- Playstore data</a:t>
            </a:r>
          </a:p>
        </p:txBody>
      </p:sp>
      <p:sp>
        <p:nvSpPr>
          <p:cNvPr id="4" name="Content Placeholder 3">
            <a:extLst>
              <a:ext uri="{FF2B5EF4-FFF2-40B4-BE49-F238E27FC236}">
                <a16:creationId xmlns:a16="http://schemas.microsoft.com/office/drawing/2014/main" id="{51E89A3B-19DD-C8EC-CC9E-8214EADD81CA}"/>
              </a:ext>
            </a:extLst>
          </p:cNvPr>
          <p:cNvSpPr>
            <a:spLocks noGrp="1"/>
          </p:cNvSpPr>
          <p:nvPr>
            <p:ph sz="half" idx="2"/>
          </p:nvPr>
        </p:nvSpPr>
        <p:spPr>
          <a:xfrm>
            <a:off x="2589212" y="2240756"/>
            <a:ext cx="4342893" cy="4664869"/>
          </a:xfrm>
        </p:spPr>
        <p:txBody>
          <a:bodyPr>
            <a:normAutofit fontScale="70000" lnSpcReduction="20000"/>
          </a:bodyPr>
          <a:lstStyle/>
          <a:p>
            <a:pPr marL="0" indent="0">
              <a:buNone/>
            </a:pPr>
            <a:r>
              <a:rPr lang="en-US" sz="2100" b="1" i="0" dirty="0">
                <a:solidFill>
                  <a:srgbClr val="1F2328"/>
                </a:solidFill>
                <a:effectLst/>
                <a:latin typeface="Times New Roman" panose="02020603050405020304" pitchFamily="18" charset="0"/>
                <a:cs typeface="Times New Roman" panose="02020603050405020304" pitchFamily="18" charset="0"/>
              </a:rPr>
              <a:t>1.App:</a:t>
            </a:r>
            <a:r>
              <a:rPr lang="en-US" sz="2100" b="0" i="0" dirty="0">
                <a:solidFill>
                  <a:srgbClr val="1F2328"/>
                </a:solidFill>
                <a:effectLst/>
                <a:latin typeface="Times New Roman" panose="02020603050405020304" pitchFamily="18" charset="0"/>
                <a:cs typeface="Times New Roman" panose="02020603050405020304" pitchFamily="18" charset="0"/>
              </a:rPr>
              <a:t> Name of App</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2.Category:</a:t>
            </a:r>
            <a:r>
              <a:rPr lang="en-US" sz="2100" b="0" i="0" dirty="0">
                <a:solidFill>
                  <a:srgbClr val="1F2328"/>
                </a:solidFill>
                <a:effectLst/>
                <a:latin typeface="Times New Roman" panose="02020603050405020304" pitchFamily="18" charset="0"/>
                <a:cs typeface="Times New Roman" panose="02020603050405020304" pitchFamily="18" charset="0"/>
              </a:rPr>
              <a:t> a group of apps that have similar features, functionality, and themes</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3.Rating:</a:t>
            </a:r>
            <a:r>
              <a:rPr lang="en-US" sz="2100" b="0" i="0" dirty="0">
                <a:solidFill>
                  <a:srgbClr val="1F2328"/>
                </a:solidFill>
                <a:effectLst/>
                <a:latin typeface="Times New Roman" panose="02020603050405020304" pitchFamily="18" charset="0"/>
                <a:cs typeface="Times New Roman" panose="02020603050405020304" pitchFamily="18" charset="0"/>
              </a:rPr>
              <a:t> a score or measurement of how good or popular it is out of 5 rating given by user</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4.Reviews:</a:t>
            </a:r>
            <a:r>
              <a:rPr lang="en-US" sz="2100" b="0" i="0" dirty="0">
                <a:solidFill>
                  <a:srgbClr val="1F2328"/>
                </a:solidFill>
                <a:effectLst/>
                <a:latin typeface="Times New Roman" panose="02020603050405020304" pitchFamily="18" charset="0"/>
                <a:cs typeface="Times New Roman" panose="02020603050405020304" pitchFamily="18" charset="0"/>
              </a:rPr>
              <a:t> Count of reviews given by users</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5.Size:</a:t>
            </a:r>
            <a:r>
              <a:rPr lang="en-US" sz="2100" b="0" i="0" dirty="0">
                <a:solidFill>
                  <a:srgbClr val="1F2328"/>
                </a:solidFill>
                <a:effectLst/>
                <a:latin typeface="Times New Roman" panose="02020603050405020304" pitchFamily="18" charset="0"/>
                <a:cs typeface="Times New Roman" panose="02020603050405020304" pitchFamily="18" charset="0"/>
              </a:rPr>
              <a:t> The memory size needed to install the application.</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6.Installs:</a:t>
            </a:r>
            <a:r>
              <a:rPr lang="en-US" sz="2100" b="0" i="0" dirty="0">
                <a:solidFill>
                  <a:srgbClr val="1F2328"/>
                </a:solidFill>
                <a:effectLst/>
                <a:latin typeface="Times New Roman" panose="02020603050405020304" pitchFamily="18" charset="0"/>
                <a:cs typeface="Times New Roman" panose="02020603050405020304" pitchFamily="18" charset="0"/>
              </a:rPr>
              <a:t> The number of times each application has been installed by users</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7.Type:</a:t>
            </a:r>
            <a:r>
              <a:rPr lang="en-US" sz="2100" b="0" i="0" dirty="0">
                <a:solidFill>
                  <a:srgbClr val="1F2328"/>
                </a:solidFill>
                <a:effectLst/>
                <a:latin typeface="Times New Roman" panose="02020603050405020304" pitchFamily="18" charset="0"/>
                <a:cs typeface="Times New Roman" panose="02020603050405020304" pitchFamily="18" charset="0"/>
              </a:rPr>
              <a:t> either it is paid or free</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8.Price:</a:t>
            </a:r>
            <a:r>
              <a:rPr lang="en-US" sz="2100" b="0" i="0" dirty="0">
                <a:solidFill>
                  <a:srgbClr val="1F2328"/>
                </a:solidFill>
                <a:effectLst/>
                <a:latin typeface="Times New Roman" panose="02020603050405020304" pitchFamily="18" charset="0"/>
                <a:cs typeface="Times New Roman" panose="02020603050405020304" pitchFamily="18" charset="0"/>
              </a:rPr>
              <a:t> if paid then price</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9.Content Rating</a:t>
            </a:r>
            <a:r>
              <a:rPr lang="en-US" sz="2100" b="0" i="0" dirty="0">
                <a:solidFill>
                  <a:srgbClr val="1F2328"/>
                </a:solidFill>
                <a:effectLst/>
                <a:latin typeface="Times New Roman" panose="02020603050405020304" pitchFamily="18" charset="0"/>
                <a:cs typeface="Times New Roman" panose="02020603050405020304" pitchFamily="18" charset="0"/>
              </a:rPr>
              <a:t>: This column specifies the intended audience for the app. Can be for teens, mature audience, or everyone.</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10.Genres:</a:t>
            </a:r>
            <a:r>
              <a:rPr lang="en-US" sz="2100" b="0" i="0" dirty="0">
                <a:solidFill>
                  <a:srgbClr val="1F2328"/>
                </a:solidFill>
                <a:effectLst/>
                <a:latin typeface="Times New Roman" panose="02020603050405020304" pitchFamily="18" charset="0"/>
                <a:cs typeface="Times New Roman" panose="02020603050405020304" pitchFamily="18" charset="0"/>
              </a:rPr>
              <a:t> The sub-category for each app. Example: for the Education category, this could be Education: Pretend Play, for example</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11.Last Updated:</a:t>
            </a:r>
            <a:r>
              <a:rPr lang="en-US" sz="2100" b="0" i="0" dirty="0">
                <a:solidFill>
                  <a:srgbClr val="1F2328"/>
                </a:solidFill>
                <a:effectLst/>
                <a:latin typeface="Times New Roman" panose="02020603050405020304" pitchFamily="18" charset="0"/>
                <a:cs typeface="Times New Roman" panose="02020603050405020304" pitchFamily="18" charset="0"/>
              </a:rPr>
              <a:t> Release date of the most recent update for the app</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12.Current Ver:</a:t>
            </a:r>
            <a:r>
              <a:rPr lang="en-US" sz="2100" b="0" i="0" dirty="0">
                <a:solidFill>
                  <a:srgbClr val="1F2328"/>
                </a:solidFill>
                <a:effectLst/>
                <a:latin typeface="Times New Roman" panose="02020603050405020304" pitchFamily="18" charset="0"/>
                <a:cs typeface="Times New Roman" panose="02020603050405020304" pitchFamily="18" charset="0"/>
              </a:rPr>
              <a:t> Current version of the app available on Play Store</a:t>
            </a:r>
            <a:br>
              <a:rPr lang="en-US" sz="2100" b="0" i="0" dirty="0">
                <a:solidFill>
                  <a:srgbClr val="1F2328"/>
                </a:solidFill>
                <a:effectLst/>
                <a:latin typeface="Times New Roman" panose="02020603050405020304" pitchFamily="18" charset="0"/>
                <a:cs typeface="Times New Roman" panose="02020603050405020304" pitchFamily="18" charset="0"/>
              </a:rPr>
            </a:br>
            <a:r>
              <a:rPr lang="en-US" sz="2100" b="1" i="0" dirty="0">
                <a:solidFill>
                  <a:srgbClr val="1F2328"/>
                </a:solidFill>
                <a:effectLst/>
                <a:latin typeface="Times New Roman" panose="02020603050405020304" pitchFamily="18" charset="0"/>
                <a:cs typeface="Times New Roman" panose="02020603050405020304" pitchFamily="18" charset="0"/>
              </a:rPr>
              <a:t>13.Android Ver: </a:t>
            </a:r>
            <a:r>
              <a:rPr lang="en-US" sz="2100" i="0" dirty="0">
                <a:solidFill>
                  <a:srgbClr val="1F2328"/>
                </a:solidFill>
                <a:effectLst/>
                <a:latin typeface="Times New Roman" panose="02020603050405020304" pitchFamily="18" charset="0"/>
                <a:cs typeface="Times New Roman" panose="02020603050405020304" pitchFamily="18" charset="0"/>
              </a:rPr>
              <a:t>The</a:t>
            </a:r>
            <a:r>
              <a:rPr lang="en-US" sz="2100" b="0" i="0" dirty="0">
                <a:solidFill>
                  <a:srgbClr val="1F2328"/>
                </a:solidFill>
                <a:effectLst/>
                <a:latin typeface="Times New Roman" panose="02020603050405020304" pitchFamily="18" charset="0"/>
                <a:cs typeface="Times New Roman" panose="02020603050405020304" pitchFamily="18" charset="0"/>
              </a:rPr>
              <a:t> oldest version of Android OS supported by the app.</a:t>
            </a:r>
          </a:p>
          <a:p>
            <a:endParaRPr lang="en-IN" dirty="0"/>
          </a:p>
        </p:txBody>
      </p:sp>
      <p:sp>
        <p:nvSpPr>
          <p:cNvPr id="5" name="Text Placeholder 4">
            <a:extLst>
              <a:ext uri="{FF2B5EF4-FFF2-40B4-BE49-F238E27FC236}">
                <a16:creationId xmlns:a16="http://schemas.microsoft.com/office/drawing/2014/main" id="{15FC82FD-5263-4570-DC3A-E30755A1663D}"/>
              </a:ext>
            </a:extLst>
          </p:cNvPr>
          <p:cNvSpPr>
            <a:spLocks noGrp="1"/>
          </p:cNvSpPr>
          <p:nvPr>
            <p:ph type="body" sz="quarter" idx="3"/>
          </p:nvPr>
        </p:nvSpPr>
        <p:spPr>
          <a:xfrm>
            <a:off x="7165937" y="1468426"/>
            <a:ext cx="3999001" cy="576262"/>
          </a:xfrm>
        </p:spPr>
        <p:txBody>
          <a:bodyPr>
            <a:normAutofit/>
          </a:bodyPr>
          <a:lstStyle/>
          <a:p>
            <a:pPr algn="l"/>
            <a:r>
              <a:rPr lang="en-US" b="1" i="0" dirty="0">
                <a:solidFill>
                  <a:srgbClr val="1F2328"/>
                </a:solidFill>
                <a:effectLst/>
                <a:latin typeface="Times New Roman" panose="02020603050405020304" pitchFamily="18" charset="0"/>
                <a:cs typeface="Times New Roman" panose="02020603050405020304" pitchFamily="18" charset="0"/>
              </a:rPr>
              <a:t>Dataset2- Users reviews</a:t>
            </a:r>
          </a:p>
        </p:txBody>
      </p:sp>
      <p:sp>
        <p:nvSpPr>
          <p:cNvPr id="6" name="Content Placeholder 5">
            <a:extLst>
              <a:ext uri="{FF2B5EF4-FFF2-40B4-BE49-F238E27FC236}">
                <a16:creationId xmlns:a16="http://schemas.microsoft.com/office/drawing/2014/main" id="{4D5E3F60-B07A-6323-C806-6807BACE66B3}"/>
              </a:ext>
            </a:extLst>
          </p:cNvPr>
          <p:cNvSpPr>
            <a:spLocks noGrp="1"/>
          </p:cNvSpPr>
          <p:nvPr>
            <p:ph sz="quarter" idx="4"/>
          </p:nvPr>
        </p:nvSpPr>
        <p:spPr>
          <a:xfrm>
            <a:off x="7165937" y="2257357"/>
            <a:ext cx="4338674" cy="4514917"/>
          </a:xfrm>
        </p:spPr>
        <p:txBody>
          <a:bodyPr>
            <a:normAutofit fontScale="70000" lnSpcReduction="20000"/>
          </a:bodyPr>
          <a:lstStyle/>
          <a:p>
            <a:pPr marL="0" indent="0">
              <a:buNone/>
            </a:pPr>
            <a:r>
              <a:rPr lang="en-US" sz="2300" b="1" i="0" dirty="0">
                <a:solidFill>
                  <a:srgbClr val="1F2328"/>
                </a:solidFill>
                <a:effectLst/>
                <a:latin typeface="Times New Roman" panose="02020603050405020304" pitchFamily="18" charset="0"/>
                <a:cs typeface="Times New Roman" panose="02020603050405020304" pitchFamily="18" charset="0"/>
              </a:rPr>
              <a:t>1.App:</a:t>
            </a:r>
            <a:r>
              <a:rPr lang="en-US" sz="2300" b="0" i="0" dirty="0">
                <a:solidFill>
                  <a:srgbClr val="1F2328"/>
                </a:solidFill>
                <a:effectLst/>
                <a:latin typeface="Times New Roman" panose="02020603050405020304" pitchFamily="18" charset="0"/>
                <a:cs typeface="Times New Roman" panose="02020603050405020304" pitchFamily="18" charset="0"/>
              </a:rPr>
              <a:t> Name of the app.</a:t>
            </a:r>
            <a:br>
              <a:rPr lang="en-US" sz="2300" b="0" i="0" dirty="0">
                <a:solidFill>
                  <a:srgbClr val="1F2328"/>
                </a:solidFill>
                <a:effectLst/>
                <a:latin typeface="Times New Roman" panose="02020603050405020304" pitchFamily="18" charset="0"/>
                <a:cs typeface="Times New Roman" panose="02020603050405020304" pitchFamily="18" charset="0"/>
              </a:rPr>
            </a:br>
            <a:r>
              <a:rPr lang="en-US" sz="2300" b="1" i="0" dirty="0">
                <a:solidFill>
                  <a:srgbClr val="1F2328"/>
                </a:solidFill>
                <a:effectLst/>
                <a:latin typeface="Times New Roman" panose="02020603050405020304" pitchFamily="18" charset="0"/>
                <a:cs typeface="Times New Roman" panose="02020603050405020304" pitchFamily="18" charset="0"/>
              </a:rPr>
              <a:t>2.Translated_Review:</a:t>
            </a:r>
            <a:r>
              <a:rPr lang="en-US" sz="2300" b="0" i="0" dirty="0">
                <a:solidFill>
                  <a:srgbClr val="1F2328"/>
                </a:solidFill>
                <a:effectLst/>
                <a:latin typeface="Times New Roman" panose="02020603050405020304" pitchFamily="18" charset="0"/>
                <a:cs typeface="Times New Roman" panose="02020603050405020304" pitchFamily="18" charset="0"/>
              </a:rPr>
              <a:t> Either the original review in English, or a translated version if the original review is in another language.</a:t>
            </a:r>
            <a:br>
              <a:rPr lang="en-US" sz="2300" b="0" i="0" dirty="0">
                <a:solidFill>
                  <a:srgbClr val="1F2328"/>
                </a:solidFill>
                <a:effectLst/>
                <a:latin typeface="Times New Roman" panose="02020603050405020304" pitchFamily="18" charset="0"/>
                <a:cs typeface="Times New Roman" panose="02020603050405020304" pitchFamily="18" charset="0"/>
              </a:rPr>
            </a:br>
            <a:r>
              <a:rPr lang="en-US" sz="2300" b="1" i="0" dirty="0">
                <a:solidFill>
                  <a:srgbClr val="1F2328"/>
                </a:solidFill>
                <a:effectLst/>
                <a:latin typeface="Times New Roman" panose="02020603050405020304" pitchFamily="18" charset="0"/>
                <a:cs typeface="Times New Roman" panose="02020603050405020304" pitchFamily="18" charset="0"/>
              </a:rPr>
              <a:t>3.Sentiment:</a:t>
            </a:r>
            <a:r>
              <a:rPr lang="en-US" sz="2300" b="0" i="0" dirty="0">
                <a:solidFill>
                  <a:srgbClr val="1F2328"/>
                </a:solidFill>
                <a:effectLst/>
                <a:latin typeface="Times New Roman" panose="02020603050405020304" pitchFamily="18" charset="0"/>
                <a:cs typeface="Times New Roman" panose="02020603050405020304" pitchFamily="18" charset="0"/>
              </a:rPr>
              <a:t> The result of the sentiment analysis conducted on a review. The value is either Positive, Neutral or Negative.</a:t>
            </a:r>
            <a:br>
              <a:rPr lang="en-US" sz="2300" b="0" i="0" dirty="0">
                <a:solidFill>
                  <a:srgbClr val="1F2328"/>
                </a:solidFill>
                <a:effectLst/>
                <a:latin typeface="Times New Roman" panose="02020603050405020304" pitchFamily="18" charset="0"/>
                <a:cs typeface="Times New Roman" panose="02020603050405020304" pitchFamily="18" charset="0"/>
              </a:rPr>
            </a:br>
            <a:r>
              <a:rPr lang="en-US" sz="2300" b="1" i="0" dirty="0">
                <a:solidFill>
                  <a:srgbClr val="1F2328"/>
                </a:solidFill>
                <a:effectLst/>
                <a:latin typeface="Times New Roman" panose="02020603050405020304" pitchFamily="18" charset="0"/>
                <a:cs typeface="Times New Roman" panose="02020603050405020304" pitchFamily="18" charset="0"/>
              </a:rPr>
              <a:t>4.Sentiment_Polarity:</a:t>
            </a:r>
            <a:r>
              <a:rPr lang="en-US" sz="2300" b="0" i="0" dirty="0">
                <a:solidFill>
                  <a:srgbClr val="1F2328"/>
                </a:solidFill>
                <a:effectLst/>
                <a:latin typeface="Times New Roman" panose="02020603050405020304" pitchFamily="18" charset="0"/>
                <a:cs typeface="Times New Roman" panose="02020603050405020304" pitchFamily="18" charset="0"/>
              </a:rPr>
              <a:t> A value indicating the positivity or negativity of the sentiment, values range from -1 (most negative) to 1 (most positive). Sentiment polarity for an element defines the orientation of the expressed sentiment, i.e. it determines if the text expresses the positive, negative or neutral sentiment of the user about the entity in consideration.</a:t>
            </a:r>
            <a:br>
              <a:rPr lang="en-US" sz="2300" b="0" i="0" dirty="0">
                <a:solidFill>
                  <a:srgbClr val="1F2328"/>
                </a:solidFill>
                <a:effectLst/>
                <a:latin typeface="Times New Roman" panose="02020603050405020304" pitchFamily="18" charset="0"/>
                <a:cs typeface="Times New Roman" panose="02020603050405020304" pitchFamily="18" charset="0"/>
              </a:rPr>
            </a:br>
            <a:r>
              <a:rPr lang="en-US" sz="2300" b="1" i="0" dirty="0">
                <a:solidFill>
                  <a:srgbClr val="1F2328"/>
                </a:solidFill>
                <a:effectLst/>
                <a:latin typeface="Times New Roman" panose="02020603050405020304" pitchFamily="18" charset="0"/>
                <a:cs typeface="Times New Roman" panose="02020603050405020304" pitchFamily="18" charset="0"/>
              </a:rPr>
              <a:t>5.Sentiment_Subjectivity:</a:t>
            </a:r>
            <a:r>
              <a:rPr lang="en-US" sz="2300" b="0" i="0" dirty="0">
                <a:solidFill>
                  <a:srgbClr val="1F2328"/>
                </a:solidFill>
                <a:effectLst/>
                <a:latin typeface="Times New Roman" panose="02020603050405020304" pitchFamily="18" charset="0"/>
                <a:cs typeface="Times New Roman" panose="02020603050405020304" pitchFamily="18" charset="0"/>
              </a:rPr>
              <a:t> A value from 0 to 1 indicating the subjectivity of the review. Lower values indicate the review is based on factual information, and higher values indicate the review is based on personal or public opinions or judgements.</a:t>
            </a:r>
          </a:p>
          <a:p>
            <a:pPr marL="0" indent="0">
              <a:buNone/>
            </a:pPr>
            <a:endParaRPr lang="en-IN" sz="2300" dirty="0"/>
          </a:p>
        </p:txBody>
      </p:sp>
      <p:pic>
        <p:nvPicPr>
          <p:cNvPr id="8" name="Graphic 7" descr="Database">
            <a:extLst>
              <a:ext uri="{FF2B5EF4-FFF2-40B4-BE49-F238E27FC236}">
                <a16:creationId xmlns:a16="http://schemas.microsoft.com/office/drawing/2014/main" id="{0FD7DCA2-6C87-23D3-974C-272BAF61B4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925" y="556407"/>
            <a:ext cx="914400" cy="914400"/>
          </a:xfrm>
          <a:prstGeom prst="rect">
            <a:avLst/>
          </a:prstGeom>
        </p:spPr>
      </p:pic>
    </p:spTree>
    <p:extLst>
      <p:ext uri="{BB962C8B-B14F-4D97-AF65-F5344CB8AC3E}">
        <p14:creationId xmlns:p14="http://schemas.microsoft.com/office/powerpoint/2010/main" val="525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6FC271-1124-16D1-A4AE-7F096EF04CA6}"/>
              </a:ext>
            </a:extLst>
          </p:cNvPr>
          <p:cNvSpPr>
            <a:spLocks noGrp="1"/>
          </p:cNvSpPr>
          <p:nvPr>
            <p:ph type="title"/>
          </p:nvPr>
        </p:nvSpPr>
        <p:spPr/>
        <p:txBody>
          <a:bodyPr>
            <a:normAutofit/>
          </a:bodyPr>
          <a:lstStyle/>
          <a:p>
            <a:r>
              <a:rPr lang="en-IN" sz="4000" b="1" dirty="0">
                <a:solidFill>
                  <a:schemeClr val="accent4">
                    <a:lumMod val="50000"/>
                  </a:schemeClr>
                </a:solidFill>
                <a:latin typeface="Times New Roman" panose="02020603050405020304" pitchFamily="18" charset="0"/>
                <a:cs typeface="Times New Roman" panose="02020603050405020304" pitchFamily="18" charset="0"/>
              </a:rPr>
              <a:t>Dataset Preparation  </a:t>
            </a:r>
          </a:p>
        </p:txBody>
      </p:sp>
      <p:sp>
        <p:nvSpPr>
          <p:cNvPr id="8" name="Content Placeholder 7">
            <a:extLst>
              <a:ext uri="{FF2B5EF4-FFF2-40B4-BE49-F238E27FC236}">
                <a16:creationId xmlns:a16="http://schemas.microsoft.com/office/drawing/2014/main" id="{122C0416-0203-BFBD-21DB-F92F009FEA17}"/>
              </a:ext>
            </a:extLst>
          </p:cNvPr>
          <p:cNvSpPr>
            <a:spLocks noGrp="1"/>
          </p:cNvSpPr>
          <p:nvPr>
            <p:ph idx="1"/>
          </p:nvPr>
        </p:nvSpPr>
        <p:spPr>
          <a:xfrm>
            <a:off x="2105025" y="1638300"/>
            <a:ext cx="9399587" cy="4895850"/>
          </a:xfrm>
        </p:spPr>
        <p:txBody>
          <a:bodyPr>
            <a:normAutofit/>
          </a:bodyPr>
          <a:lstStyle/>
          <a:p>
            <a:pPr marL="355600" algn="just">
              <a:buSzPct val="93333"/>
              <a:buFont typeface="Wingdings" panose="05000000000000000000" pitchFamily="2" charset="2"/>
              <a:buChar char="§"/>
              <a:tabLst>
                <a:tab pos="354965" algn="l"/>
                <a:tab pos="355600" algn="l"/>
              </a:tabLst>
            </a:pPr>
            <a:r>
              <a:rPr lang="en-US" sz="2000" b="1" spc="-5" dirty="0">
                <a:solidFill>
                  <a:srgbClr val="124F5C"/>
                </a:solidFill>
                <a:latin typeface="Times New Roman" panose="02020603050405020304" pitchFamily="18" charset="0"/>
                <a:cs typeface="Times New Roman" panose="02020603050405020304" pitchFamily="18" charset="0"/>
              </a:rPr>
              <a:t>Import</a:t>
            </a:r>
            <a:r>
              <a:rPr lang="en-US" sz="2000" b="1" dirty="0">
                <a:solidFill>
                  <a:srgbClr val="124F5C"/>
                </a:solidFill>
                <a:latin typeface="Times New Roman" panose="02020603050405020304" pitchFamily="18" charset="0"/>
                <a:cs typeface="Times New Roman" panose="02020603050405020304" pitchFamily="18" charset="0"/>
              </a:rPr>
              <a:t> Libraries:</a:t>
            </a:r>
            <a:r>
              <a:rPr lang="en-US" sz="2000" b="1" spc="-3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NumPy,</a:t>
            </a:r>
            <a:r>
              <a:rPr lang="en-US" sz="2000" spc="15"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Pandas,</a:t>
            </a:r>
            <a:r>
              <a:rPr lang="en-US" sz="2000" spc="-2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Seaborn </a:t>
            </a:r>
            <a:r>
              <a:rPr lang="en-US" sz="2000" dirty="0">
                <a:solidFill>
                  <a:srgbClr val="124F5C"/>
                </a:solidFill>
                <a:latin typeface="Times New Roman" panose="02020603050405020304" pitchFamily="18" charset="0"/>
                <a:cs typeface="Times New Roman" panose="02020603050405020304" pitchFamily="18" charset="0"/>
              </a:rPr>
              <a:t>and Matplotlib</a:t>
            </a:r>
            <a:endParaRPr lang="en-US" sz="2000" dirty="0">
              <a:latin typeface="Times New Roman" panose="02020603050405020304" pitchFamily="18" charset="0"/>
              <a:cs typeface="Times New Roman" panose="02020603050405020304" pitchFamily="18" charset="0"/>
            </a:endParaRPr>
          </a:p>
          <a:p>
            <a:pPr marL="355600" algn="just">
              <a:lnSpc>
                <a:spcPct val="100000"/>
              </a:lnSpc>
              <a:spcBef>
                <a:spcPts val="100"/>
              </a:spcBef>
              <a:buClr>
                <a:srgbClr val="000000"/>
              </a:buClr>
              <a:buSzPct val="93333"/>
              <a:buFont typeface="Wingdings" panose="05000000000000000000" pitchFamily="2" charset="2"/>
              <a:buChar char="§"/>
              <a:tabLst>
                <a:tab pos="354965" algn="l"/>
                <a:tab pos="355600" algn="l"/>
              </a:tabLst>
            </a:pPr>
            <a:r>
              <a:rPr lang="en-US" sz="2000" b="1" spc="-5" dirty="0">
                <a:solidFill>
                  <a:srgbClr val="124F5C"/>
                </a:solidFill>
                <a:latin typeface="Times New Roman" panose="02020603050405020304" pitchFamily="18" charset="0"/>
                <a:cs typeface="Times New Roman" panose="02020603050405020304" pitchFamily="18" charset="0"/>
              </a:rPr>
              <a:t>Loading</a:t>
            </a:r>
            <a:r>
              <a:rPr lang="en-US" sz="2000" b="1" spc="409" dirty="0">
                <a:solidFill>
                  <a:srgbClr val="124F5C"/>
                </a:solidFill>
                <a:latin typeface="Times New Roman" panose="02020603050405020304" pitchFamily="18" charset="0"/>
                <a:cs typeface="Times New Roman" panose="02020603050405020304" pitchFamily="18" charset="0"/>
              </a:rPr>
              <a:t> </a:t>
            </a:r>
            <a:r>
              <a:rPr lang="en-US" sz="2000" b="1" dirty="0">
                <a:solidFill>
                  <a:srgbClr val="124F5C"/>
                </a:solidFill>
                <a:latin typeface="Times New Roman" panose="02020603050405020304" pitchFamily="18" charset="0"/>
                <a:cs typeface="Times New Roman" panose="02020603050405020304" pitchFamily="18" charset="0"/>
              </a:rPr>
              <a:t>the</a:t>
            </a:r>
            <a:r>
              <a:rPr lang="en-US" sz="2000" b="1" spc="409" dirty="0">
                <a:solidFill>
                  <a:srgbClr val="124F5C"/>
                </a:solidFill>
                <a:latin typeface="Times New Roman" panose="02020603050405020304" pitchFamily="18" charset="0"/>
                <a:cs typeface="Times New Roman" panose="02020603050405020304" pitchFamily="18" charset="0"/>
              </a:rPr>
              <a:t> </a:t>
            </a:r>
            <a:r>
              <a:rPr lang="en-US" sz="2000" b="1" spc="-5" dirty="0">
                <a:solidFill>
                  <a:srgbClr val="124F5C"/>
                </a:solidFill>
                <a:latin typeface="Times New Roman" panose="02020603050405020304" pitchFamily="18" charset="0"/>
                <a:cs typeface="Times New Roman" panose="02020603050405020304" pitchFamily="18" charset="0"/>
              </a:rPr>
              <a:t>data</a:t>
            </a:r>
            <a:r>
              <a:rPr lang="en-US" sz="2000" b="1" spc="425" dirty="0">
                <a:solidFill>
                  <a:srgbClr val="124F5C"/>
                </a:solidFill>
                <a:latin typeface="Times New Roman" panose="02020603050405020304" pitchFamily="18" charset="0"/>
                <a:cs typeface="Times New Roman" panose="02020603050405020304" pitchFamily="18" charset="0"/>
              </a:rPr>
              <a:t> </a:t>
            </a:r>
            <a:r>
              <a:rPr lang="en-US" sz="2000" b="1" dirty="0">
                <a:solidFill>
                  <a:srgbClr val="124F5C"/>
                </a:solidFill>
                <a:latin typeface="Times New Roman" panose="02020603050405020304" pitchFamily="18" charset="0"/>
                <a:cs typeface="Times New Roman" panose="02020603050405020304" pitchFamily="18" charset="0"/>
              </a:rPr>
              <a:t>sets:</a:t>
            </a:r>
            <a:r>
              <a:rPr lang="en-US" sz="2000" b="1" spc="409" dirty="0">
                <a:solidFill>
                  <a:srgbClr val="124F5C"/>
                </a:solidFill>
                <a:latin typeface="Times New Roman" panose="02020603050405020304" pitchFamily="18" charset="0"/>
                <a:cs typeface="Times New Roman" panose="02020603050405020304" pitchFamily="18" charset="0"/>
              </a:rPr>
              <a:t> </a:t>
            </a:r>
            <a:r>
              <a:rPr lang="en-US" sz="2000" spc="-10" dirty="0">
                <a:solidFill>
                  <a:srgbClr val="124F5C"/>
                </a:solidFill>
                <a:latin typeface="Times New Roman" panose="02020603050405020304" pitchFamily="18" charset="0"/>
                <a:cs typeface="Times New Roman" panose="02020603050405020304" pitchFamily="18" charset="0"/>
              </a:rPr>
              <a:t>Two</a:t>
            </a:r>
            <a:r>
              <a:rPr lang="en-US" sz="2000" spc="425"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datasets,</a:t>
            </a:r>
            <a:r>
              <a:rPr lang="en-US" sz="2000" spc="42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First</a:t>
            </a:r>
            <a:r>
              <a:rPr lang="en-US" sz="2000" spc="409"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Play</a:t>
            </a:r>
            <a:r>
              <a:rPr lang="en-US" sz="2000" spc="41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store</a:t>
            </a:r>
            <a:r>
              <a:rPr lang="en-US" sz="2000" spc="420"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app</a:t>
            </a:r>
            <a:r>
              <a:rPr lang="en-US" sz="2000" dirty="0">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dataset</a:t>
            </a:r>
            <a:r>
              <a:rPr lang="en-US" sz="2000" spc="-35"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and</a:t>
            </a:r>
            <a:r>
              <a:rPr lang="en-US" sz="2000" spc="-15"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User</a:t>
            </a:r>
            <a:r>
              <a:rPr lang="en-US" sz="2000" spc="-2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Reviews </a:t>
            </a:r>
            <a:r>
              <a:rPr lang="en-US" sz="2000" dirty="0">
                <a:solidFill>
                  <a:srgbClr val="124F5C"/>
                </a:solidFill>
                <a:latin typeface="Times New Roman" panose="02020603050405020304" pitchFamily="18" charset="0"/>
                <a:cs typeface="Times New Roman" panose="02020603050405020304" pitchFamily="18" charset="0"/>
              </a:rPr>
              <a:t>dataset.</a:t>
            </a:r>
            <a:endParaRPr lang="en-US" sz="2000" dirty="0">
              <a:latin typeface="Times New Roman" panose="02020603050405020304" pitchFamily="18" charset="0"/>
              <a:cs typeface="Times New Roman" panose="02020603050405020304" pitchFamily="18" charset="0"/>
            </a:endParaRPr>
          </a:p>
          <a:p>
            <a:pPr marL="355600" algn="just">
              <a:lnSpc>
                <a:spcPct val="100000"/>
              </a:lnSpc>
              <a:spcBef>
                <a:spcPts val="100"/>
              </a:spcBef>
              <a:buClr>
                <a:srgbClr val="000000"/>
              </a:buClr>
              <a:buSzPct val="93333"/>
              <a:buFont typeface="Wingdings" panose="05000000000000000000" pitchFamily="2" charset="2"/>
              <a:buChar char="§"/>
              <a:tabLst>
                <a:tab pos="354965" algn="l"/>
                <a:tab pos="355600" algn="l"/>
              </a:tabLst>
            </a:pPr>
            <a:r>
              <a:rPr lang="en-US" sz="2000" b="1" dirty="0">
                <a:solidFill>
                  <a:srgbClr val="124F5C"/>
                </a:solidFill>
                <a:latin typeface="Times New Roman" panose="02020603050405020304" pitchFamily="18" charset="0"/>
                <a:cs typeface="Times New Roman" panose="02020603050405020304" pitchFamily="18" charset="0"/>
              </a:rPr>
              <a:t>Data</a:t>
            </a:r>
            <a:r>
              <a:rPr lang="en-US" sz="2000" b="1" spc="5" dirty="0">
                <a:solidFill>
                  <a:srgbClr val="124F5C"/>
                </a:solidFill>
                <a:latin typeface="Times New Roman" panose="02020603050405020304" pitchFamily="18" charset="0"/>
                <a:cs typeface="Times New Roman" panose="02020603050405020304" pitchFamily="18" charset="0"/>
              </a:rPr>
              <a:t> </a:t>
            </a:r>
            <a:r>
              <a:rPr lang="en-US" sz="2000" b="1" spc="-5" dirty="0">
                <a:solidFill>
                  <a:srgbClr val="124F5C"/>
                </a:solidFill>
                <a:latin typeface="Times New Roman" panose="02020603050405020304" pitchFamily="18" charset="0"/>
                <a:cs typeface="Times New Roman" panose="02020603050405020304" pitchFamily="18" charset="0"/>
              </a:rPr>
              <a:t>cleaning:</a:t>
            </a:r>
            <a:r>
              <a:rPr lang="en-US" sz="2000" b="1"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Null</a:t>
            </a:r>
            <a:r>
              <a:rPr lang="en-US" sz="200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values,</a:t>
            </a:r>
            <a:r>
              <a:rPr lang="en-US" sz="200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Finding</a:t>
            </a:r>
            <a:r>
              <a:rPr lang="en-US" sz="2000" dirty="0">
                <a:solidFill>
                  <a:srgbClr val="124F5C"/>
                </a:solidFill>
                <a:latin typeface="Times New Roman" panose="02020603050405020304" pitchFamily="18" charset="0"/>
                <a:cs typeface="Times New Roman" panose="02020603050405020304" pitchFamily="18" charset="0"/>
              </a:rPr>
              <a:t> and</a:t>
            </a:r>
            <a:r>
              <a:rPr lang="en-US" sz="2000" spc="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removing</a:t>
            </a:r>
            <a:r>
              <a:rPr lang="en-US" sz="200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Outliers, </a:t>
            </a:r>
            <a:r>
              <a:rPr lang="en-US" sz="200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Removing</a:t>
            </a:r>
            <a:r>
              <a:rPr lang="en-US" sz="2000" spc="2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duplicate</a:t>
            </a:r>
            <a:r>
              <a:rPr lang="en-US" sz="2000" spc="-15"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data.</a:t>
            </a:r>
            <a:endParaRPr lang="en-US" sz="2000" dirty="0">
              <a:latin typeface="Times New Roman" panose="02020603050405020304" pitchFamily="18" charset="0"/>
              <a:cs typeface="Times New Roman" panose="02020603050405020304" pitchFamily="18" charset="0"/>
            </a:endParaRPr>
          </a:p>
          <a:p>
            <a:pPr marL="355600" marR="6985" algn="just">
              <a:lnSpc>
                <a:spcPct val="100000"/>
              </a:lnSpc>
              <a:spcBef>
                <a:spcPts val="5"/>
              </a:spcBef>
              <a:buClr>
                <a:srgbClr val="000000"/>
              </a:buClr>
              <a:buSzPct val="93333"/>
              <a:buFont typeface="Wingdings" panose="05000000000000000000" pitchFamily="2" charset="2"/>
              <a:buChar char="§"/>
              <a:tabLst>
                <a:tab pos="355600" algn="l"/>
              </a:tabLst>
            </a:pPr>
            <a:r>
              <a:rPr lang="en-US" sz="2000" b="1" dirty="0">
                <a:solidFill>
                  <a:srgbClr val="124F5C"/>
                </a:solidFill>
                <a:latin typeface="Times New Roman" panose="02020603050405020304" pitchFamily="18" charset="0"/>
                <a:cs typeface="Times New Roman" panose="02020603050405020304" pitchFamily="18" charset="0"/>
              </a:rPr>
              <a:t>Data</a:t>
            </a:r>
            <a:r>
              <a:rPr lang="en-US" sz="2000" b="1" spc="5" dirty="0">
                <a:solidFill>
                  <a:srgbClr val="124F5C"/>
                </a:solidFill>
                <a:latin typeface="Times New Roman" panose="02020603050405020304" pitchFamily="18" charset="0"/>
                <a:cs typeface="Times New Roman" panose="02020603050405020304" pitchFamily="18" charset="0"/>
              </a:rPr>
              <a:t> </a:t>
            </a:r>
            <a:r>
              <a:rPr lang="en-US" sz="2000" b="1" spc="-5" dirty="0">
                <a:solidFill>
                  <a:srgbClr val="124F5C"/>
                </a:solidFill>
                <a:latin typeface="Times New Roman" panose="02020603050405020304" pitchFamily="18" charset="0"/>
                <a:cs typeface="Times New Roman" panose="02020603050405020304" pitchFamily="18" charset="0"/>
              </a:rPr>
              <a:t>preparation:</a:t>
            </a:r>
            <a:r>
              <a:rPr lang="en-US" sz="2000" b="1"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Filling</a:t>
            </a:r>
            <a:r>
              <a:rPr lang="en-US" sz="2000" dirty="0">
                <a:solidFill>
                  <a:srgbClr val="124F5C"/>
                </a:solidFill>
                <a:latin typeface="Times New Roman" panose="02020603050405020304" pitchFamily="18" charset="0"/>
                <a:cs typeface="Times New Roman" panose="02020603050405020304" pitchFamily="18" charset="0"/>
              </a:rPr>
              <a:t> the</a:t>
            </a:r>
            <a:r>
              <a:rPr lang="en-US" sz="2000" spc="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missing</a:t>
            </a:r>
            <a:r>
              <a:rPr lang="en-US" sz="200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categorical</a:t>
            </a:r>
            <a:r>
              <a:rPr lang="en-US" sz="2000" dirty="0">
                <a:solidFill>
                  <a:srgbClr val="124F5C"/>
                </a:solidFill>
                <a:latin typeface="Times New Roman" panose="02020603050405020304" pitchFamily="18" charset="0"/>
                <a:cs typeface="Times New Roman" panose="02020603050405020304" pitchFamily="18" charset="0"/>
              </a:rPr>
              <a:t> values</a:t>
            </a:r>
            <a:r>
              <a:rPr lang="en-US" sz="2000" spc="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with </a:t>
            </a:r>
            <a:r>
              <a:rPr lang="en-US" sz="2000" spc="-405"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mode and </a:t>
            </a:r>
            <a:r>
              <a:rPr lang="en-US" sz="2000" spc="-5" dirty="0">
                <a:solidFill>
                  <a:srgbClr val="124F5C"/>
                </a:solidFill>
                <a:latin typeface="Times New Roman" panose="02020603050405020304" pitchFamily="18" charset="0"/>
                <a:cs typeface="Times New Roman" panose="02020603050405020304" pitchFamily="18" charset="0"/>
              </a:rPr>
              <a:t>numerical values with </a:t>
            </a:r>
            <a:r>
              <a:rPr lang="en-US" sz="2000" dirty="0">
                <a:solidFill>
                  <a:srgbClr val="124F5C"/>
                </a:solidFill>
                <a:latin typeface="Times New Roman" panose="02020603050405020304" pitchFamily="18" charset="0"/>
                <a:cs typeface="Times New Roman" panose="02020603050405020304" pitchFamily="18" charset="0"/>
              </a:rPr>
              <a:t>median. </a:t>
            </a:r>
            <a:r>
              <a:rPr lang="en-US" sz="2000" spc="-5" dirty="0">
                <a:solidFill>
                  <a:srgbClr val="124F5C"/>
                </a:solidFill>
                <a:latin typeface="Times New Roman" panose="02020603050405020304" pitchFamily="18" charset="0"/>
                <a:cs typeface="Times New Roman" panose="02020603050405020304" pitchFamily="18" charset="0"/>
              </a:rPr>
              <a:t>Conversion of price, </a:t>
            </a:r>
            <a:r>
              <a:rPr lang="en-US" sz="2000" dirty="0">
                <a:solidFill>
                  <a:srgbClr val="124F5C"/>
                </a:solidFill>
                <a:latin typeface="Times New Roman" panose="02020603050405020304" pitchFamily="18" charset="0"/>
                <a:cs typeface="Times New Roman" panose="02020603050405020304" pitchFamily="18" charset="0"/>
              </a:rPr>
              <a:t> installs,</a:t>
            </a:r>
            <a:r>
              <a:rPr lang="en-US" sz="2000" spc="-2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reviews</a:t>
            </a:r>
            <a:r>
              <a:rPr lang="en-US" sz="2000" spc="20"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into numerical</a:t>
            </a:r>
            <a:r>
              <a:rPr lang="en-US" sz="2000" spc="-1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values.</a:t>
            </a:r>
            <a:endParaRPr lang="en-US" sz="2000" dirty="0">
              <a:latin typeface="Times New Roman" panose="02020603050405020304" pitchFamily="18" charset="0"/>
              <a:cs typeface="Times New Roman" panose="02020603050405020304" pitchFamily="18" charset="0"/>
            </a:endParaRPr>
          </a:p>
          <a:p>
            <a:pPr marL="355600" marR="6985" algn="just">
              <a:lnSpc>
                <a:spcPct val="100000"/>
              </a:lnSpc>
              <a:spcBef>
                <a:spcPts val="5"/>
              </a:spcBef>
              <a:buClr>
                <a:srgbClr val="000000"/>
              </a:buClr>
              <a:buSzPct val="93333"/>
              <a:buFont typeface="Wingdings" panose="05000000000000000000" pitchFamily="2" charset="2"/>
              <a:buChar char="§"/>
              <a:tabLst>
                <a:tab pos="355600" algn="l"/>
              </a:tabLst>
            </a:pPr>
            <a:r>
              <a:rPr lang="en-US" sz="2000" b="1" dirty="0">
                <a:solidFill>
                  <a:srgbClr val="124F5C"/>
                </a:solidFill>
                <a:latin typeface="Times New Roman" panose="02020603050405020304" pitchFamily="18" charset="0"/>
                <a:cs typeface="Times New Roman" panose="02020603050405020304" pitchFamily="18" charset="0"/>
              </a:rPr>
              <a:t>Exploratory</a:t>
            </a:r>
            <a:r>
              <a:rPr lang="en-US" sz="2000" b="1" spc="5" dirty="0">
                <a:solidFill>
                  <a:srgbClr val="124F5C"/>
                </a:solidFill>
                <a:latin typeface="Times New Roman" panose="02020603050405020304" pitchFamily="18" charset="0"/>
                <a:cs typeface="Times New Roman" panose="02020603050405020304" pitchFamily="18" charset="0"/>
              </a:rPr>
              <a:t> </a:t>
            </a:r>
            <a:r>
              <a:rPr lang="en-US" sz="2000" b="1" dirty="0">
                <a:solidFill>
                  <a:srgbClr val="124F5C"/>
                </a:solidFill>
                <a:latin typeface="Times New Roman" panose="02020603050405020304" pitchFamily="18" charset="0"/>
                <a:cs typeface="Times New Roman" panose="02020603050405020304" pitchFamily="18" charset="0"/>
              </a:rPr>
              <a:t>Data</a:t>
            </a:r>
            <a:r>
              <a:rPr lang="en-US" sz="2000" b="1" spc="5" dirty="0">
                <a:solidFill>
                  <a:srgbClr val="124F5C"/>
                </a:solidFill>
                <a:latin typeface="Times New Roman" panose="02020603050405020304" pitchFamily="18" charset="0"/>
                <a:cs typeface="Times New Roman" panose="02020603050405020304" pitchFamily="18" charset="0"/>
              </a:rPr>
              <a:t> </a:t>
            </a:r>
            <a:r>
              <a:rPr lang="en-US" sz="2000" b="1" spc="-10" dirty="0">
                <a:solidFill>
                  <a:srgbClr val="124F5C"/>
                </a:solidFill>
                <a:latin typeface="Times New Roman" panose="02020603050405020304" pitchFamily="18" charset="0"/>
                <a:cs typeface="Times New Roman" panose="02020603050405020304" pitchFamily="18" charset="0"/>
              </a:rPr>
              <a:t>Analysis:</a:t>
            </a:r>
            <a:r>
              <a:rPr lang="en-US" sz="2000" b="1" spc="-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Analyzing</a:t>
            </a:r>
            <a:r>
              <a:rPr lang="en-US" sz="2000" dirty="0">
                <a:solidFill>
                  <a:srgbClr val="124F5C"/>
                </a:solidFill>
                <a:latin typeface="Times New Roman" panose="02020603050405020304" pitchFamily="18" charset="0"/>
                <a:cs typeface="Times New Roman" panose="02020603050405020304" pitchFamily="18" charset="0"/>
              </a:rPr>
              <a:t> the</a:t>
            </a:r>
            <a:r>
              <a:rPr lang="en-US" sz="2000" spc="5"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data</a:t>
            </a:r>
            <a:r>
              <a:rPr lang="en-US" sz="200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sets</a:t>
            </a:r>
            <a:r>
              <a:rPr lang="en-US" sz="2000" dirty="0">
                <a:solidFill>
                  <a:srgbClr val="124F5C"/>
                </a:solidFill>
                <a:latin typeface="Times New Roman" panose="02020603050405020304" pitchFamily="18" charset="0"/>
                <a:cs typeface="Times New Roman" panose="02020603050405020304" pitchFamily="18" charset="0"/>
              </a:rPr>
              <a:t> to </a:t>
            </a:r>
            <a:r>
              <a:rPr lang="en-US" sz="2000" spc="5"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summarize their </a:t>
            </a:r>
            <a:r>
              <a:rPr lang="en-US" sz="2000" spc="-5" dirty="0">
                <a:solidFill>
                  <a:srgbClr val="124F5C"/>
                </a:solidFill>
                <a:latin typeface="Times New Roman" panose="02020603050405020304" pitchFamily="18" charset="0"/>
                <a:cs typeface="Times New Roman" panose="02020603050405020304" pitchFamily="18" charset="0"/>
              </a:rPr>
              <a:t>main characteristics using statistical graphics </a:t>
            </a:r>
            <a:r>
              <a:rPr lang="en-US" sz="2000" dirty="0">
                <a:solidFill>
                  <a:srgbClr val="124F5C"/>
                </a:solidFill>
                <a:latin typeface="Times New Roman" panose="02020603050405020304" pitchFamily="18" charset="0"/>
                <a:cs typeface="Times New Roman" panose="02020603050405020304" pitchFamily="18" charset="0"/>
              </a:rPr>
              <a:t> and</a:t>
            </a:r>
            <a:r>
              <a:rPr lang="en-US" sz="2000" spc="-5" dirty="0">
                <a:solidFill>
                  <a:srgbClr val="124F5C"/>
                </a:solidFill>
                <a:latin typeface="Times New Roman" panose="02020603050405020304" pitchFamily="18" charset="0"/>
                <a:cs typeface="Times New Roman" panose="02020603050405020304" pitchFamily="18" charset="0"/>
              </a:rPr>
              <a:t> </a:t>
            </a:r>
            <a:r>
              <a:rPr lang="en-US" sz="2000" dirty="0">
                <a:solidFill>
                  <a:srgbClr val="124F5C"/>
                </a:solidFill>
                <a:latin typeface="Times New Roman" panose="02020603050405020304" pitchFamily="18" charset="0"/>
                <a:cs typeface="Times New Roman" panose="02020603050405020304" pitchFamily="18" charset="0"/>
              </a:rPr>
              <a:t>data</a:t>
            </a:r>
            <a:r>
              <a:rPr lang="en-US" sz="2000" spc="-20" dirty="0">
                <a:solidFill>
                  <a:srgbClr val="124F5C"/>
                </a:solidFill>
                <a:latin typeface="Times New Roman" panose="02020603050405020304" pitchFamily="18" charset="0"/>
                <a:cs typeface="Times New Roman" panose="02020603050405020304" pitchFamily="18" charset="0"/>
              </a:rPr>
              <a:t> </a:t>
            </a:r>
            <a:r>
              <a:rPr lang="en-US" sz="2000" spc="-5" dirty="0">
                <a:solidFill>
                  <a:srgbClr val="124F5C"/>
                </a:solidFill>
                <a:latin typeface="Times New Roman" panose="02020603050405020304" pitchFamily="18" charset="0"/>
                <a:cs typeface="Times New Roman" panose="02020603050405020304" pitchFamily="18" charset="0"/>
              </a:rPr>
              <a:t>visualizations </a:t>
            </a:r>
            <a:r>
              <a:rPr lang="en-US" sz="2000" dirty="0">
                <a:solidFill>
                  <a:srgbClr val="124F5C"/>
                </a:solidFill>
                <a:latin typeface="Times New Roman" panose="02020603050405020304" pitchFamily="18" charset="0"/>
                <a:cs typeface="Times New Roman" panose="02020603050405020304" pitchFamily="18" charset="0"/>
              </a:rPr>
              <a:t>method.</a:t>
            </a:r>
          </a:p>
          <a:p>
            <a:pPr marL="355600" marR="6985" algn="just">
              <a:lnSpc>
                <a:spcPct val="100000"/>
              </a:lnSpc>
              <a:spcBef>
                <a:spcPts val="5"/>
              </a:spcBef>
              <a:buClr>
                <a:srgbClr val="000000"/>
              </a:buClr>
              <a:buSzPct val="93333"/>
              <a:buFont typeface="Wingdings" panose="05000000000000000000" pitchFamily="2" charset="2"/>
              <a:buChar char="§"/>
              <a:tabLst>
                <a:tab pos="355600" algn="l"/>
              </a:tabLst>
            </a:pPr>
            <a:endParaRPr lang="en-US" sz="2000" dirty="0">
              <a:solidFill>
                <a:srgbClr val="124F5C"/>
              </a:solidFill>
              <a:latin typeface="Times New Roman" panose="02020603050405020304" pitchFamily="18" charset="0"/>
              <a:cs typeface="Times New Roman" panose="02020603050405020304" pitchFamily="18" charset="0"/>
            </a:endParaRPr>
          </a:p>
          <a:p>
            <a:pPr marL="12700" marR="6985" indent="0" algn="just">
              <a:lnSpc>
                <a:spcPct val="100000"/>
              </a:lnSpc>
              <a:spcBef>
                <a:spcPts val="5"/>
              </a:spcBef>
              <a:buClr>
                <a:srgbClr val="000000"/>
              </a:buClr>
              <a:buSzPct val="93333"/>
              <a:buNone/>
              <a:tabLst>
                <a:tab pos="355600" algn="l"/>
              </a:tabLst>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11" name="Picture 10">
            <a:extLst>
              <a:ext uri="{FF2B5EF4-FFF2-40B4-BE49-F238E27FC236}">
                <a16:creationId xmlns:a16="http://schemas.microsoft.com/office/drawing/2014/main" id="{0D68B55D-1203-AB5E-9FAF-671AA4031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3075" y="4276725"/>
            <a:ext cx="6572250" cy="2581275"/>
          </a:xfrm>
          <a:prstGeom prst="rect">
            <a:avLst/>
          </a:prstGeom>
        </p:spPr>
      </p:pic>
    </p:spTree>
    <p:extLst>
      <p:ext uri="{BB962C8B-B14F-4D97-AF65-F5344CB8AC3E}">
        <p14:creationId xmlns:p14="http://schemas.microsoft.com/office/powerpoint/2010/main" val="198803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63D5-9F0E-845C-6517-354A0E05C6A9}"/>
              </a:ext>
            </a:extLst>
          </p:cNvPr>
          <p:cNvSpPr>
            <a:spLocks noGrp="1"/>
          </p:cNvSpPr>
          <p:nvPr>
            <p:ph type="title"/>
          </p:nvPr>
        </p:nvSpPr>
        <p:spPr/>
        <p:txBody>
          <a:bodyPr>
            <a:normAutofit/>
          </a:bodyPr>
          <a:lstStyle/>
          <a:p>
            <a:r>
              <a:rPr lang="en-IN" sz="4000" b="1" i="0" dirty="0">
                <a:solidFill>
                  <a:schemeClr val="accent4">
                    <a:lumMod val="50000"/>
                  </a:schemeClr>
                </a:solidFill>
                <a:effectLst/>
                <a:latin typeface="Times New Roman" panose="02020603050405020304" pitchFamily="18" charset="0"/>
                <a:cs typeface="Times New Roman" panose="02020603050405020304" pitchFamily="18" charset="0"/>
              </a:rPr>
              <a:t>Data Exploration</a:t>
            </a:r>
          </a:p>
        </p:txBody>
      </p:sp>
      <p:sp>
        <p:nvSpPr>
          <p:cNvPr id="3" name="Content Placeholder 2">
            <a:extLst>
              <a:ext uri="{FF2B5EF4-FFF2-40B4-BE49-F238E27FC236}">
                <a16:creationId xmlns:a16="http://schemas.microsoft.com/office/drawing/2014/main" id="{E162F0C2-A9F1-848A-850D-70428D7EEE2B}"/>
              </a:ext>
            </a:extLst>
          </p:cNvPr>
          <p:cNvSpPr>
            <a:spLocks noGrp="1"/>
          </p:cNvSpPr>
          <p:nvPr>
            <p:ph idx="1"/>
          </p:nvPr>
        </p:nvSpPr>
        <p:spPr>
          <a:xfrm>
            <a:off x="2486025" y="1333500"/>
            <a:ext cx="9544050" cy="5524500"/>
          </a:xfrm>
        </p:spPr>
        <p:txBody>
          <a:bodyPr>
            <a:normAutofit fontScale="85000" lnSpcReduction="20000"/>
          </a:bodyPr>
          <a:lstStyle/>
          <a:p>
            <a:r>
              <a:rPr lang="en-US" b="0" i="0" dirty="0">
                <a:effectLst/>
                <a:latin typeface="Times New Roman" panose="02020603050405020304" pitchFamily="18" charset="0"/>
                <a:cs typeface="Times New Roman" panose="02020603050405020304" pitchFamily="18" charset="0"/>
              </a:rPr>
              <a:t>Pair plot is used to understand the best set of features to explain a relationship between two variables or to form the most separated clusters. It also helps to form some simple classification models by drawing some simple lines or make linear separation in our data-set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a:endParaRPr lang="en-US" sz="1500" b="1" i="0" dirty="0">
              <a:effectLst/>
              <a:latin typeface="-apple-system"/>
            </a:endParaRPr>
          </a:p>
          <a:p>
            <a:pPr marL="0" indent="0" algn="l">
              <a:buNone/>
            </a:pPr>
            <a:endParaRPr lang="en-US" sz="1500" b="1" i="0" dirty="0">
              <a:effectLst/>
              <a:latin typeface="Times New Roman" panose="02020603050405020304" pitchFamily="18" charset="0"/>
              <a:cs typeface="Times New Roman" panose="02020603050405020304" pitchFamily="18" charset="0"/>
            </a:endParaRPr>
          </a:p>
          <a:p>
            <a:pPr marL="0" indent="0" algn="l">
              <a:buNone/>
            </a:pPr>
            <a:r>
              <a:rPr lang="en-US" sz="1500" b="1" i="0" dirty="0">
                <a:effectLst/>
                <a:latin typeface="Times New Roman" panose="02020603050405020304" pitchFamily="18" charset="0"/>
                <a:cs typeface="Times New Roman" panose="02020603050405020304" pitchFamily="18" charset="0"/>
              </a:rPr>
              <a:t>FINDINGS :</a:t>
            </a:r>
            <a:endParaRPr lang="en-US" sz="15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Most of the App are Free.</a:t>
            </a:r>
          </a:p>
          <a:p>
            <a:pPr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Most of the Paid Apps have Rating around 4</a:t>
            </a:r>
          </a:p>
          <a:p>
            <a:pPr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As the number of installation increases the number of reviews of the particular app also increases.</a:t>
            </a:r>
          </a:p>
          <a:p>
            <a:pPr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Most of the Apps are light-weighted</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A84E99-CB6E-8FD3-1249-EFDD6694D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189" y="1978653"/>
            <a:ext cx="7493661" cy="3329947"/>
          </a:xfrm>
          <a:prstGeom prst="rect">
            <a:avLst/>
          </a:prstGeom>
        </p:spPr>
      </p:pic>
    </p:spTree>
    <p:extLst>
      <p:ext uri="{BB962C8B-B14F-4D97-AF65-F5344CB8AC3E}">
        <p14:creationId xmlns:p14="http://schemas.microsoft.com/office/powerpoint/2010/main" val="274896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E35A0-2FE5-7B04-B9CF-573FFC86F41B}"/>
              </a:ext>
            </a:extLst>
          </p:cNvPr>
          <p:cNvSpPr>
            <a:spLocks noGrp="1"/>
          </p:cNvSpPr>
          <p:nvPr>
            <p:ph sz="half" idx="1"/>
          </p:nvPr>
        </p:nvSpPr>
        <p:spPr>
          <a:xfrm>
            <a:off x="1752600" y="962025"/>
            <a:ext cx="5150476" cy="4949197"/>
          </a:xfrm>
        </p:spPr>
        <p:txBody>
          <a:bodyPr/>
          <a:lstStyle/>
          <a:p>
            <a:r>
              <a:rPr lang="en-US" b="0" i="0" dirty="0">
                <a:effectLst/>
                <a:latin typeface="Times New Roman" panose="02020603050405020304" pitchFamily="18" charset="0"/>
                <a:cs typeface="Times New Roman" panose="02020603050405020304" pitchFamily="18" charset="0"/>
              </a:rPr>
              <a:t>Number of Reviews is highly correlated with the number of Installs of the application</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B3BC54E-FB66-2187-447A-1CEE8F77D918}"/>
              </a:ext>
            </a:extLst>
          </p:cNvPr>
          <p:cNvSpPr>
            <a:spLocks noGrp="1"/>
          </p:cNvSpPr>
          <p:nvPr>
            <p:ph sz="half" idx="2"/>
          </p:nvPr>
        </p:nvSpPr>
        <p:spPr>
          <a:xfrm>
            <a:off x="6981825" y="962025"/>
            <a:ext cx="4522786" cy="4941819"/>
          </a:xfrm>
        </p:spPr>
        <p:txBody>
          <a:bodyPr/>
          <a:lstStyle/>
          <a:p>
            <a:r>
              <a:rPr lang="en-US" b="0" i="0" dirty="0">
                <a:effectLst/>
                <a:latin typeface="Times New Roman" panose="02020603050405020304" pitchFamily="18" charset="0"/>
                <a:cs typeface="Times New Roman" panose="02020603050405020304" pitchFamily="18" charset="0"/>
              </a:rPr>
              <a:t>The Sentiment Polarity is slightly positively correlated with the Sentiment Subjectivity column. This indicates that as the average sentiment polarity increases, the sentiment subjectivity also increases.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3F8D994-337F-7826-63CC-C76D07575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904365"/>
            <a:ext cx="4641975" cy="4552950"/>
          </a:xfrm>
          <a:prstGeom prst="rect">
            <a:avLst/>
          </a:prstGeom>
        </p:spPr>
      </p:pic>
      <p:pic>
        <p:nvPicPr>
          <p:cNvPr id="8" name="Picture 7">
            <a:extLst>
              <a:ext uri="{FF2B5EF4-FFF2-40B4-BE49-F238E27FC236}">
                <a16:creationId xmlns:a16="http://schemas.microsoft.com/office/drawing/2014/main" id="{3D382D26-3C29-ECB4-09DD-BD14FD69FD0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
                    </a14:imgEffect>
                    <a14:imgEffect>
                      <a14:saturation sat="92000"/>
                    </a14:imgEffect>
                  </a14:imgLayer>
                </a14:imgProps>
              </a:ext>
              <a:ext uri="{28A0092B-C50C-407E-A947-70E740481C1C}">
                <a14:useLocalDpi xmlns:a14="http://schemas.microsoft.com/office/drawing/2010/main" val="0"/>
              </a:ext>
            </a:extLst>
          </a:blip>
          <a:stretch>
            <a:fillRect/>
          </a:stretch>
        </p:blipFill>
        <p:spPr>
          <a:xfrm>
            <a:off x="7041523" y="2717417"/>
            <a:ext cx="5150477" cy="2926846"/>
          </a:xfrm>
          <a:prstGeom prst="rect">
            <a:avLst/>
          </a:prstGeom>
        </p:spPr>
      </p:pic>
    </p:spTree>
    <p:extLst>
      <p:ext uri="{BB962C8B-B14F-4D97-AF65-F5344CB8AC3E}">
        <p14:creationId xmlns:p14="http://schemas.microsoft.com/office/powerpoint/2010/main" val="250916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88D7-B351-BB45-A127-47BC55A1AA88}"/>
              </a:ext>
            </a:extLst>
          </p:cNvPr>
          <p:cNvSpPr>
            <a:spLocks noGrp="1"/>
          </p:cNvSpPr>
          <p:nvPr>
            <p:ph type="title"/>
          </p:nvPr>
        </p:nvSpPr>
        <p:spPr/>
        <p:txBody>
          <a:bodyPr/>
          <a:lstStyle/>
          <a:p>
            <a:r>
              <a:rPr lang="en-US" b="1" dirty="0">
                <a:solidFill>
                  <a:schemeClr val="accent4">
                    <a:lumMod val="50000"/>
                  </a:schemeClr>
                </a:solidFill>
                <a:latin typeface="Times New Roman" panose="02020603050405020304" pitchFamily="18" charset="0"/>
                <a:cs typeface="Times New Roman" panose="02020603050405020304" pitchFamily="18" charset="0"/>
              </a:rPr>
              <a:t>Data visualization </a:t>
            </a:r>
            <a:endParaRPr lang="en-IN"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76446D23-DB27-E1BE-2800-E834035E43DD}"/>
              </a:ext>
            </a:extLst>
          </p:cNvPr>
          <p:cNvSpPr>
            <a:spLocks noGrp="1"/>
          </p:cNvSpPr>
          <p:nvPr>
            <p:ph idx="1"/>
          </p:nvPr>
        </p:nvSpPr>
        <p:spPr>
          <a:xfrm>
            <a:off x="2589212" y="1314449"/>
            <a:ext cx="8915400" cy="5648325"/>
          </a:xfrm>
        </p:spPr>
        <p:txBody>
          <a:bodyPr>
            <a:normAutofit fontScale="40000" lnSpcReduction="20000"/>
          </a:bodyPr>
          <a:lstStyle/>
          <a:p>
            <a:r>
              <a:rPr lang="en-US" sz="5000" b="1" i="0" dirty="0">
                <a:effectLst/>
                <a:latin typeface="Times New Roman" panose="02020603050405020304" pitchFamily="18" charset="0"/>
                <a:cs typeface="Times New Roman" panose="02020603050405020304" pitchFamily="18" charset="0"/>
              </a:rPr>
              <a:t>Chart - 1: Find out the number of Apps per category</a:t>
            </a:r>
          </a:p>
          <a:p>
            <a:endParaRPr lang="en-US" b="1" dirty="0">
              <a:latin typeface="-apple-system"/>
            </a:endParaRPr>
          </a:p>
          <a:p>
            <a:pPr marL="0" indent="0">
              <a:buNone/>
            </a:pPr>
            <a:endParaRPr lang="en-US" b="1" i="0" dirty="0">
              <a:effectLst/>
              <a:latin typeface="-apple-system"/>
            </a:endParaRPr>
          </a:p>
          <a:p>
            <a:pPr marL="0" indent="0">
              <a:buNone/>
            </a:pPr>
            <a:endParaRPr lang="en-US" b="1" i="0" dirty="0">
              <a:effectLst/>
              <a:latin typeface="-apple-system"/>
            </a:endParaRPr>
          </a:p>
          <a:p>
            <a:pPr algn="l"/>
            <a:endParaRPr lang="en-US" b="1" i="0" dirty="0">
              <a:solidFill>
                <a:srgbClr val="000000"/>
              </a:solidFill>
              <a:effectLst/>
              <a:latin typeface="var(--jp-content-font-family)"/>
            </a:endParaRPr>
          </a:p>
          <a:p>
            <a:pPr algn="l"/>
            <a:endParaRPr lang="en-US" b="1" i="0" dirty="0">
              <a:solidFill>
                <a:srgbClr val="000000"/>
              </a:solidFill>
              <a:effectLst/>
              <a:latin typeface="var(--jp-content-font-family)"/>
            </a:endParaRPr>
          </a:p>
          <a:p>
            <a:pPr algn="l"/>
            <a:endParaRPr lang="en-US" b="1" i="0" dirty="0">
              <a:solidFill>
                <a:srgbClr val="000000"/>
              </a:solidFill>
              <a:effectLst/>
              <a:latin typeface="var(--jp-content-font-family)"/>
            </a:endParaRPr>
          </a:p>
          <a:p>
            <a:pPr algn="l"/>
            <a:endParaRPr lang="en-US" b="1" i="0" dirty="0">
              <a:solidFill>
                <a:srgbClr val="000000"/>
              </a:solidFill>
              <a:effectLst/>
              <a:latin typeface="var(--jp-content-font-family)"/>
            </a:endParaRPr>
          </a:p>
          <a:p>
            <a:pPr algn="l"/>
            <a:endParaRPr lang="en-US" b="1" i="0" dirty="0">
              <a:solidFill>
                <a:srgbClr val="000000"/>
              </a:solidFill>
              <a:effectLst/>
              <a:latin typeface="var(--jp-content-font-family)"/>
            </a:endParaRPr>
          </a:p>
          <a:p>
            <a:pPr algn="l"/>
            <a:endParaRPr lang="en-US" b="1" i="0" dirty="0">
              <a:solidFill>
                <a:srgbClr val="000000"/>
              </a:solidFill>
              <a:effectLst/>
              <a:latin typeface="var(--jp-content-font-family)"/>
            </a:endParaRPr>
          </a:p>
          <a:p>
            <a:pPr algn="l"/>
            <a:endParaRPr lang="en-US" b="1" i="0" dirty="0">
              <a:solidFill>
                <a:srgbClr val="000000"/>
              </a:solidFill>
              <a:effectLst/>
              <a:latin typeface="var(--jp-content-font-family)"/>
            </a:endParaRPr>
          </a:p>
          <a:p>
            <a:pPr algn="l"/>
            <a:endParaRPr lang="en-US" b="1" i="0" dirty="0">
              <a:solidFill>
                <a:srgbClr val="000000"/>
              </a:solidFill>
              <a:effectLst/>
              <a:latin typeface="var(--jp-content-font-family)"/>
            </a:endParaRPr>
          </a:p>
          <a:p>
            <a:pPr algn="l"/>
            <a:endParaRPr lang="en-US" b="1" i="0" dirty="0">
              <a:solidFill>
                <a:srgbClr val="000000"/>
              </a:solidFill>
              <a:effectLst/>
              <a:latin typeface="var(--jp-content-font-family)"/>
            </a:endParaRPr>
          </a:p>
          <a:p>
            <a:pPr marL="0" indent="0" algn="l">
              <a:buNone/>
            </a:pPr>
            <a:endParaRPr lang="en-US" b="0" i="0" dirty="0">
              <a:solidFill>
                <a:srgbClr val="000000"/>
              </a:solidFill>
              <a:effectLst/>
              <a:latin typeface="var(--jp-content-font-family)"/>
            </a:endParaRPr>
          </a:p>
          <a:p>
            <a:pPr marL="0" indent="0" algn="l">
              <a:buNone/>
            </a:pPr>
            <a:endParaRPr lang="en-US" sz="2300" b="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sz="2600" b="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sz="2600" b="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sz="2600" b="1" dirty="0">
              <a:solidFill>
                <a:srgbClr val="000000"/>
              </a:solidFill>
              <a:latin typeface="Times New Roman" panose="02020603050405020304" pitchFamily="18" charset="0"/>
              <a:cs typeface="Times New Roman" panose="02020603050405020304" pitchFamily="18" charset="0"/>
            </a:endParaRPr>
          </a:p>
          <a:p>
            <a:pPr marL="0" indent="0" algn="l">
              <a:buNone/>
            </a:pPr>
            <a:r>
              <a:rPr lang="en-US" sz="4500" b="1" dirty="0">
                <a:solidFill>
                  <a:srgbClr val="000000"/>
                </a:solidFill>
                <a:latin typeface="Times New Roman" panose="02020603050405020304" pitchFamily="18" charset="0"/>
                <a:cs typeface="Times New Roman" panose="02020603050405020304" pitchFamily="18" charset="0"/>
              </a:rPr>
              <a:t>Findings:</a:t>
            </a:r>
          </a:p>
          <a:p>
            <a:pPr marL="0" indent="0" algn="l">
              <a:buNone/>
            </a:pPr>
            <a:r>
              <a:rPr lang="en-US" sz="4500" b="0" i="0" dirty="0">
                <a:solidFill>
                  <a:srgbClr val="000000"/>
                </a:solidFill>
                <a:effectLst/>
                <a:latin typeface="Times New Roman" panose="02020603050405020304" pitchFamily="18" charset="0"/>
                <a:cs typeface="Times New Roman" panose="02020603050405020304" pitchFamily="18" charset="0"/>
              </a:rPr>
              <a:t>The above bar graph represents the distribution of number of apps in different categories in the Play Store. It can be inferred that FAMILY Category has the maximum number of Apps.</a:t>
            </a:r>
          </a:p>
          <a:p>
            <a:pPr marL="0" indent="0">
              <a:buNone/>
            </a:pPr>
            <a:br>
              <a:rPr lang="en-US" sz="2600" b="0" i="0" dirty="0">
                <a:solidFill>
                  <a:srgbClr val="000000"/>
                </a:solidFill>
                <a:effectLst/>
                <a:latin typeface="-apple-system"/>
              </a:rPr>
            </a:br>
            <a:endParaRPr lang="en-IN" sz="2600" b="1" i="0" dirty="0">
              <a:effectLst/>
              <a:latin typeface="-apple-system"/>
            </a:endParaRPr>
          </a:p>
        </p:txBody>
      </p:sp>
      <p:pic>
        <p:nvPicPr>
          <p:cNvPr id="9" name="Picture 8">
            <a:extLst>
              <a:ext uri="{FF2B5EF4-FFF2-40B4-BE49-F238E27FC236}">
                <a16:creationId xmlns:a16="http://schemas.microsoft.com/office/drawing/2014/main" id="{84145918-66C3-AD10-C860-26BC87FCD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1676400"/>
            <a:ext cx="9239249" cy="3676650"/>
          </a:xfrm>
          <a:prstGeom prst="rect">
            <a:avLst/>
          </a:prstGeom>
        </p:spPr>
      </p:pic>
    </p:spTree>
    <p:extLst>
      <p:ext uri="{BB962C8B-B14F-4D97-AF65-F5344CB8AC3E}">
        <p14:creationId xmlns:p14="http://schemas.microsoft.com/office/powerpoint/2010/main" val="183335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CDEB37-E855-62F5-365F-6E6F31E1EE38}"/>
              </a:ext>
            </a:extLst>
          </p:cNvPr>
          <p:cNvSpPr>
            <a:spLocks noGrp="1"/>
          </p:cNvSpPr>
          <p:nvPr>
            <p:ph type="title"/>
          </p:nvPr>
        </p:nvSpPr>
        <p:spPr>
          <a:xfrm>
            <a:off x="2057401" y="624110"/>
            <a:ext cx="9447212" cy="718916"/>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Chart - 2: Which category of App has more installs?</a:t>
            </a:r>
            <a:br>
              <a:rPr lang="en-US" sz="36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2770E6B-D059-8343-EFAF-316AFC989FDF}"/>
              </a:ext>
            </a:extLst>
          </p:cNvPr>
          <p:cNvSpPr>
            <a:spLocks noGrp="1"/>
          </p:cNvSpPr>
          <p:nvPr>
            <p:ph idx="1"/>
          </p:nvPr>
        </p:nvSpPr>
        <p:spPr>
          <a:xfrm>
            <a:off x="2266950" y="1257300"/>
            <a:ext cx="9237662" cy="5600700"/>
          </a:xfrm>
        </p:spPr>
        <p:txBody>
          <a:bodyPr>
            <a:normAutofit fontScale="92500" lnSpcReduction="10000"/>
          </a:bodyPr>
          <a:lstStyle/>
          <a:p>
            <a:pPr marL="0" indent="0">
              <a:buNone/>
            </a:pPr>
            <a:endParaRPr lang="en-US" sz="1700" b="1" i="0" dirty="0">
              <a:effectLst/>
              <a:latin typeface="Times New Roman" panose="02020603050405020304" pitchFamily="18" charset="0"/>
              <a:cs typeface="Times New Roman" panose="02020603050405020304" pitchFamily="18" charset="0"/>
            </a:endParaRPr>
          </a:p>
          <a:p>
            <a:endParaRPr lang="en-US" sz="1700" b="1" i="0" dirty="0">
              <a:effectLst/>
              <a:latin typeface="Times New Roman" panose="02020603050405020304" pitchFamily="18" charset="0"/>
              <a:cs typeface="Times New Roman" panose="02020603050405020304" pitchFamily="18" charset="0"/>
            </a:endParaRPr>
          </a:p>
          <a:p>
            <a:pPr marL="0" indent="0">
              <a:buNone/>
            </a:pPr>
            <a:endParaRPr lang="en-US" sz="1700" b="1" i="0" dirty="0">
              <a:effectLst/>
              <a:latin typeface="Times New Roman" panose="02020603050405020304" pitchFamily="18" charset="0"/>
              <a:cs typeface="Times New Roman" panose="02020603050405020304" pitchFamily="18" charset="0"/>
            </a:endParaRPr>
          </a:p>
          <a:p>
            <a:endParaRPr lang="en-US" sz="1700" b="1" i="0" dirty="0">
              <a:effectLst/>
              <a:latin typeface="Times New Roman" panose="02020603050405020304" pitchFamily="18" charset="0"/>
              <a:cs typeface="Times New Roman" panose="02020603050405020304" pitchFamily="18" charset="0"/>
            </a:endParaRPr>
          </a:p>
          <a:p>
            <a:pPr marL="0" indent="0" algn="l">
              <a:buNone/>
            </a:pPr>
            <a:endParaRPr lang="en-US" sz="1700" b="1" i="0" dirty="0">
              <a:effectLst/>
              <a:latin typeface="Times New Roman" panose="02020603050405020304" pitchFamily="18" charset="0"/>
              <a:cs typeface="Times New Roman" panose="02020603050405020304" pitchFamily="18" charset="0"/>
            </a:endParaRPr>
          </a:p>
          <a:p>
            <a:pPr marL="0" indent="0" algn="l">
              <a:buNone/>
            </a:pPr>
            <a:endParaRPr lang="en-US" sz="1700" b="1" dirty="0">
              <a:latin typeface="Times New Roman" panose="02020603050405020304" pitchFamily="18" charset="0"/>
              <a:cs typeface="Times New Roman" panose="02020603050405020304" pitchFamily="18" charset="0"/>
            </a:endParaRPr>
          </a:p>
          <a:p>
            <a:pPr marL="0" indent="0" algn="l">
              <a:buNone/>
            </a:pPr>
            <a:endParaRPr lang="en-US" sz="1700" b="1" i="0" dirty="0">
              <a:effectLst/>
              <a:latin typeface="Times New Roman" panose="02020603050405020304" pitchFamily="18" charset="0"/>
              <a:cs typeface="Times New Roman" panose="02020603050405020304" pitchFamily="18" charset="0"/>
            </a:endParaRPr>
          </a:p>
          <a:p>
            <a:pPr marL="0" indent="0" algn="l">
              <a:buNone/>
            </a:pPr>
            <a:endParaRPr lang="en-US" sz="1700" b="1" i="0" dirty="0">
              <a:effectLst/>
              <a:latin typeface="Times New Roman" panose="02020603050405020304" pitchFamily="18" charset="0"/>
              <a:cs typeface="Times New Roman" panose="02020603050405020304" pitchFamily="18" charset="0"/>
            </a:endParaRPr>
          </a:p>
          <a:p>
            <a:pPr marL="0" indent="0" algn="l">
              <a:buNone/>
            </a:pPr>
            <a:endParaRPr lang="en-US" sz="1700" b="1" i="0" dirty="0">
              <a:effectLst/>
              <a:latin typeface="Times New Roman" panose="02020603050405020304" pitchFamily="18" charset="0"/>
              <a:cs typeface="Times New Roman" panose="02020603050405020304" pitchFamily="18" charset="0"/>
            </a:endParaRPr>
          </a:p>
          <a:p>
            <a:pPr marL="0" indent="0" algn="l">
              <a:buNone/>
            </a:pPr>
            <a:endParaRPr lang="en-US" sz="1700" b="1" i="0" dirty="0">
              <a:effectLst/>
              <a:latin typeface="Times New Roman" panose="02020603050405020304" pitchFamily="18" charset="0"/>
              <a:cs typeface="Times New Roman" panose="02020603050405020304" pitchFamily="18" charset="0"/>
            </a:endParaRPr>
          </a:p>
          <a:p>
            <a:pPr marL="0" indent="0" algn="l">
              <a:buNone/>
            </a:pPr>
            <a:endParaRPr lang="en-US" sz="1700" b="1" i="0" dirty="0">
              <a:effectLst/>
              <a:latin typeface="Times New Roman" panose="02020603050405020304" pitchFamily="18" charset="0"/>
              <a:cs typeface="Times New Roman" panose="02020603050405020304" pitchFamily="18" charset="0"/>
            </a:endParaRPr>
          </a:p>
          <a:p>
            <a:pPr marL="0" indent="0" algn="l">
              <a:buNone/>
            </a:pPr>
            <a:r>
              <a:rPr lang="en-US" sz="1700" b="1" i="0" dirty="0">
                <a:effectLst/>
                <a:latin typeface="Times New Roman" panose="02020603050405020304" pitchFamily="18" charset="0"/>
                <a:cs typeface="Times New Roman" panose="02020603050405020304" pitchFamily="18" charset="0"/>
              </a:rPr>
              <a:t>FINDINGS:</a:t>
            </a:r>
            <a:endParaRPr lang="en-US" sz="1700" b="0" i="0" dirty="0">
              <a:effectLst/>
              <a:latin typeface="Times New Roman" panose="02020603050405020304" pitchFamily="18" charset="0"/>
              <a:cs typeface="Times New Roman" panose="02020603050405020304" pitchFamily="18" charset="0"/>
            </a:endParaRPr>
          </a:p>
          <a:p>
            <a:pPr marL="0" indent="0" algn="l">
              <a:buNone/>
            </a:pPr>
            <a:r>
              <a:rPr lang="en-US" sz="1700" b="0" i="0" dirty="0">
                <a:effectLst/>
                <a:latin typeface="Times New Roman" panose="02020603050405020304" pitchFamily="18" charset="0"/>
                <a:cs typeface="Times New Roman" panose="02020603050405020304" pitchFamily="18" charset="0"/>
              </a:rPr>
              <a:t>The Top 5 Categories according to number of installs are:-</a:t>
            </a:r>
          </a:p>
          <a:p>
            <a:pPr marL="0" indent="0" algn="l">
              <a:buNone/>
            </a:pPr>
            <a:r>
              <a:rPr lang="en-US" sz="1700" b="0" i="0" dirty="0">
                <a:effectLst/>
                <a:latin typeface="Times New Roman" panose="02020603050405020304" pitchFamily="18" charset="0"/>
                <a:cs typeface="Times New Roman" panose="02020603050405020304" pitchFamily="18" charset="0"/>
              </a:rPr>
              <a:t>Game ,Communication, Tools, Productivity , Social</a:t>
            </a:r>
          </a:p>
          <a:p>
            <a:pPr marL="0" indent="0" algn="l">
              <a:buNone/>
            </a:pPr>
            <a:r>
              <a:rPr lang="en-US" sz="1700" b="0" i="0" dirty="0">
                <a:effectLst/>
                <a:latin typeface="Times New Roman" panose="02020603050405020304" pitchFamily="18" charset="0"/>
                <a:cs typeface="Times New Roman" panose="02020603050405020304" pitchFamily="18" charset="0"/>
              </a:rPr>
              <a:t>When it comes to which categories have highest number of installs, the answer is a little bit different from the previous analysis. In this case, 'Game', and 'Social' have topped the list. They have more number of installs compared to any other category.</a:t>
            </a:r>
          </a:p>
          <a:p>
            <a:pPr marL="0" indent="0">
              <a:buNone/>
            </a:pPr>
            <a:endParaRPr lang="en-IN" dirty="0"/>
          </a:p>
        </p:txBody>
      </p:sp>
      <p:pic>
        <p:nvPicPr>
          <p:cNvPr id="7" name="Picture 6">
            <a:extLst>
              <a:ext uri="{FF2B5EF4-FFF2-40B4-BE49-F238E27FC236}">
                <a16:creationId xmlns:a16="http://schemas.microsoft.com/office/drawing/2014/main" id="{BBF78441-C24D-7D41-761D-2D129000D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9" y="1257300"/>
            <a:ext cx="9582153" cy="3771900"/>
          </a:xfrm>
          <a:prstGeom prst="rect">
            <a:avLst/>
          </a:prstGeom>
        </p:spPr>
      </p:pic>
    </p:spTree>
    <p:extLst>
      <p:ext uri="{BB962C8B-B14F-4D97-AF65-F5344CB8AC3E}">
        <p14:creationId xmlns:p14="http://schemas.microsoft.com/office/powerpoint/2010/main" val="4058155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278</TotalTime>
  <Words>2280</Words>
  <Application>Microsoft Office PowerPoint</Application>
  <PresentationFormat>Widescreen</PresentationFormat>
  <Paragraphs>201</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-apple-system</vt:lpstr>
      <vt:lpstr>Arial</vt:lpstr>
      <vt:lpstr>Century Gothic</vt:lpstr>
      <vt:lpstr>Montserrat</vt:lpstr>
      <vt:lpstr>Times New Roman</vt:lpstr>
      <vt:lpstr>var(--jp-cell-prompt-font-family)</vt:lpstr>
      <vt:lpstr>var(--jp-content-font-family)</vt:lpstr>
      <vt:lpstr>Verdana</vt:lpstr>
      <vt:lpstr>Wingdings</vt:lpstr>
      <vt:lpstr>Wingdings 3</vt:lpstr>
      <vt:lpstr>Wisp</vt:lpstr>
      <vt:lpstr>  Capstone Project Play Store App Review Analysis</vt:lpstr>
      <vt:lpstr>Introduction </vt:lpstr>
      <vt:lpstr>Problem Statement    </vt:lpstr>
      <vt:lpstr>Understanding Datasets</vt:lpstr>
      <vt:lpstr>Dataset Preparation  </vt:lpstr>
      <vt:lpstr>Data Exploration</vt:lpstr>
      <vt:lpstr>PowerPoint Presentation</vt:lpstr>
      <vt:lpstr>Data visualization </vt:lpstr>
      <vt:lpstr>Chart - 2: Which category of App has more installs? </vt:lpstr>
      <vt:lpstr>Chart - 3: Average rating of the apps   </vt:lpstr>
      <vt:lpstr>Chart - 4: Which category of App is most popular on Play store based on Ratings </vt:lpstr>
      <vt:lpstr>Chart - 5 : Number of Reviews per Category </vt:lpstr>
      <vt:lpstr>Chart - 6 : What is the ratio of number of Paid apps and Free apps? </vt:lpstr>
      <vt:lpstr>Chart - 7 : Which category of Apps from the Content Rating column are found more on Playstore ? </vt:lpstr>
      <vt:lpstr>Chart - 8 : What are the Top 10 installed apps in any category? </vt:lpstr>
      <vt:lpstr>Chart - 9 : Distribution of apps based on its size </vt:lpstr>
      <vt:lpstr>FINDING 2: The apps which are smaller in size on average have lower no of app installs and user reviews</vt:lpstr>
      <vt:lpstr>Chart - 10 : Categories in which the top 20 free apps belong  </vt:lpstr>
      <vt:lpstr>Chart - 11 : Number of apps that can be installed at a particular price </vt:lpstr>
      <vt:lpstr>Chart - 12 : Android version based on each category </vt:lpstr>
      <vt:lpstr>Chart - 13: Most Revenue Generating Apps   </vt:lpstr>
      <vt:lpstr>Chart - 14 : Top Genres based on Installs   </vt:lpstr>
      <vt:lpstr>Chart - 15: Percentage of Review Sentiments </vt:lpstr>
      <vt:lpstr>Chart - 16 : Apps with the highest number of positive reviews </vt:lpstr>
      <vt:lpstr>Chart - 17 : Apps with the highest number of negative reviews. </vt:lpstr>
      <vt:lpstr>Chart - 18 : Apps with the highest number of neutral reviews   </vt:lpstr>
      <vt:lpstr>Chart - 19 : Histogram of Subjectivity   </vt:lpstr>
      <vt:lpstr>Chart - 20 : How Content Rating affect over the App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Play Store App Review Analysis</dc:title>
  <dc:creator>Atul chune</dc:creator>
  <cp:lastModifiedBy>Atul chune</cp:lastModifiedBy>
  <cp:revision>35</cp:revision>
  <dcterms:created xsi:type="dcterms:W3CDTF">2023-07-03T11:57:48Z</dcterms:created>
  <dcterms:modified xsi:type="dcterms:W3CDTF">2023-07-03T18:46:44Z</dcterms:modified>
</cp:coreProperties>
</file>