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99" r:id="rId2"/>
    <p:sldId id="256" r:id="rId3"/>
    <p:sldId id="294" r:id="rId4"/>
    <p:sldId id="296" r:id="rId5"/>
    <p:sldId id="297" r:id="rId6"/>
    <p:sldId id="257" r:id="rId7"/>
    <p:sldId id="265" r:id="rId8"/>
    <p:sldId id="258" r:id="rId9"/>
    <p:sldId id="270" r:id="rId10"/>
    <p:sldId id="301" r:id="rId11"/>
    <p:sldId id="302" r:id="rId12"/>
    <p:sldId id="303" r:id="rId13"/>
    <p:sldId id="304" r:id="rId14"/>
    <p:sldId id="305" r:id="rId15"/>
    <p:sldId id="306" r:id="rId16"/>
    <p:sldId id="260" r:id="rId17"/>
    <p:sldId id="261" r:id="rId18"/>
    <p:sldId id="263" r:id="rId19"/>
    <p:sldId id="30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pPr eaLnBrk="1" latinLnBrk="0" hangingPunct="1"/>
            <a:fld id="{E637BB6B-EE1B-48FB-8575-0D55C373DE88}" type="datetimeFigureOut">
              <a:rPr lang="en-US" smtClean="0"/>
              <a:pPr eaLnBrk="1" latinLnBrk="0" hangingPunct="1"/>
              <a:t>3/16/2013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kumimoji="0"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3/16/2013</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3/16/2013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pPr eaLnBrk="1" latinLnBrk="0" hangingPunct="1"/>
            <a:fld id="{E637BB6B-EE1B-48FB-8575-0D55C373DE88}" type="datetimeFigureOut">
              <a:rPr lang="en-US" smtClean="0"/>
              <a:pPr eaLnBrk="1" latinLnBrk="0" hangingPunct="1"/>
              <a:t>3/16/2013</a:t>
            </a:fld>
            <a:endParaRPr lang="en-US"/>
          </a:p>
        </p:txBody>
      </p:sp>
      <p:sp>
        <p:nvSpPr>
          <p:cNvPr id="9" name="Slide Number Placeholder 8"/>
          <p:cNvSpPr>
            <a:spLocks noGrp="1"/>
          </p:cNvSpPr>
          <p:nvPr>
            <p:ph type="sldNum" sz="quarter" idx="15"/>
          </p:nvPr>
        </p:nvSpPr>
        <p:spPr/>
        <p:txBody>
          <a:bodyPr rtlCol="0"/>
          <a:lstStyle/>
          <a:p>
            <a:fld id="{2AA957AF-53C0-420B-9C2D-77DB1416566C}" type="slidenum">
              <a:rPr kumimoji="0" lang="en-US" smtClean="0"/>
              <a:pPr/>
              <a:t>‹#›</a:t>
            </a:fld>
            <a:endParaRPr kumimoji="0" lang="en-US"/>
          </a:p>
        </p:txBody>
      </p:sp>
      <p:sp>
        <p:nvSpPr>
          <p:cNvPr id="10" name="Footer Placeholder 9"/>
          <p:cNvSpPr>
            <a:spLocks noGrp="1"/>
          </p:cNvSpPr>
          <p:nvPr>
            <p:ph type="ftr" sz="quarter" idx="16"/>
          </p:nvPr>
        </p:nvSpPr>
        <p:spPr/>
        <p:txBody>
          <a:bodyPr rtlCol="0"/>
          <a:lstStyle/>
          <a:p>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pPr eaLnBrk="1" latinLnBrk="0" hangingPunct="1"/>
            <a:fld id="{E637BB6B-EE1B-48FB-8575-0D55C373DE88}" type="datetimeFigureOut">
              <a:rPr lang="en-US" smtClean="0"/>
              <a:pPr eaLnBrk="1" latinLnBrk="0" hangingPunct="1"/>
              <a:t>3/16/2013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kumimoji="0"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3/16/2013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a:t>‹#›</a:t>
            </a:fld>
            <a:endParaRPr kumimoji="0"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3/16/2013</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AA957AF-53C0-420B-9C2D-77DB1416566C}" type="slidenum">
              <a:rPr kumimoji="0" lang="en-US" smtClean="0"/>
              <a:pPr/>
              <a:t>‹#›</a:t>
            </a:fld>
            <a:endParaRPr kumimoji="0"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pPr eaLnBrk="1" latinLnBrk="0" hangingPunct="1"/>
            <a:fld id="{E637BB6B-EE1B-48FB-8575-0D55C373DE88}" type="datetimeFigureOut">
              <a:rPr lang="en-US" smtClean="0"/>
              <a:pPr eaLnBrk="1" latinLnBrk="0" hangingPunct="1"/>
              <a:t>3/16/2013</a:t>
            </a:fld>
            <a:endParaRPr lang="en-US"/>
          </a:p>
        </p:txBody>
      </p:sp>
      <p:sp>
        <p:nvSpPr>
          <p:cNvPr id="7" name="Slide Number Placeholder 6"/>
          <p:cNvSpPr>
            <a:spLocks noGrp="1"/>
          </p:cNvSpPr>
          <p:nvPr>
            <p:ph type="sldNum" sz="quarter" idx="11"/>
          </p:nvPr>
        </p:nvSpPr>
        <p:spPr/>
        <p:txBody>
          <a:bodyPr rtlCol="0"/>
          <a:lstStyle/>
          <a:p>
            <a:fld id="{2AA957AF-53C0-420B-9C2D-77DB1416566C}" type="slidenum">
              <a:rPr kumimoji="0" lang="en-US" smtClean="0"/>
              <a:pPr/>
              <a:t>‹#›</a:t>
            </a:fld>
            <a:endParaRPr kumimoji="0" lang="en-US"/>
          </a:p>
        </p:txBody>
      </p:sp>
      <p:sp>
        <p:nvSpPr>
          <p:cNvPr id="8" name="Footer Placeholder 7"/>
          <p:cNvSpPr>
            <a:spLocks noGrp="1"/>
          </p:cNvSpPr>
          <p:nvPr>
            <p:ph type="ftr" sz="quarter" idx="12"/>
          </p:nvPr>
        </p:nvSpPr>
        <p:spPr/>
        <p:txBody>
          <a:bodyPr rtlCol="0"/>
          <a:lstStyle/>
          <a:p>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3/16/2013</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pPr eaLnBrk="1" latinLnBrk="0" hangingPunct="1"/>
            <a:fld id="{E637BB6B-EE1B-48FB-8575-0D55C373DE88}" type="datetimeFigureOut">
              <a:rPr lang="en-US" smtClean="0"/>
              <a:pPr eaLnBrk="1" latinLnBrk="0" hangingPunct="1"/>
              <a:t>3/16/2013</a:t>
            </a:fld>
            <a:endParaRPr lang="en-US"/>
          </a:p>
        </p:txBody>
      </p:sp>
      <p:sp>
        <p:nvSpPr>
          <p:cNvPr id="22" name="Slide Number Placeholder 21"/>
          <p:cNvSpPr>
            <a:spLocks noGrp="1"/>
          </p:cNvSpPr>
          <p:nvPr>
            <p:ph type="sldNum" sz="quarter" idx="15"/>
          </p:nvPr>
        </p:nvSpPr>
        <p:spPr/>
        <p:txBody>
          <a:bodyPr rtlCol="0"/>
          <a:lstStyle/>
          <a:p>
            <a:fld id="{2AA957AF-53C0-420B-9C2D-77DB1416566C}" type="slidenum">
              <a:rPr kumimoji="0" lang="en-US" smtClean="0"/>
              <a:pPr/>
              <a:t>‹#›</a:t>
            </a:fld>
            <a:endParaRPr kumimoji="0" lang="en-US"/>
          </a:p>
        </p:txBody>
      </p:sp>
      <p:sp>
        <p:nvSpPr>
          <p:cNvPr id="23" name="Footer Placeholder 22"/>
          <p:cNvSpPr>
            <a:spLocks noGrp="1"/>
          </p:cNvSpPr>
          <p:nvPr>
            <p:ph type="ftr" sz="quarter" idx="16"/>
          </p:nvPr>
        </p:nvSpPr>
        <p:spPr/>
        <p:txBody>
          <a:bodyPr rtlCol="0"/>
          <a:lstStyle/>
          <a:p>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pPr eaLnBrk="1" latinLnBrk="0" hangingPunct="1"/>
            <a:fld id="{E637BB6B-EE1B-48FB-8575-0D55C373DE88}" type="datetimeFigureOut">
              <a:rPr lang="en-US" smtClean="0"/>
              <a:pPr eaLnBrk="1" latinLnBrk="0" hangingPunct="1"/>
              <a:t>3/16/2013</a:t>
            </a:fld>
            <a:endParaRPr lang="en-US"/>
          </a:p>
        </p:txBody>
      </p:sp>
      <p:sp>
        <p:nvSpPr>
          <p:cNvPr id="18" name="Slide Number Placeholder 17"/>
          <p:cNvSpPr>
            <a:spLocks noGrp="1"/>
          </p:cNvSpPr>
          <p:nvPr>
            <p:ph type="sldNum" sz="quarter" idx="11"/>
          </p:nvPr>
        </p:nvSpPr>
        <p:spPr/>
        <p:txBody>
          <a:bodyPr rtlCol="0"/>
          <a:lstStyle/>
          <a:p>
            <a:fld id="{2AA957AF-53C0-420B-9C2D-77DB1416566C}" type="slidenum">
              <a:rPr kumimoji="0" lang="en-US" smtClean="0"/>
              <a:pPr/>
              <a:t>‹#›</a:t>
            </a:fld>
            <a:endParaRPr kumimoji="0" lang="en-US"/>
          </a:p>
        </p:txBody>
      </p:sp>
      <p:sp>
        <p:nvSpPr>
          <p:cNvPr id="21" name="Footer Placeholder 20"/>
          <p:cNvSpPr>
            <a:spLocks noGrp="1"/>
          </p:cNvSpPr>
          <p:nvPr>
            <p:ph type="ftr" sz="quarter" idx="12"/>
          </p:nvPr>
        </p:nvSpPr>
        <p:spPr/>
        <p:txBody>
          <a:bodyPr rtlCol="0"/>
          <a:lstStyle/>
          <a:p>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eaLnBrk="1" latinLnBrk="0" hangingPunct="1"/>
            <a:fld id="{E637BB6B-EE1B-48FB-8575-0D55C373DE88}" type="datetimeFigureOut">
              <a:rPr lang="en-US" smtClean="0"/>
              <a:pPr eaLnBrk="1" latinLnBrk="0" hangingPunct="1"/>
              <a:t>3/16/2013</a:t>
            </a:fld>
            <a:endParaRPr lang="en-US" sz="1000">
              <a:solidFill>
                <a:schemeClr val="tx2">
                  <a:shade val="50000"/>
                </a:schemeClr>
              </a:solidFill>
            </a:endParaRPr>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lgn="ctr" eaLnBrk="1" latinLnBrk="0" hangingPunct="1"/>
            <a:endParaRPr kumimoji="0" lang="en-US" sz="1000" dirty="0">
              <a:solidFill>
                <a:schemeClr val="tx2">
                  <a:shade val="50000"/>
                </a:schemeClr>
              </a:solidFill>
            </a:endParaRP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2AA957AF-53C0-420B-9C2D-77DB1416566C}" type="slidenum">
              <a:rPr kumimoji="0" lang="en-US" smtClean="0"/>
              <a:pPr/>
              <a:t>‹#›</a:t>
            </a:fld>
            <a:endParaRPr kumimoji="0" lang="en-US" sz="1000" dirty="0">
              <a:solidFill>
                <a:schemeClr val="tx2">
                  <a:shade val="50000"/>
                </a:schemeClr>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877862">
            <a:off x="914400" y="2590800"/>
            <a:ext cx="7467600" cy="1143000"/>
          </a:xfrm>
        </p:spPr>
        <p:txBody>
          <a:bodyPr>
            <a:noAutofit/>
          </a:bodyPr>
          <a:lstStyle/>
          <a:p>
            <a:pPr algn="ctr"/>
            <a:r>
              <a:rPr lang="en-US" sz="8800" dirty="0" smtClean="0">
                <a:solidFill>
                  <a:srgbClr val="00B050"/>
                </a:solidFill>
                <a:latin typeface="a song for jennifer" pitchFamily="2" charset="0"/>
              </a:rPr>
              <a:t>Welcome</a:t>
            </a:r>
            <a:endParaRPr lang="en-US" sz="8800" dirty="0">
              <a:solidFill>
                <a:srgbClr val="00B050"/>
              </a:solidFill>
              <a:latin typeface="a song for jennifer"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854"/>
            <a:ext cx="9172346" cy="6844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0101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p:txBody>
          <a:bodyPr/>
          <a:lstStyle/>
          <a:p>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36" y="34636"/>
            <a:ext cx="9109364" cy="6865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21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928"/>
            <a:ext cx="9144000" cy="6864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6211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36" y="-20782"/>
            <a:ext cx="9109363" cy="6878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1316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5" y="34636"/>
            <a:ext cx="9144000" cy="6823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7108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4032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7467600" cy="1143000"/>
          </a:xfrm>
        </p:spPr>
        <p:txBody>
          <a:bodyPr>
            <a:normAutofit/>
          </a:bodyPr>
          <a:lstStyle/>
          <a:p>
            <a:r>
              <a:rPr lang="en-US" sz="4000" dirty="0" smtClean="0">
                <a:solidFill>
                  <a:srgbClr val="92D050"/>
                </a:solidFill>
              </a:rPr>
              <a:t>Implementation</a:t>
            </a:r>
            <a:endParaRPr lang="en-US" sz="4000" dirty="0">
              <a:solidFill>
                <a:srgbClr val="92D050"/>
              </a:solidFill>
            </a:endParaRPr>
          </a:p>
        </p:txBody>
      </p:sp>
      <p:sp>
        <p:nvSpPr>
          <p:cNvPr id="3" name="Content Placeholder 2"/>
          <p:cNvSpPr>
            <a:spLocks noGrp="1"/>
          </p:cNvSpPr>
          <p:nvPr>
            <p:ph sz="quarter" idx="1"/>
          </p:nvPr>
        </p:nvSpPr>
        <p:spPr>
          <a:xfrm>
            <a:off x="990600" y="1752600"/>
            <a:ext cx="7467600" cy="4873752"/>
          </a:xfrm>
        </p:spPr>
        <p:txBody>
          <a:bodyPr/>
          <a:lstStyle/>
          <a:p>
            <a:r>
              <a:rPr lang="en-US" dirty="0" smtClean="0"/>
              <a:t>JAVA Development Kit(JDK) 1.6</a:t>
            </a:r>
          </a:p>
          <a:p>
            <a:r>
              <a:rPr lang="en-US" dirty="0" smtClean="0"/>
              <a:t>Java Archive Tool (jar)</a:t>
            </a:r>
          </a:p>
          <a:p>
            <a:r>
              <a:rPr lang="en-US" dirty="0" smtClean="0"/>
              <a:t>JAVA Documentation Generator (</a:t>
            </a:r>
            <a:r>
              <a:rPr lang="en-US" dirty="0" err="1" smtClean="0"/>
              <a:t>javadoc</a:t>
            </a:r>
            <a:r>
              <a:rPr lang="en-US" dirty="0" smtClean="0"/>
              <a:t>)</a:t>
            </a:r>
          </a:p>
        </p:txBody>
      </p:sp>
    </p:spTree>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81000"/>
            <a:ext cx="7467600" cy="1143000"/>
          </a:xfrm>
        </p:spPr>
        <p:txBody>
          <a:bodyPr>
            <a:normAutofit/>
          </a:bodyPr>
          <a:lstStyle/>
          <a:p>
            <a:r>
              <a:rPr lang="en-US" sz="6000" b="1" dirty="0" smtClean="0">
                <a:solidFill>
                  <a:srgbClr val="92D050"/>
                </a:solidFill>
              </a:rPr>
              <a:t>Scopes</a:t>
            </a:r>
          </a:p>
        </p:txBody>
      </p:sp>
      <p:sp>
        <p:nvSpPr>
          <p:cNvPr id="3" name="Content Placeholder 2"/>
          <p:cNvSpPr>
            <a:spLocks noGrp="1"/>
          </p:cNvSpPr>
          <p:nvPr>
            <p:ph sz="quarter" idx="1"/>
          </p:nvPr>
        </p:nvSpPr>
        <p:spPr>
          <a:xfrm>
            <a:off x="914400" y="1676400"/>
            <a:ext cx="7467600" cy="4873752"/>
          </a:xfrm>
        </p:spPr>
        <p:txBody>
          <a:bodyPr>
            <a:normAutofit/>
          </a:bodyPr>
          <a:lstStyle/>
          <a:p>
            <a:r>
              <a:rPr lang="en-US" dirty="0" smtClean="0"/>
              <a:t>Simulator model can be made a more realistic one by considering the effects of most of the System parameters. </a:t>
            </a:r>
          </a:p>
          <a:p>
            <a:r>
              <a:rPr lang="en-US" dirty="0" smtClean="0"/>
              <a:t>Tools for experimentation on design and analysis of Subnets.</a:t>
            </a:r>
          </a:p>
          <a:p>
            <a:r>
              <a:rPr lang="en-US" dirty="0" smtClean="0"/>
              <a:t>Mathematical model established for efficiency of Subnet yields acceptable results.</a:t>
            </a:r>
          </a:p>
          <a:p>
            <a:endParaRPr lang="en-US" dirty="0"/>
          </a:p>
        </p:txBody>
      </p:sp>
    </p:spTree>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solidFill>
                  <a:srgbClr val="92D050"/>
                </a:solidFill>
              </a:rPr>
              <a:t>Conclusion</a:t>
            </a:r>
          </a:p>
        </p:txBody>
      </p:sp>
      <p:sp>
        <p:nvSpPr>
          <p:cNvPr id="3" name="Content Placeholder 2"/>
          <p:cNvSpPr>
            <a:spLocks noGrp="1"/>
          </p:cNvSpPr>
          <p:nvPr>
            <p:ph sz="quarter" idx="1"/>
          </p:nvPr>
        </p:nvSpPr>
        <p:spPr/>
        <p:txBody>
          <a:bodyPr>
            <a:normAutofit/>
          </a:bodyPr>
          <a:lstStyle/>
          <a:p>
            <a:r>
              <a:rPr lang="en-US" dirty="0" smtClean="0"/>
              <a:t>Configurations of the subnet as Input and gives the different statistics of the routers and links.</a:t>
            </a:r>
          </a:p>
          <a:p>
            <a:r>
              <a:rPr lang="en-US" dirty="0" smtClean="0"/>
              <a:t>The optimal algorithm for a particular network is obtained by analyzing the results obtained.</a:t>
            </a:r>
          </a:p>
          <a:p>
            <a:r>
              <a:rPr lang="en-US" dirty="0" smtClean="0"/>
              <a:t>Simulation helps to achieve an optimal path that reduces the cost of routing.</a:t>
            </a:r>
          </a:p>
          <a:p>
            <a:r>
              <a:rPr lang="en-US" smtClean="0"/>
              <a:t>Useful </a:t>
            </a:r>
            <a:r>
              <a:rPr lang="en-US" dirty="0" smtClean="0"/>
              <a:t>for people who provide networking services and those who design networks.</a:t>
            </a:r>
          </a:p>
          <a:p>
            <a:endParaRPr lang="en-US" dirty="0"/>
          </a:p>
        </p:txBody>
      </p:sp>
    </p:spTree>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1147327">
            <a:off x="533400" y="4114800"/>
            <a:ext cx="7467600" cy="1143000"/>
          </a:xfrm>
        </p:spPr>
        <p:txBody>
          <a:bodyPr>
            <a:noAutofit/>
          </a:bodyPr>
          <a:lstStyle/>
          <a:p>
            <a:r>
              <a:rPr lang="en-US" sz="7200" dirty="0" smtClean="0">
                <a:solidFill>
                  <a:srgbClr val="92D050"/>
                </a:solidFill>
                <a:latin typeface="a song for jennifer" pitchFamily="2" charset="0"/>
              </a:rPr>
              <a:t>Thank You</a:t>
            </a:r>
            <a:endParaRPr lang="en-US" sz="7200" dirty="0">
              <a:solidFill>
                <a:srgbClr val="92D050"/>
              </a:solidFill>
              <a:latin typeface="a song for jennifer"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609600"/>
            <a:ext cx="7391400" cy="3810000"/>
          </a:xfrm>
        </p:spPr>
        <p:txBody>
          <a:bodyPr>
            <a:normAutofit/>
          </a:bodyPr>
          <a:lstStyle/>
          <a:p>
            <a:r>
              <a:rPr lang="en-US" sz="5400" dirty="0" smtClean="0">
                <a:latin typeface="Aharoni" pitchFamily="2" charset="-79"/>
                <a:cs typeface="Aharoni" pitchFamily="2" charset="-79"/>
              </a:rPr>
              <a:t>Stimulation &amp; comparing parameters of Routing algorithm</a:t>
            </a:r>
            <a:endParaRPr lang="en-US" sz="5400" dirty="0">
              <a:latin typeface="Aharoni" pitchFamily="2" charset="-79"/>
              <a:cs typeface="Aharoni" pitchFamily="2" charset="-79"/>
            </a:endParaRPr>
          </a:p>
        </p:txBody>
      </p:sp>
      <p:sp>
        <p:nvSpPr>
          <p:cNvPr id="3" name="TextBox 2"/>
          <p:cNvSpPr txBox="1"/>
          <p:nvPr/>
        </p:nvSpPr>
        <p:spPr>
          <a:xfrm>
            <a:off x="2971800" y="5334000"/>
            <a:ext cx="5867400" cy="369332"/>
          </a:xfrm>
          <a:prstGeom prst="rect">
            <a:avLst/>
          </a:prstGeom>
          <a:noFill/>
        </p:spPr>
        <p:txBody>
          <a:bodyPr wrap="square" rtlCol="0">
            <a:spAutoFit/>
          </a:bodyPr>
          <a:lstStyle/>
          <a:p>
            <a:r>
              <a:rPr lang="en-US" dirty="0" smtClean="0"/>
              <a:t>Under guidance of </a:t>
            </a:r>
            <a:r>
              <a:rPr lang="en-US" dirty="0" err="1" smtClean="0"/>
              <a:t>prof</a:t>
            </a:r>
            <a:r>
              <a:rPr lang="en-US" dirty="0" smtClean="0"/>
              <a:t>. </a:t>
            </a:r>
            <a:r>
              <a:rPr lang="en-US" dirty="0" err="1" smtClean="0"/>
              <a:t>A.B.Choudhary</a:t>
            </a:r>
            <a:endParaRPr lang="en-US" dirty="0"/>
          </a:p>
        </p:txBody>
      </p:sp>
    </p:spTree>
    <p:extLst>
      <p:ext uri="{BB962C8B-B14F-4D97-AF65-F5344CB8AC3E}">
        <p14:creationId xmlns:p14="http://schemas.microsoft.com/office/powerpoint/2010/main" val="2969111337"/>
      </p:ext>
    </p:extLst>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304800" y="304800"/>
            <a:ext cx="7620000" cy="6169152"/>
          </a:xfrm>
        </p:spPr>
        <p:txBody>
          <a:bodyPr>
            <a:normAutofit fontScale="55000" lnSpcReduction="20000"/>
          </a:bodyPr>
          <a:lstStyle/>
          <a:p>
            <a:r>
              <a:rPr lang="en-US" b="1" dirty="0" smtClean="0"/>
              <a:t> </a:t>
            </a:r>
          </a:p>
          <a:p>
            <a:r>
              <a:rPr lang="en-US" sz="6400" dirty="0" smtClean="0"/>
              <a:t> </a:t>
            </a:r>
            <a:r>
              <a:rPr lang="en-US" sz="6400" b="1" dirty="0" smtClean="0">
                <a:solidFill>
                  <a:srgbClr val="92D050"/>
                </a:solidFill>
              </a:rPr>
              <a:t>Problem Definition</a:t>
            </a:r>
            <a:endParaRPr lang="en-US" sz="6400" dirty="0" smtClean="0">
              <a:solidFill>
                <a:srgbClr val="92D050"/>
              </a:solidFill>
            </a:endParaRPr>
          </a:p>
          <a:p>
            <a:r>
              <a:rPr lang="en-US" sz="3800" dirty="0" smtClean="0"/>
              <a:t>   </a:t>
            </a:r>
          </a:p>
          <a:p>
            <a:r>
              <a:rPr lang="en-US" dirty="0" smtClean="0"/>
              <a:t> </a:t>
            </a:r>
          </a:p>
          <a:p>
            <a:r>
              <a:rPr lang="en-US" dirty="0" smtClean="0"/>
              <a:t>		</a:t>
            </a:r>
            <a:r>
              <a:rPr lang="en-US" sz="2900" dirty="0" smtClean="0"/>
              <a:t>For sending information from one network to other network through a subnet efficiently, one has to select a better routing technique among the several techniques available.  So far no routing Algorithm is reported to be outright choice for all possible cases.  So an attempt is made to provide such a routing technique which provides better results for a given configuration of the subnet in real time.</a:t>
            </a:r>
          </a:p>
          <a:p>
            <a:r>
              <a:rPr lang="en-US" sz="2900" dirty="0" smtClean="0"/>
              <a:t>		</a:t>
            </a:r>
          </a:p>
          <a:p>
            <a:r>
              <a:rPr lang="en-US" sz="2900" dirty="0" smtClean="0"/>
              <a:t>		The main objective of our project is to maximize the efficiency of the routing process by suggesting the potential user a better algorithm.</a:t>
            </a:r>
          </a:p>
          <a:p>
            <a:r>
              <a:rPr lang="en-US" sz="2900" dirty="0" smtClean="0"/>
              <a:t>		</a:t>
            </a:r>
          </a:p>
          <a:p>
            <a:r>
              <a:rPr lang="en-US" sz="2900" b="1" dirty="0" smtClean="0"/>
              <a:t>Calculation of Efficiency</a:t>
            </a:r>
            <a:r>
              <a:rPr lang="en-US" sz="2900" dirty="0" smtClean="0"/>
              <a:t> </a:t>
            </a:r>
            <a:r>
              <a:rPr lang="en-US" sz="2900" b="1" dirty="0" smtClean="0"/>
              <a:t>of Subnet</a:t>
            </a:r>
            <a:r>
              <a:rPr lang="en-US" sz="2900" dirty="0" smtClean="0"/>
              <a:t>:</a:t>
            </a:r>
          </a:p>
          <a:p>
            <a:r>
              <a:rPr lang="en-US" sz="2900" b="1" dirty="0" smtClean="0"/>
              <a:t> </a:t>
            </a:r>
            <a:endParaRPr lang="en-US" sz="2900" dirty="0" smtClean="0"/>
          </a:p>
          <a:p>
            <a:r>
              <a:rPr lang="en-US" sz="2900" dirty="0" smtClean="0"/>
              <a:t>		Efficiency of Routing Algorithm = </a:t>
            </a:r>
            <a:r>
              <a:rPr lang="en-US" sz="2900" b="1" dirty="0" smtClean="0">
                <a:sym typeface="Symbol"/>
              </a:rPr>
              <a:t></a:t>
            </a:r>
            <a:r>
              <a:rPr lang="en-US" sz="2900" b="1" dirty="0" smtClean="0"/>
              <a:t> </a:t>
            </a:r>
            <a:r>
              <a:rPr lang="en-US" sz="2900" b="1" dirty="0" smtClean="0">
                <a:sym typeface="Symbol"/>
              </a:rPr>
              <a:t></a:t>
            </a:r>
            <a:r>
              <a:rPr lang="en-US" sz="2900" dirty="0" err="1" smtClean="0"/>
              <a:t>i</a:t>
            </a:r>
            <a:r>
              <a:rPr lang="en-US" sz="2900" dirty="0" smtClean="0"/>
              <a:t> </a:t>
            </a:r>
            <a:r>
              <a:rPr lang="en-US" sz="2900" b="1" dirty="0" smtClean="0"/>
              <a:t>/ n</a:t>
            </a:r>
            <a:endParaRPr lang="en-US" sz="2900" dirty="0" smtClean="0"/>
          </a:p>
          <a:p>
            <a:r>
              <a:rPr lang="en-US" sz="2900" dirty="0" smtClean="0"/>
              <a:t> </a:t>
            </a:r>
          </a:p>
          <a:p>
            <a:r>
              <a:rPr lang="en-US" sz="2900" dirty="0" smtClean="0"/>
              <a:t>			</a:t>
            </a:r>
          </a:p>
          <a:p>
            <a:r>
              <a:rPr lang="en-US" sz="2900" dirty="0" smtClean="0"/>
              <a:t>			Where</a:t>
            </a:r>
          </a:p>
          <a:p>
            <a:r>
              <a:rPr lang="en-US" sz="2900" dirty="0" smtClean="0"/>
              <a:t> 					</a:t>
            </a:r>
            <a:r>
              <a:rPr lang="en-US" sz="2900" b="1" dirty="0" smtClean="0">
                <a:sym typeface="Symbol"/>
              </a:rPr>
              <a:t></a:t>
            </a:r>
            <a:r>
              <a:rPr lang="en-US" sz="2900" dirty="0" err="1" smtClean="0"/>
              <a:t>i</a:t>
            </a:r>
            <a:r>
              <a:rPr lang="en-US" sz="2900" dirty="0" smtClean="0"/>
              <a:t>  is  Efficiency of Router </a:t>
            </a:r>
            <a:r>
              <a:rPr lang="en-US" sz="2900" dirty="0" err="1" smtClean="0"/>
              <a:t>i</a:t>
            </a:r>
            <a:endParaRPr lang="en-US" sz="2900" dirty="0" smtClean="0"/>
          </a:p>
          <a:p>
            <a:r>
              <a:rPr lang="en-US" sz="2900" b="1" dirty="0" smtClean="0"/>
              <a:t>					n   </a:t>
            </a:r>
            <a:r>
              <a:rPr lang="en-US" sz="2900" dirty="0" smtClean="0"/>
              <a:t>is  Number of Routers </a:t>
            </a:r>
            <a:r>
              <a:rPr lang="en-US" sz="2900" dirty="0" smtClean="0"/>
              <a:t>in the </a:t>
            </a:r>
            <a:r>
              <a:rPr lang="en-US" sz="2900" dirty="0" smtClean="0"/>
              <a:t>Subnet</a:t>
            </a:r>
            <a:r>
              <a:rPr lang="en-US" sz="2900" b="1" dirty="0" smtClean="0"/>
              <a:t>					</a:t>
            </a:r>
            <a:endParaRPr lang="en-US" sz="2900"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dirty="0" smtClean="0">
                <a:solidFill>
                  <a:srgbClr val="92D050"/>
                </a:solidFill>
              </a:rPr>
              <a:t>Objectives of the System</a:t>
            </a:r>
            <a:r>
              <a:rPr lang="en-US" dirty="0" smtClean="0"/>
              <a:t/>
            </a:r>
            <a:br>
              <a:rPr lang="en-US" dirty="0" smtClean="0"/>
            </a:br>
            <a:endParaRPr lang="en-US" dirty="0"/>
          </a:p>
        </p:txBody>
      </p:sp>
      <p:sp>
        <p:nvSpPr>
          <p:cNvPr id="3" name="Content Placeholder 2"/>
          <p:cNvSpPr>
            <a:spLocks noGrp="1"/>
          </p:cNvSpPr>
          <p:nvPr>
            <p:ph sz="quarter" idx="1"/>
          </p:nvPr>
        </p:nvSpPr>
        <p:spPr/>
        <p:txBody>
          <a:bodyPr>
            <a:noAutofit/>
          </a:bodyPr>
          <a:lstStyle/>
          <a:p>
            <a:pPr>
              <a:buNone/>
            </a:pPr>
            <a:r>
              <a:rPr lang="en-US" sz="2000" dirty="0" smtClean="0"/>
              <a:t>The </a:t>
            </a:r>
            <a:r>
              <a:rPr lang="en-US" sz="2000" b="1" dirty="0" smtClean="0"/>
              <a:t>Routing Simulator</a:t>
            </a:r>
            <a:r>
              <a:rPr lang="en-US" sz="2000" dirty="0" smtClean="0"/>
              <a:t> has the following </a:t>
            </a:r>
            <a:r>
              <a:rPr lang="en-US" sz="2000" b="1" dirty="0" smtClean="0"/>
              <a:t>objectives</a:t>
            </a:r>
            <a:r>
              <a:rPr lang="en-US" sz="2000" dirty="0" smtClean="0"/>
              <a:t>:</a:t>
            </a:r>
          </a:p>
          <a:p>
            <a:pPr>
              <a:buNone/>
            </a:pPr>
            <a:endParaRPr lang="en-US" sz="2000" dirty="0" smtClean="0"/>
          </a:p>
          <a:p>
            <a:pPr lvl="0"/>
            <a:r>
              <a:rPr lang="en-US" sz="2000" dirty="0" smtClean="0"/>
              <a:t>The topology of the subnet should be displayed with routers designated with computer images and links with lines.</a:t>
            </a:r>
          </a:p>
          <a:p>
            <a:pPr lvl="0">
              <a:buNone/>
            </a:pPr>
            <a:endParaRPr lang="en-US" sz="2000" dirty="0" smtClean="0"/>
          </a:p>
          <a:p>
            <a:pPr lvl="0"/>
            <a:r>
              <a:rPr lang="en-US" sz="2000" dirty="0" smtClean="0"/>
              <a:t>The congestion table should be printed showing the congestion on various links.</a:t>
            </a:r>
          </a:p>
          <a:p>
            <a:pPr lvl="0">
              <a:buNone/>
            </a:pPr>
            <a:endParaRPr lang="en-US" sz="2000" dirty="0" smtClean="0"/>
          </a:p>
          <a:p>
            <a:pPr lvl="0"/>
            <a:r>
              <a:rPr lang="en-US" sz="2000" dirty="0" smtClean="0"/>
              <a:t> Various Statistics for the router like efficiency, average packet size are to be displayed when required.</a:t>
            </a:r>
          </a:p>
          <a:p>
            <a:pPr lvl="0">
              <a:buNone/>
            </a:pPr>
            <a:endParaRPr lang="en-US" sz="2000" dirty="0" smtClean="0"/>
          </a:p>
          <a:p>
            <a:pPr lvl="0"/>
            <a:r>
              <a:rPr lang="en-US" sz="2000" dirty="0" smtClean="0"/>
              <a:t> Statistics for the link like propagation delay, buffers filled are to be displayed when congestion table is clicked.</a:t>
            </a:r>
          </a:p>
          <a:p>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buFont typeface="Wingdings"/>
              <a:buNone/>
            </a:pPr>
            <a:endParaRPr lang="en-US" sz="2000" dirty="0" smtClean="0"/>
          </a:p>
          <a:p>
            <a:pPr lvl="0"/>
            <a:r>
              <a:rPr lang="en-US" sz="2000" dirty="0" smtClean="0"/>
              <a:t> When a link is down, it should be highlighted. This gives an idea of how the routing goes when a link is down.</a:t>
            </a:r>
          </a:p>
          <a:p>
            <a:pPr lvl="0"/>
            <a:endParaRPr lang="en-US" sz="2000" dirty="0" smtClean="0"/>
          </a:p>
          <a:p>
            <a:pPr lvl="0"/>
            <a:r>
              <a:rPr lang="en-US" sz="2000" dirty="0" smtClean="0"/>
              <a:t>A provision for redrawing the congestion table and network is to be provided.</a:t>
            </a:r>
          </a:p>
          <a:p>
            <a:endParaRPr lang="en-US" sz="20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solidFill>
                  <a:srgbClr val="92D050"/>
                </a:solidFill>
              </a:rPr>
              <a:t>Introduction</a:t>
            </a:r>
            <a:endParaRPr lang="en-US" sz="6000" b="1" dirty="0">
              <a:solidFill>
                <a:srgbClr val="92D050"/>
              </a:solidFill>
            </a:endParaRPr>
          </a:p>
        </p:txBody>
      </p:sp>
      <p:sp>
        <p:nvSpPr>
          <p:cNvPr id="3" name="Content Placeholder 2"/>
          <p:cNvSpPr>
            <a:spLocks noGrp="1"/>
          </p:cNvSpPr>
          <p:nvPr>
            <p:ph sz="quarter" idx="1"/>
          </p:nvPr>
        </p:nvSpPr>
        <p:spPr>
          <a:xfrm>
            <a:off x="457200" y="1600200"/>
            <a:ext cx="8153400" cy="5257800"/>
          </a:xfrm>
        </p:spPr>
        <p:txBody>
          <a:bodyPr/>
          <a:lstStyle/>
          <a:p>
            <a:r>
              <a:rPr lang="en-IN" dirty="0" smtClean="0"/>
              <a:t>Routing is the act of moving information across an inter network from a source to a destination.</a:t>
            </a:r>
          </a:p>
          <a:p>
            <a:pPr>
              <a:buNone/>
            </a:pPr>
            <a:endParaRPr lang="en-IN" dirty="0" smtClean="0"/>
          </a:p>
          <a:p>
            <a:r>
              <a:rPr lang="en-IN" dirty="0" smtClean="0"/>
              <a:t>Routing is accomplished by means of routing protocols that establish mutually consistent routing tables in every router in the Network.</a:t>
            </a:r>
          </a:p>
          <a:p>
            <a:endParaRPr lang="en-IN" dirty="0" smtClean="0"/>
          </a:p>
          <a:p>
            <a:endParaRPr lang="en-IN" dirty="0" smtClean="0"/>
          </a:p>
          <a:p>
            <a:pPr>
              <a:buNone/>
            </a:pPr>
            <a:r>
              <a:rPr lang="en-IN" dirty="0" smtClean="0"/>
              <a:t>							…continue</a:t>
            </a:r>
            <a:endParaRPr lang="en-US" dirty="0"/>
          </a:p>
        </p:txBody>
      </p:sp>
    </p:spTree>
    <p:extLst>
      <p:ext uri="{BB962C8B-B14F-4D97-AF65-F5344CB8AC3E}">
        <p14:creationId xmlns:p14="http://schemas.microsoft.com/office/powerpoint/2010/main" val="1617780532"/>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914400"/>
            <a:ext cx="8763000" cy="1754326"/>
          </a:xfrm>
          <a:prstGeom prst="rect">
            <a:avLst/>
          </a:prstGeom>
        </p:spPr>
        <p:txBody>
          <a:bodyPr wrap="square">
            <a:spAutoFit/>
          </a:bodyPr>
          <a:lstStyle/>
          <a:p>
            <a:pPr algn="ctr">
              <a:buNone/>
            </a:pPr>
            <a:r>
              <a:rPr lang="en-US" b="1" dirty="0">
                <a:solidFill>
                  <a:srgbClr val="990000"/>
                </a:solidFill>
              </a:rPr>
              <a:t>Algorithms Used</a:t>
            </a:r>
          </a:p>
          <a:p>
            <a:pPr lvl="0">
              <a:buFont typeface="Wingdings 2"/>
              <a:buNone/>
            </a:pPr>
            <a:r>
              <a:rPr lang="en-US" dirty="0">
                <a:solidFill>
                  <a:srgbClr val="00B050"/>
                </a:solidFill>
              </a:rPr>
              <a:t>1.Flooding</a:t>
            </a:r>
          </a:p>
          <a:p>
            <a:pPr lvl="0">
              <a:buFont typeface="Wingdings 2"/>
              <a:buNone/>
            </a:pPr>
            <a:r>
              <a:rPr lang="en-US" dirty="0">
                <a:solidFill>
                  <a:srgbClr val="00B050"/>
                </a:solidFill>
              </a:rPr>
              <a:t>2.Source Routing</a:t>
            </a:r>
          </a:p>
          <a:p>
            <a:pPr>
              <a:buFont typeface="Wingdings 2"/>
              <a:buNone/>
            </a:pPr>
            <a:r>
              <a:rPr lang="en-US" dirty="0">
                <a:solidFill>
                  <a:srgbClr val="00B050"/>
                </a:solidFill>
              </a:rPr>
              <a:t>3.Distance Vector (Bellman-Ford)</a:t>
            </a:r>
          </a:p>
          <a:p>
            <a:pPr lvl="0">
              <a:buFont typeface="Wingdings 2"/>
              <a:buNone/>
            </a:pPr>
            <a:r>
              <a:rPr lang="en-US" dirty="0">
                <a:solidFill>
                  <a:srgbClr val="00B050"/>
                </a:solidFill>
              </a:rPr>
              <a:t>4.RIP (Routing Information Protocol) </a:t>
            </a:r>
          </a:p>
          <a:p>
            <a:pPr>
              <a:buFont typeface="Wingdings 2"/>
              <a:buNone/>
            </a:pPr>
            <a:r>
              <a:rPr lang="en-US" dirty="0">
                <a:solidFill>
                  <a:srgbClr val="00B050"/>
                </a:solidFill>
              </a:rPr>
              <a:t>5.Link state</a:t>
            </a:r>
          </a:p>
        </p:txBody>
      </p:sp>
    </p:spTree>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SCREENSHOTS</a:t>
            </a:r>
            <a:endParaRPr lang="en-US" dirty="0"/>
          </a:p>
        </p:txBody>
      </p:sp>
      <p:sp>
        <p:nvSpPr>
          <p:cNvPr id="5" name="Content Placeholder 4"/>
          <p:cNvSpPr>
            <a:spLocks noGrp="1"/>
          </p:cNvSpPr>
          <p:nvPr>
            <p:ph sz="quarter"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55618"/>
            <a:ext cx="7315200" cy="4821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38200" y="838200"/>
            <a:ext cx="7391400" cy="4800600"/>
          </a:xfrm>
        </p:spPr>
        <p:txBody>
          <a:bodyPr>
            <a:normAutofit/>
          </a:bodyPr>
          <a:lstStyle/>
          <a:p>
            <a:pPr algn="ctr">
              <a:buNone/>
            </a:pPr>
            <a:endParaRPr lang="en-US" dirty="0" smtClean="0">
              <a:solidFill>
                <a:srgbClr val="00B05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5" y="-27709"/>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413</TotalTime>
  <Words>318</Words>
  <Application>Microsoft Office PowerPoint</Application>
  <PresentationFormat>On-screen Show (4:3)</PresentationFormat>
  <Paragraphs>61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Oriel</vt:lpstr>
      <vt:lpstr>Welcome</vt:lpstr>
      <vt:lpstr>Stimulation &amp; comparing parameters of Routing algorithm</vt:lpstr>
      <vt:lpstr>PowerPoint Presentation</vt:lpstr>
      <vt:lpstr>Objectives of the System </vt:lpstr>
      <vt:lpstr>PowerPoint Presentation</vt:lpstr>
      <vt:lpstr>Introduction</vt:lpstr>
      <vt:lpstr>PowerPoint Presentation</vt:lpstr>
      <vt:lpstr>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Implementation</vt:lpstr>
      <vt:lpstr>Scopes</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Stimulation         &amp; measurement of various parameters of routing algorithm</dc:title>
  <dc:creator>AtulKumar</dc:creator>
  <cp:lastModifiedBy>MIKYAJUMBO</cp:lastModifiedBy>
  <cp:revision>73</cp:revision>
  <dcterms:created xsi:type="dcterms:W3CDTF">2012-09-29T17:17:47Z</dcterms:created>
  <dcterms:modified xsi:type="dcterms:W3CDTF">2013-03-16T04:49:05Z</dcterms:modified>
</cp:coreProperties>
</file>