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256" r:id="rId3"/>
    <p:sldId id="294" r:id="rId4"/>
    <p:sldId id="296" r:id="rId5"/>
    <p:sldId id="297" r:id="rId6"/>
    <p:sldId id="257" r:id="rId7"/>
    <p:sldId id="265" r:id="rId8"/>
    <p:sldId id="258" r:id="rId9"/>
    <p:sldId id="270" r:id="rId10"/>
    <p:sldId id="271" r:id="rId11"/>
    <p:sldId id="272" r:id="rId12"/>
    <p:sldId id="275" r:id="rId13"/>
    <p:sldId id="276" r:id="rId14"/>
    <p:sldId id="279" r:id="rId15"/>
    <p:sldId id="280" r:id="rId16"/>
    <p:sldId id="281" r:id="rId17"/>
    <p:sldId id="282" r:id="rId18"/>
    <p:sldId id="283" r:id="rId19"/>
    <p:sldId id="298" r:id="rId20"/>
    <p:sldId id="287" r:id="rId21"/>
    <p:sldId id="288" r:id="rId22"/>
    <p:sldId id="295" r:id="rId23"/>
    <p:sldId id="284" r:id="rId24"/>
    <p:sldId id="285" r:id="rId25"/>
    <p:sldId id="286" r:id="rId26"/>
    <p:sldId id="260" r:id="rId27"/>
    <p:sldId id="261" r:id="rId28"/>
    <p:sldId id="263"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eaLnBrk="1" latinLnBrk="0" hangingPunct="1"/>
            <a:fld id="{E637BB6B-EE1B-48FB-8575-0D55C373DE88}" type="datetimeFigureOut">
              <a:rPr lang="en-US" smtClean="0"/>
              <a:pPr eaLnBrk="1" latinLnBrk="0" hangingPunct="1"/>
              <a:t>10/1/2012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10/1/2012</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10/1/2012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eaLnBrk="1" latinLnBrk="0" hangingPunct="1"/>
            <a:fld id="{E637BB6B-EE1B-48FB-8575-0D55C373DE88}" type="datetimeFigureOut">
              <a:rPr lang="en-US" smtClean="0"/>
              <a:pPr eaLnBrk="1" latinLnBrk="0" hangingPunct="1"/>
              <a:t>10/1/2012</a:t>
            </a:fld>
            <a:endParaRPr lang="en-US"/>
          </a:p>
        </p:txBody>
      </p:sp>
      <p:sp>
        <p:nvSpPr>
          <p:cNvPr id="9" name="Slide Number Placeholder 8"/>
          <p:cNvSpPr>
            <a:spLocks noGrp="1"/>
          </p:cNvSpPr>
          <p:nvPr>
            <p:ph type="sldNum" sz="quarter" idx="15"/>
          </p:nvPr>
        </p:nvSpPr>
        <p:spPr/>
        <p:txBody>
          <a:bodyPr rtlCol="0"/>
          <a:lstStyle/>
          <a:p>
            <a:fld id="{2AA957AF-53C0-420B-9C2D-77DB1416566C}"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eaLnBrk="1" latinLnBrk="0" hangingPunct="1"/>
            <a:fld id="{E637BB6B-EE1B-48FB-8575-0D55C373DE88}" type="datetimeFigureOut">
              <a:rPr lang="en-US" smtClean="0"/>
              <a:pPr eaLnBrk="1" latinLnBrk="0" hangingPunct="1"/>
              <a:t>10/1/2012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10/1/2012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10/1/2012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eaLnBrk="1" latinLnBrk="0" hangingPunct="1"/>
            <a:fld id="{E637BB6B-EE1B-48FB-8575-0D55C373DE88}" type="datetimeFigureOut">
              <a:rPr lang="en-US" smtClean="0"/>
              <a:pPr eaLnBrk="1" latinLnBrk="0" hangingPunct="1"/>
              <a:t>10/1/2012</a:t>
            </a:fld>
            <a:endParaRPr lang="en-US"/>
          </a:p>
        </p:txBody>
      </p:sp>
      <p:sp>
        <p:nvSpPr>
          <p:cNvPr id="7" name="Slide Number Placeholder 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10/1/2012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eaLnBrk="1" latinLnBrk="0" hangingPunct="1"/>
            <a:fld id="{E637BB6B-EE1B-48FB-8575-0D55C373DE88}" type="datetimeFigureOut">
              <a:rPr lang="en-US" smtClean="0"/>
              <a:pPr eaLnBrk="1" latinLnBrk="0" hangingPunct="1"/>
              <a:t>10/1/2012</a:t>
            </a:fld>
            <a:endParaRPr lang="en-US"/>
          </a:p>
        </p:txBody>
      </p:sp>
      <p:sp>
        <p:nvSpPr>
          <p:cNvPr id="22" name="Slide Number Placeholder 21"/>
          <p:cNvSpPr>
            <a:spLocks noGrp="1"/>
          </p:cNvSpPr>
          <p:nvPr>
            <p:ph type="sldNum" sz="quarter" idx="15"/>
          </p:nvPr>
        </p:nvSpPr>
        <p:spPr/>
        <p:txBody>
          <a:bodyPr rtlCol="0"/>
          <a:lstStyle/>
          <a:p>
            <a:fld id="{2AA957AF-53C0-420B-9C2D-77DB1416566C}" type="slidenum">
              <a:rPr kumimoji="0" lang="en-US" smtClean="0"/>
              <a:pPr/>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eaLnBrk="1" latinLnBrk="0" hangingPunct="1"/>
            <a:fld id="{E637BB6B-EE1B-48FB-8575-0D55C373DE88}" type="datetimeFigureOut">
              <a:rPr lang="en-US" smtClean="0"/>
              <a:pPr eaLnBrk="1" latinLnBrk="0" hangingPunct="1"/>
              <a:t>10/1/2012</a:t>
            </a:fld>
            <a:endParaRPr lang="en-US"/>
          </a:p>
        </p:txBody>
      </p:sp>
      <p:sp>
        <p:nvSpPr>
          <p:cNvPr id="18" name="Slide Number Placeholder 17"/>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eaLnBrk="1" latinLnBrk="0" hangingPunct="1"/>
            <a:fld id="{E637BB6B-EE1B-48FB-8575-0D55C373DE88}" type="datetimeFigureOut">
              <a:rPr lang="en-US" smtClean="0"/>
              <a:pPr eaLnBrk="1" latinLnBrk="0" hangingPunct="1"/>
              <a:t>10/1/2012</a:t>
            </a:fld>
            <a:endParaRPr lang="en-US" sz="1000">
              <a:solidFill>
                <a:schemeClr val="tx2">
                  <a:shade val="50000"/>
                </a:schemeClr>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eaLnBrk="1" latinLnBrk="0" hangingPunct="1"/>
            <a:endParaRPr kumimoji="0" lang="en-US" sz="1000" dirty="0">
              <a:solidFill>
                <a:schemeClr val="tx2">
                  <a:shade val="50000"/>
                </a:schemeClr>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877862">
            <a:off x="914400" y="2590800"/>
            <a:ext cx="7467600" cy="1143000"/>
          </a:xfrm>
        </p:spPr>
        <p:txBody>
          <a:bodyPr>
            <a:noAutofit/>
          </a:bodyPr>
          <a:lstStyle/>
          <a:p>
            <a:pPr algn="ctr"/>
            <a:r>
              <a:rPr lang="en-US" sz="8800" dirty="0" smtClean="0">
                <a:solidFill>
                  <a:srgbClr val="00B050"/>
                </a:solidFill>
                <a:latin typeface="a song for jennifer" pitchFamily="2" charset="0"/>
              </a:rPr>
              <a:t>Welcome</a:t>
            </a:r>
            <a:endParaRPr lang="en-US" sz="8800" dirty="0">
              <a:solidFill>
                <a:srgbClr val="00B050"/>
              </a:solidFill>
              <a:latin typeface="a song for jennifer"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38200" y="152400"/>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115050" algn="l"/>
              </a:tabLst>
            </a:pPr>
            <a:r>
              <a:rPr kumimoji="0" lang="en-US" sz="3600" b="1" i="0" u="none" strike="noStrike" cap="none" normalizeH="0" baseline="0" dirty="0" smtClean="0">
                <a:ln>
                  <a:noFill/>
                </a:ln>
                <a:solidFill>
                  <a:schemeClr val="tx1"/>
                </a:solidFill>
                <a:effectLst/>
                <a:latin typeface="Liberation Serif"/>
                <a:ea typeface="DejaVu Sans"/>
                <a:cs typeface="Times New Roman" pitchFamily="18" charset="0"/>
              </a:rPr>
              <a:t>Flooding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1150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1066800" y="914400"/>
            <a:ext cx="7696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DejaVu Sans"/>
                <a:cs typeface="Times New Roman" pitchFamily="18" charset="0"/>
              </a:rPr>
              <a:t>                  Every incoming packet is sent out on every other link by every router.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DejaVu Sans"/>
                <a:cs typeface="Times New Roman" pitchFamily="18" charset="0"/>
              </a:rPr>
              <a:t>Super simple to implement, but generates lots of redundant packets. </a:t>
            </a:r>
          </a:p>
          <a:p>
            <a:endParaRPr lang="en-IN" sz="2000" b="1" dirty="0" smtClean="0"/>
          </a:p>
          <a:p>
            <a:r>
              <a:rPr lang="en-IN" sz="2000" b="1" dirty="0" smtClean="0"/>
              <a:t>Advantages</a:t>
            </a:r>
            <a:r>
              <a:rPr lang="en-IN" sz="2000" dirty="0" smtClean="0"/>
              <a:t>: </a:t>
            </a:r>
            <a:endParaRPr lang="en-US" sz="2000" dirty="0" smtClean="0"/>
          </a:p>
          <a:p>
            <a:r>
              <a:rPr lang="en-IN" sz="2000" dirty="0" smtClean="0"/>
              <a:t> </a:t>
            </a:r>
            <a:r>
              <a:rPr lang="en-US" sz="2000" dirty="0" smtClean="0"/>
              <a:t>            </a:t>
            </a:r>
            <a:r>
              <a:rPr lang="en-IN" sz="2000" dirty="0" smtClean="0"/>
              <a:t>Highly robust</a:t>
            </a:r>
            <a:endParaRPr lang="en-US" sz="2000" dirty="0" smtClean="0"/>
          </a:p>
          <a:p>
            <a:r>
              <a:rPr lang="en-IN" sz="2000" dirty="0" smtClean="0"/>
              <a:t>            Suitable for setting virtual circuits</a:t>
            </a:r>
            <a:endParaRPr lang="en-US" sz="2000" dirty="0" smtClean="0"/>
          </a:p>
          <a:p>
            <a:r>
              <a:rPr lang="en-IN" sz="2000" dirty="0" smtClean="0"/>
              <a:t>            Useful for broadcasting</a:t>
            </a:r>
            <a:endParaRPr lang="en-US" sz="2000" dirty="0" smtClean="0"/>
          </a:p>
          <a:p>
            <a:r>
              <a:rPr lang="en-IN" sz="2000" dirty="0" smtClean="0"/>
              <a:t> </a:t>
            </a:r>
            <a:endParaRPr lang="en-US" sz="2000" dirty="0" smtClean="0"/>
          </a:p>
          <a:p>
            <a:r>
              <a:rPr lang="en-IN" sz="2000" b="1" dirty="0" smtClean="0"/>
              <a:t>  Disadvantage:</a:t>
            </a:r>
            <a:r>
              <a:rPr lang="en-IN" sz="2000" dirty="0" smtClean="0"/>
              <a:t> </a:t>
            </a:r>
            <a:endParaRPr lang="en-US" sz="2000" dirty="0" smtClean="0"/>
          </a:p>
          <a:p>
            <a:r>
              <a:rPr lang="en-IN" sz="2000" dirty="0" smtClean="0"/>
              <a:t>           High traffic load </a:t>
            </a:r>
            <a:endParaRPr lang="en-US" sz="2000" dirty="0" smtClean="0"/>
          </a:p>
          <a:p>
            <a:r>
              <a:rPr lang="en-IN" sz="2000" dirty="0" smtClean="0"/>
              <a:t> </a:t>
            </a:r>
            <a:endParaRPr lang="en-US" sz="2000" dirty="0" smtClean="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4343400" y="228600"/>
            <a:ext cx="3743325" cy="1646237"/>
          </a:xfrm>
          <a:prstGeom prst="rect">
            <a:avLst/>
          </a:prstGeom>
          <a:noFill/>
          <a:ln w="9525">
            <a:noFill/>
            <a:miter lim="800000"/>
            <a:headEnd/>
            <a:tailEnd/>
          </a:ln>
        </p:spPr>
      </p:pic>
      <p:pic>
        <p:nvPicPr>
          <p:cNvPr id="27651" name="Picture 3"/>
          <p:cNvPicPr>
            <a:picLocks noChangeAspect="1" noChangeArrowheads="1"/>
          </p:cNvPicPr>
          <p:nvPr/>
        </p:nvPicPr>
        <p:blipFill>
          <a:blip r:embed="rId3"/>
          <a:srcRect/>
          <a:stretch>
            <a:fillRect/>
          </a:stretch>
        </p:blipFill>
        <p:spPr bwMode="auto">
          <a:xfrm>
            <a:off x="4191000" y="2209800"/>
            <a:ext cx="3932238" cy="1646237"/>
          </a:xfrm>
          <a:prstGeom prst="rect">
            <a:avLst/>
          </a:prstGeom>
          <a:noFill/>
          <a:ln w="9525">
            <a:noFill/>
            <a:miter lim="800000"/>
            <a:headEnd/>
            <a:tailEnd/>
          </a:ln>
        </p:spPr>
      </p:pic>
      <p:pic>
        <p:nvPicPr>
          <p:cNvPr id="27652" name="Picture 4"/>
          <p:cNvPicPr>
            <a:picLocks noChangeAspect="1" noChangeArrowheads="1"/>
          </p:cNvPicPr>
          <p:nvPr/>
        </p:nvPicPr>
        <p:blipFill>
          <a:blip r:embed="rId4"/>
          <a:srcRect/>
          <a:stretch>
            <a:fillRect/>
          </a:stretch>
        </p:blipFill>
        <p:spPr bwMode="auto">
          <a:xfrm>
            <a:off x="4038600" y="4419600"/>
            <a:ext cx="4206875" cy="1828800"/>
          </a:xfrm>
          <a:prstGeom prst="rect">
            <a:avLst/>
          </a:prstGeom>
          <a:noFill/>
          <a:ln w="9525">
            <a:noFill/>
            <a:miter lim="800000"/>
            <a:headEnd/>
            <a:tailEnd/>
          </a:ln>
        </p:spPr>
      </p:pic>
      <p:sp>
        <p:nvSpPr>
          <p:cNvPr id="6" name="TextBox 5"/>
          <p:cNvSpPr txBox="1"/>
          <p:nvPr/>
        </p:nvSpPr>
        <p:spPr>
          <a:xfrm>
            <a:off x="1295400" y="609601"/>
            <a:ext cx="2133600" cy="3693319"/>
          </a:xfrm>
          <a:prstGeom prst="rect">
            <a:avLst/>
          </a:prstGeom>
          <a:noFill/>
        </p:spPr>
        <p:txBody>
          <a:bodyPr wrap="square" rtlCol="0">
            <a:spAutoFit/>
          </a:bodyPr>
          <a:lstStyle/>
          <a:p>
            <a:r>
              <a:rPr lang="en-US" dirty="0" smtClean="0"/>
              <a:t>HOP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7" name="TextBox 6"/>
          <p:cNvSpPr txBox="1"/>
          <p:nvPr/>
        </p:nvSpPr>
        <p:spPr>
          <a:xfrm>
            <a:off x="1295400" y="2743200"/>
            <a:ext cx="2133600" cy="369332"/>
          </a:xfrm>
          <a:prstGeom prst="rect">
            <a:avLst/>
          </a:prstGeom>
          <a:noFill/>
        </p:spPr>
        <p:txBody>
          <a:bodyPr wrap="square" rtlCol="0">
            <a:spAutoFit/>
          </a:bodyPr>
          <a:lstStyle/>
          <a:p>
            <a:r>
              <a:rPr lang="en-US" dirty="0" smtClean="0"/>
              <a:t>HOP 2</a:t>
            </a:r>
            <a:endParaRPr lang="en-US" dirty="0"/>
          </a:p>
        </p:txBody>
      </p:sp>
      <p:sp>
        <p:nvSpPr>
          <p:cNvPr id="8" name="TextBox 7"/>
          <p:cNvSpPr txBox="1"/>
          <p:nvPr/>
        </p:nvSpPr>
        <p:spPr>
          <a:xfrm>
            <a:off x="1295400" y="5181600"/>
            <a:ext cx="1905000" cy="369332"/>
          </a:xfrm>
          <a:prstGeom prst="rect">
            <a:avLst/>
          </a:prstGeom>
          <a:noFill/>
        </p:spPr>
        <p:txBody>
          <a:bodyPr wrap="square" rtlCol="0">
            <a:spAutoFit/>
          </a:bodyPr>
          <a:lstStyle/>
          <a:p>
            <a:r>
              <a:rPr lang="en-US" dirty="0" smtClean="0"/>
              <a:t>HOP 3</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4495800"/>
          </a:xfrm>
        </p:spPr>
        <p:txBody>
          <a:bodyPr>
            <a:normAutofit fontScale="90000"/>
          </a:bodyPr>
          <a:lstStyle/>
          <a:p>
            <a:r>
              <a:rPr lang="en-US" sz="3200" b="1" dirty="0" smtClean="0"/>
              <a:t>Source Routing</a:t>
            </a:r>
            <a:r>
              <a:rPr lang="en-US" sz="2400" dirty="0" smtClean="0"/>
              <a:t/>
            </a:r>
            <a:br>
              <a:rPr lang="en-US" sz="2400" dirty="0" smtClean="0"/>
            </a:br>
            <a:r>
              <a:rPr lang="en-US" sz="2400" b="1" dirty="0" smtClean="0"/>
              <a:t> </a:t>
            </a:r>
            <a:br>
              <a:rPr lang="en-US" sz="2400" b="1" dirty="0" smtClean="0"/>
            </a:br>
            <a:r>
              <a:rPr lang="en-US" sz="2400" b="1" dirty="0" smtClean="0"/>
              <a:t/>
            </a:r>
            <a:br>
              <a:rPr lang="en-US" sz="2400" b="1" dirty="0" smtClean="0"/>
            </a:br>
            <a:r>
              <a:rPr lang="en-US" sz="2200" b="1" dirty="0" smtClean="0"/>
              <a:t>Source Routing</a:t>
            </a:r>
            <a:r>
              <a:rPr lang="en-US" sz="2200" dirty="0" smtClean="0"/>
              <a:t> is a technique whereby the sender of a packet can specify the route that a packet should take through the network. </a:t>
            </a:r>
            <a:br>
              <a:rPr lang="en-US" sz="2200" dirty="0" smtClean="0"/>
            </a:br>
            <a:r>
              <a:rPr lang="en-US" sz="2200" dirty="0" smtClean="0"/>
              <a:t/>
            </a:r>
            <a:br>
              <a:rPr lang="en-US" sz="2200" dirty="0" smtClean="0"/>
            </a:br>
            <a:r>
              <a:rPr lang="en-US" sz="2200" dirty="0" smtClean="0"/>
              <a:t>As a packet travels through the network, each router will examine the "destination IP address" and choose the next hop to forward the packet to. </a:t>
            </a:r>
            <a:br>
              <a:rPr lang="en-US" sz="2200" dirty="0" smtClean="0"/>
            </a:br>
            <a:r>
              <a:rPr lang="en-US" sz="2200" dirty="0" smtClean="0"/>
              <a:t/>
            </a:r>
            <a:br>
              <a:rPr lang="en-US" sz="2200" dirty="0" smtClean="0"/>
            </a:br>
            <a:r>
              <a:rPr lang="en-US" sz="2200" dirty="0" smtClean="0"/>
              <a:t>In source routing, the "source" (i.e. the sender) makes some or all of these decisions.</a:t>
            </a:r>
            <a:br>
              <a:rPr lang="en-US" sz="2200" dirty="0" smtClean="0"/>
            </a:b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7467600" cy="4267200"/>
          </a:xfrm>
        </p:spPr>
        <p:txBody>
          <a:bodyPr>
            <a:noAutofit/>
          </a:bodyPr>
          <a:lstStyle/>
          <a:p>
            <a:r>
              <a:rPr lang="en-IN" sz="2800" dirty="0" smtClean="0">
                <a:latin typeface="a song for jennifer bold" pitchFamily="2" charset="0"/>
              </a:rPr>
              <a:t>Source routing is used for the following purposes: </a:t>
            </a:r>
            <a:r>
              <a:rPr lang="en-IN" sz="2400" dirty="0" smtClean="0"/>
              <a:t/>
            </a:r>
            <a:br>
              <a:rPr lang="en-IN" sz="2400" dirty="0" smtClean="0"/>
            </a:br>
            <a:r>
              <a:rPr lang="en-IN" sz="2400" b="1" dirty="0" smtClean="0"/>
              <a:t> </a:t>
            </a:r>
            <a:br>
              <a:rPr lang="en-IN" sz="2400" b="1" dirty="0" smtClean="0"/>
            </a:br>
            <a:r>
              <a:rPr lang="en-IN" sz="2400" b="1" dirty="0" smtClean="0"/>
              <a:t/>
            </a:r>
            <a:br>
              <a:rPr lang="en-IN" sz="2400" b="1" dirty="0" smtClean="0"/>
            </a:br>
            <a:r>
              <a:rPr lang="en-IN" sz="2400" b="1" dirty="0" smtClean="0"/>
              <a:t> -</a:t>
            </a:r>
            <a:r>
              <a:rPr lang="en-IN" sz="2800" dirty="0" smtClean="0">
                <a:latin typeface="Andalus" pitchFamily="18" charset="-78"/>
                <a:cs typeface="Andalus" pitchFamily="18" charset="-78"/>
              </a:rPr>
              <a:t>Mapping the network </a:t>
            </a:r>
            <a:r>
              <a:rPr lang="en-US" sz="2800" dirty="0" smtClean="0">
                <a:latin typeface="Andalus" pitchFamily="18" charset="-78"/>
                <a:cs typeface="Andalus" pitchFamily="18" charset="-78"/>
              </a:rPr>
              <a:t/>
            </a:r>
            <a:br>
              <a:rPr lang="en-US" sz="2800" dirty="0" smtClean="0">
                <a:latin typeface="Andalus" pitchFamily="18" charset="-78"/>
                <a:cs typeface="Andalus" pitchFamily="18" charset="-78"/>
              </a:rPr>
            </a:br>
            <a:r>
              <a:rPr lang="en-IN" sz="2800" dirty="0" smtClean="0">
                <a:latin typeface="Andalus" pitchFamily="18" charset="-78"/>
                <a:cs typeface="Andalus" pitchFamily="18" charset="-78"/>
              </a:rPr>
              <a:t> -Troubleshooting </a:t>
            </a:r>
            <a:r>
              <a:rPr lang="en-US" sz="2800" dirty="0" smtClean="0">
                <a:latin typeface="Andalus" pitchFamily="18" charset="-78"/>
                <a:cs typeface="Andalus" pitchFamily="18" charset="-78"/>
              </a:rPr>
              <a:t/>
            </a:r>
            <a:br>
              <a:rPr lang="en-US" sz="2800" dirty="0" smtClean="0">
                <a:latin typeface="Andalus" pitchFamily="18" charset="-78"/>
                <a:cs typeface="Andalus" pitchFamily="18" charset="-78"/>
              </a:rPr>
            </a:br>
            <a:r>
              <a:rPr lang="en-IN" sz="2800" dirty="0" smtClean="0">
                <a:latin typeface="Andalus" pitchFamily="18" charset="-78"/>
                <a:cs typeface="Andalus" pitchFamily="18" charset="-78"/>
              </a:rPr>
              <a:t> -Performance </a:t>
            </a:r>
            <a:r>
              <a:rPr lang="en-US" sz="2800" dirty="0" smtClean="0">
                <a:latin typeface="Andalus" pitchFamily="18" charset="-78"/>
                <a:cs typeface="Andalus" pitchFamily="18" charset="-78"/>
              </a:rPr>
              <a:t/>
            </a:r>
            <a:br>
              <a:rPr lang="en-US" sz="2800" dirty="0" smtClean="0">
                <a:latin typeface="Andalus" pitchFamily="18" charset="-78"/>
                <a:cs typeface="Andalus" pitchFamily="18" charset="-78"/>
              </a:rPr>
            </a:br>
            <a:r>
              <a:rPr lang="en-IN" sz="2800" dirty="0" smtClean="0">
                <a:latin typeface="Andalus" pitchFamily="18" charset="-78"/>
                <a:cs typeface="Andalus" pitchFamily="18" charset="-78"/>
              </a:rPr>
              <a:t> -Hacking </a:t>
            </a:r>
            <a:r>
              <a:rPr lang="en-US" sz="2800" dirty="0" smtClean="0">
                <a:latin typeface="Andalus" pitchFamily="18" charset="-78"/>
                <a:cs typeface="Andalus" pitchFamily="18" charset="-78"/>
              </a:rPr>
              <a:t/>
            </a:r>
            <a:br>
              <a:rPr lang="en-US" sz="2800" dirty="0" smtClean="0">
                <a:latin typeface="Andalus" pitchFamily="18" charset="-78"/>
                <a:cs typeface="Andalus" pitchFamily="18" charset="-78"/>
              </a:rPr>
            </a:br>
            <a:r>
              <a:rPr lang="en-IN" sz="2800" dirty="0" smtClean="0">
                <a:latin typeface="Andalus" pitchFamily="18" charset="-78"/>
                <a:cs typeface="Andalus" pitchFamily="18" charset="-78"/>
              </a:rPr>
              <a:t/>
            </a:r>
            <a:br>
              <a:rPr lang="en-IN" sz="2800" dirty="0" smtClean="0">
                <a:latin typeface="Andalus" pitchFamily="18" charset="-78"/>
                <a:cs typeface="Andalus" pitchFamily="18" charset="-78"/>
              </a:rPr>
            </a:br>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The Network Book 3_2 Routing Algorithms_files"/>
          <p:cNvPicPr>
            <a:picLocks noChangeAspect="1" noChangeArrowheads="1"/>
          </p:cNvPicPr>
          <p:nvPr/>
        </p:nvPicPr>
        <p:blipFill>
          <a:blip r:embed="rId2"/>
          <a:srcRect/>
          <a:stretch>
            <a:fillRect/>
          </a:stretch>
        </p:blipFill>
        <p:spPr bwMode="auto">
          <a:xfrm>
            <a:off x="609600" y="457200"/>
            <a:ext cx="7493518"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The Network Book 3_2 Routing Algorithms_files"/>
          <p:cNvPicPr>
            <a:picLocks noChangeAspect="1" noChangeArrowheads="1"/>
          </p:cNvPicPr>
          <p:nvPr/>
        </p:nvPicPr>
        <p:blipFill>
          <a:blip r:embed="rId2"/>
          <a:srcRect/>
          <a:stretch>
            <a:fillRect/>
          </a:stretch>
        </p:blipFill>
        <p:spPr bwMode="auto">
          <a:xfrm>
            <a:off x="533400" y="609600"/>
            <a:ext cx="7696173"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762000"/>
            <a:ext cx="6172200" cy="1894362"/>
          </a:xfrm>
        </p:spPr>
        <p:txBody>
          <a:bodyPr>
            <a:normAutofit fontScale="90000"/>
          </a:bodyPr>
          <a:lstStyle/>
          <a:p>
            <a:r>
              <a:rPr lang="en-IN" sz="3100" dirty="0" smtClean="0">
                <a:latin typeface="+mn-lt"/>
              </a:rPr>
              <a:t>RIP</a:t>
            </a:r>
            <a:r>
              <a:rPr lang="en-US" sz="3100" dirty="0" smtClean="0">
                <a:latin typeface="+mn-lt"/>
              </a:rPr>
              <a:t/>
            </a:r>
            <a:br>
              <a:rPr lang="en-US" sz="3100" dirty="0" smtClean="0">
                <a:latin typeface="+mn-lt"/>
              </a:rPr>
            </a:br>
            <a:r>
              <a:rPr lang="en-IN" sz="3100" i="1" dirty="0" smtClean="0">
                <a:latin typeface="+mn-lt"/>
              </a:rPr>
              <a:t>(Routing Information Protocol)</a:t>
            </a:r>
            <a:r>
              <a:rPr lang="en-US" sz="3100" dirty="0" smtClean="0"/>
              <a:t/>
            </a:r>
            <a:br>
              <a:rPr lang="en-US" sz="3100" dirty="0" smtClean="0"/>
            </a:br>
            <a:r>
              <a:rPr lang="en-IN" sz="3100" dirty="0" smtClean="0"/>
              <a:t> </a:t>
            </a:r>
            <a:r>
              <a:rPr lang="en-US" dirty="0" smtClean="0"/>
              <a:t/>
            </a:r>
            <a:br>
              <a:rPr lang="en-US" dirty="0" smtClean="0"/>
            </a:br>
            <a:endParaRPr lang="en-US" dirty="0"/>
          </a:p>
        </p:txBody>
      </p:sp>
      <p:sp>
        <p:nvSpPr>
          <p:cNvPr id="3" name="Subtitle 2"/>
          <p:cNvSpPr>
            <a:spLocks noGrp="1"/>
          </p:cNvSpPr>
          <p:nvPr>
            <p:ph type="subTitle" idx="1"/>
          </p:nvPr>
        </p:nvSpPr>
        <p:spPr>
          <a:xfrm>
            <a:off x="1905000" y="2286000"/>
            <a:ext cx="6629400" cy="4419600"/>
          </a:xfrm>
        </p:spPr>
        <p:txBody>
          <a:bodyPr>
            <a:normAutofit/>
          </a:bodyPr>
          <a:lstStyle/>
          <a:p>
            <a:r>
              <a:rPr lang="en-IN" dirty="0" smtClean="0"/>
              <a:t> </a:t>
            </a:r>
            <a:r>
              <a:rPr lang="en-IN" sz="2800" b="0" dirty="0" smtClean="0">
                <a:latin typeface="Segoe UI Semilight" pitchFamily="34" charset="0"/>
                <a:cs typeface="Segoe UI Semilight" pitchFamily="34" charset="0"/>
              </a:rPr>
              <a:t>The Routing Information Protocol (RIP) is a distance-vector protocol that uses hop count as its metric. </a:t>
            </a:r>
          </a:p>
          <a:p>
            <a:endParaRPr lang="en-IN" sz="2800" b="0" dirty="0" smtClean="0">
              <a:latin typeface="Segoe UI Semilight" pitchFamily="34" charset="0"/>
              <a:cs typeface="Segoe UI Semilight" pitchFamily="34" charset="0"/>
            </a:endParaRPr>
          </a:p>
          <a:p>
            <a:r>
              <a:rPr lang="en-IN" sz="2800" b="0" dirty="0" smtClean="0">
                <a:latin typeface="Segoe UI Semilight" pitchFamily="34" charset="0"/>
                <a:cs typeface="Segoe UI Semilight" pitchFamily="34" charset="0"/>
              </a:rPr>
              <a:t>RIP is widely used for routing traffic in the global Internet and is an </a:t>
            </a:r>
            <a:r>
              <a:rPr lang="en-IN" sz="2800" b="0" i="1" dirty="0" smtClean="0">
                <a:latin typeface="Segoe UI Semilight" pitchFamily="34" charset="0"/>
                <a:cs typeface="Segoe UI Semilight" pitchFamily="34" charset="0"/>
              </a:rPr>
              <a:t>interior gateway protocol</a:t>
            </a:r>
            <a:r>
              <a:rPr lang="en-IN" sz="2800" b="0" dirty="0" smtClean="0">
                <a:latin typeface="Segoe UI Semilight" pitchFamily="34" charset="0"/>
                <a:cs typeface="Segoe UI Semilight" pitchFamily="34" charset="0"/>
              </a:rPr>
              <a:t> (IGP), which means that it performs routing within a single autonomous system. </a:t>
            </a:r>
            <a:endParaRPr lang="en-US" sz="2800" b="0" dirty="0">
              <a:latin typeface="Segoe UI Semilight" pitchFamily="34" charset="0"/>
              <a:cs typeface="Segoe UI Semilight"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09600"/>
            <a:ext cx="6172200" cy="1371600"/>
          </a:xfrm>
        </p:spPr>
        <p:txBody>
          <a:bodyPr/>
          <a:lstStyle/>
          <a:p>
            <a:r>
              <a:rPr lang="en-IN" dirty="0" smtClean="0"/>
              <a:t>Link-State Routing</a:t>
            </a:r>
            <a:r>
              <a:rPr lang="en-US" dirty="0" smtClean="0"/>
              <a:t/>
            </a:r>
            <a:br>
              <a:rPr lang="en-US" dirty="0" smtClean="0"/>
            </a:br>
            <a:endParaRPr lang="en-US" dirty="0"/>
          </a:p>
        </p:txBody>
      </p:sp>
      <p:sp>
        <p:nvSpPr>
          <p:cNvPr id="3" name="Text Placeholder 2"/>
          <p:cNvSpPr>
            <a:spLocks noGrp="1"/>
          </p:cNvSpPr>
          <p:nvPr>
            <p:ph type="body" idx="1"/>
          </p:nvPr>
        </p:nvSpPr>
        <p:spPr>
          <a:xfrm>
            <a:off x="2133600" y="2438400"/>
            <a:ext cx="6172200" cy="4038600"/>
          </a:xfrm>
        </p:spPr>
        <p:txBody>
          <a:bodyPr>
            <a:normAutofit/>
          </a:bodyPr>
          <a:lstStyle/>
          <a:p>
            <a:r>
              <a:rPr lang="en-IN" sz="2400" b="0" dirty="0" smtClean="0"/>
              <a:t>Widely used today as OSPF in the Internet, replaced Distance Vector in the ARPANET. </a:t>
            </a:r>
          </a:p>
          <a:p>
            <a:endParaRPr lang="en-IN" sz="2400" b="0" dirty="0" smtClean="0"/>
          </a:p>
          <a:p>
            <a:r>
              <a:rPr lang="en-IN" sz="2400" b="0" dirty="0" smtClean="0"/>
              <a:t>Link State improves the convergence of Distance Vector by having everybody share their idea of the state of the net with everybody else (more information is available to nodes, so better routing tables can be constructed). </a:t>
            </a:r>
            <a:endParaRPr lang="en-US" sz="2400" b="0" dirty="0" smtClean="0"/>
          </a:p>
          <a:p>
            <a:endParaRPr lang="en-US" sz="2400"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The Network Book 3_2 Routing Algorithms_files"/>
          <p:cNvPicPr>
            <a:picLocks noChangeAspect="1" noChangeArrowheads="1"/>
          </p:cNvPicPr>
          <p:nvPr/>
        </p:nvPicPr>
        <p:blipFill>
          <a:blip r:embed="rId2"/>
          <a:srcRect/>
          <a:stretch>
            <a:fillRect/>
          </a:stretch>
        </p:blipFill>
        <p:spPr bwMode="auto">
          <a:xfrm>
            <a:off x="609600" y="685800"/>
            <a:ext cx="7696200" cy="54607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685800"/>
            <a:ext cx="7467600" cy="5638800"/>
          </a:xfrm>
        </p:spPr>
        <p:txBody>
          <a:bodyPr>
            <a:normAutofit fontScale="92500" lnSpcReduction="20000"/>
          </a:bodyPr>
          <a:lstStyle/>
          <a:p>
            <a:r>
              <a:rPr lang="en-US" dirty="0" smtClean="0"/>
              <a:t>Routing Algorithm:-</a:t>
            </a:r>
          </a:p>
          <a:p>
            <a:pPr algn="ctr">
              <a:buNone/>
            </a:pPr>
            <a:r>
              <a:rPr lang="en-US" dirty="0" smtClean="0"/>
              <a:t>        </a:t>
            </a:r>
            <a:r>
              <a:rPr lang="en-US" b="1" dirty="0" smtClean="0"/>
              <a:t>Design goals of Routing Algorithm</a:t>
            </a:r>
          </a:p>
          <a:p>
            <a:pPr lvl="0">
              <a:buNone/>
            </a:pPr>
            <a:r>
              <a:rPr lang="en-US" dirty="0" smtClean="0"/>
              <a:t>1. Optimality</a:t>
            </a:r>
          </a:p>
          <a:p>
            <a:pPr>
              <a:buNone/>
            </a:pPr>
            <a:r>
              <a:rPr lang="en-US" dirty="0" smtClean="0"/>
              <a:t>2. Simplicity and low overhead</a:t>
            </a:r>
          </a:p>
          <a:p>
            <a:pPr>
              <a:buNone/>
            </a:pPr>
            <a:r>
              <a:rPr lang="en-US" dirty="0" smtClean="0"/>
              <a:t>3. Robustness and stability</a:t>
            </a:r>
          </a:p>
          <a:p>
            <a:pPr>
              <a:buNone/>
            </a:pPr>
            <a:r>
              <a:rPr lang="en-US" dirty="0" smtClean="0"/>
              <a:t>4. Rapid convergence</a:t>
            </a:r>
          </a:p>
          <a:p>
            <a:pPr>
              <a:buNone/>
            </a:pPr>
            <a:r>
              <a:rPr lang="en-US" dirty="0" smtClean="0"/>
              <a:t>5. Flexibility</a:t>
            </a:r>
          </a:p>
          <a:p>
            <a:pPr>
              <a:buNone/>
            </a:pPr>
            <a:endParaRPr lang="en-US" dirty="0" smtClean="0"/>
          </a:p>
          <a:p>
            <a:pPr algn="ctr">
              <a:buNone/>
            </a:pPr>
            <a:r>
              <a:rPr lang="en-US" b="1" dirty="0" smtClean="0"/>
              <a:t>Factors that decide the best path</a:t>
            </a:r>
          </a:p>
          <a:p>
            <a:pPr>
              <a:buNone/>
            </a:pPr>
            <a:r>
              <a:rPr lang="en-US" dirty="0" smtClean="0"/>
              <a:t>1.Path Length</a:t>
            </a:r>
          </a:p>
          <a:p>
            <a:pPr>
              <a:buNone/>
            </a:pPr>
            <a:r>
              <a:rPr lang="en-US" dirty="0" smtClean="0"/>
              <a:t>2.Reliability</a:t>
            </a:r>
          </a:p>
          <a:p>
            <a:pPr>
              <a:buNone/>
            </a:pPr>
            <a:r>
              <a:rPr lang="en-US" dirty="0" smtClean="0"/>
              <a:t>3.Delay</a:t>
            </a:r>
          </a:p>
          <a:p>
            <a:pPr>
              <a:buNone/>
            </a:pPr>
            <a:r>
              <a:rPr lang="en-US" dirty="0" smtClean="0"/>
              <a:t>4.Bandwidth</a:t>
            </a:r>
          </a:p>
          <a:p>
            <a:pPr>
              <a:buNone/>
            </a:pPr>
            <a:r>
              <a:rPr lang="en-US" dirty="0" smtClean="0"/>
              <a:t>5.Load </a:t>
            </a:r>
          </a:p>
          <a:p>
            <a:pPr>
              <a:buNone/>
            </a:pPr>
            <a:r>
              <a:rPr lang="en-US" dirty="0" smtClean="0"/>
              <a:t>6.Communication Cost</a:t>
            </a:r>
          </a:p>
          <a:p>
            <a:pPr marL="550926" indent="-514350">
              <a:buAutoNum type="arabicPeriod"/>
            </a:pPr>
            <a:endParaRPr lang="en-US" b="1" dirty="0" smtClean="0"/>
          </a:p>
          <a:p>
            <a:pPr>
              <a:buNone/>
            </a:pPr>
            <a:endParaRPr lang="en-US" b="1" dirty="0" smtClean="0"/>
          </a:p>
          <a:p>
            <a:pPr algn="ctr">
              <a:buNone/>
            </a:pPr>
            <a:endParaRPr lang="en-US" dirty="0" smtClean="0"/>
          </a:p>
          <a:p>
            <a:pPr>
              <a:buNone/>
            </a:pPr>
            <a:endParaRPr lang="en-US" dirty="0" smtClean="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609600"/>
            <a:ext cx="7391400" cy="3810000"/>
          </a:xfrm>
        </p:spPr>
        <p:txBody>
          <a:bodyPr>
            <a:normAutofit/>
          </a:bodyPr>
          <a:lstStyle/>
          <a:p>
            <a:r>
              <a:rPr lang="en-US" sz="5400" dirty="0" smtClean="0">
                <a:latin typeface="Aharoni" pitchFamily="2" charset="-79"/>
                <a:cs typeface="Aharoni" pitchFamily="2" charset="-79"/>
              </a:rPr>
              <a:t>Stimulation &amp; comparing parameters of Routing algorithm</a:t>
            </a:r>
            <a:endParaRPr lang="en-US" sz="5400" dirty="0">
              <a:latin typeface="Aharoni" pitchFamily="2" charset="-79"/>
              <a:cs typeface="Aharoni" pitchFamily="2" charset="-79"/>
            </a:endParaRPr>
          </a:p>
        </p:txBody>
      </p:sp>
      <p:sp>
        <p:nvSpPr>
          <p:cNvPr id="3" name="TextBox 2"/>
          <p:cNvSpPr txBox="1"/>
          <p:nvPr/>
        </p:nvSpPr>
        <p:spPr>
          <a:xfrm>
            <a:off x="2971800" y="5334000"/>
            <a:ext cx="5867400" cy="369332"/>
          </a:xfrm>
          <a:prstGeom prst="rect">
            <a:avLst/>
          </a:prstGeom>
          <a:noFill/>
        </p:spPr>
        <p:txBody>
          <a:bodyPr wrap="square" rtlCol="0">
            <a:spAutoFit/>
          </a:bodyPr>
          <a:lstStyle/>
          <a:p>
            <a:r>
              <a:rPr lang="en-US" dirty="0" smtClean="0"/>
              <a:t>Under guidance of </a:t>
            </a:r>
            <a:r>
              <a:rPr lang="en-US" dirty="0" err="1" smtClean="0"/>
              <a:t>prof</a:t>
            </a:r>
            <a:r>
              <a:rPr lang="en-US" dirty="0" smtClean="0"/>
              <a:t>. </a:t>
            </a:r>
            <a:r>
              <a:rPr lang="en-US" dirty="0" err="1" smtClean="0"/>
              <a:t>A.B.Choudhary</a:t>
            </a:r>
            <a:endParaRPr lang="en-US" dirty="0"/>
          </a:p>
        </p:txBody>
      </p:sp>
    </p:spTree>
    <p:extLst>
      <p:ext uri="{BB962C8B-B14F-4D97-AF65-F5344CB8AC3E}">
        <p14:creationId xmlns:p14="http://schemas.microsoft.com/office/powerpoint/2010/main" xmlns="" val="2969111337"/>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lstStyle/>
          <a:p>
            <a:r>
              <a:rPr lang="en-US" b="1" dirty="0" smtClean="0">
                <a:solidFill>
                  <a:srgbClr val="92D050"/>
                </a:solidFill>
              </a:rPr>
              <a:t>Factors that decide the best path</a:t>
            </a:r>
            <a:endParaRPr lang="en-US" dirty="0">
              <a:solidFill>
                <a:srgbClr val="92D050"/>
              </a:solidFill>
            </a:endParaRPr>
          </a:p>
        </p:txBody>
      </p:sp>
      <p:sp>
        <p:nvSpPr>
          <p:cNvPr id="48" name="Content Placeholder 47"/>
          <p:cNvSpPr>
            <a:spLocks noGrp="1"/>
          </p:cNvSpPr>
          <p:nvPr>
            <p:ph sz="quarter" idx="1"/>
          </p:nvPr>
        </p:nvSpPr>
        <p:spPr/>
        <p:txBody>
          <a:bodyPr>
            <a:normAutofit fontScale="40000" lnSpcReduction="20000"/>
          </a:bodyPr>
          <a:lstStyle/>
          <a:p>
            <a:r>
              <a:rPr lang="en-US" b="1" dirty="0" smtClean="0"/>
              <a:t> </a:t>
            </a:r>
            <a:endParaRPr lang="en-US" dirty="0" smtClean="0"/>
          </a:p>
          <a:p>
            <a:pPr>
              <a:buNone/>
            </a:pPr>
            <a:r>
              <a:rPr lang="en-US" sz="5600" dirty="0" smtClean="0"/>
              <a:t>                  Routing algorithms have used many different metrics to determine the best route. </a:t>
            </a:r>
          </a:p>
          <a:p>
            <a:pPr>
              <a:buNone/>
            </a:pPr>
            <a:r>
              <a:rPr lang="en-US" sz="5600" dirty="0" smtClean="0"/>
              <a:t> </a:t>
            </a:r>
          </a:p>
          <a:p>
            <a:r>
              <a:rPr lang="en-US" sz="5600" b="1" dirty="0" smtClean="0"/>
              <a:t>Path Length</a:t>
            </a:r>
            <a:endParaRPr lang="en-US" sz="5600" dirty="0" smtClean="0"/>
          </a:p>
          <a:p>
            <a:pPr>
              <a:buNone/>
            </a:pPr>
            <a:r>
              <a:rPr lang="en-US" sz="5600" i="1" dirty="0" smtClean="0"/>
              <a:t>                   Path length</a:t>
            </a:r>
            <a:r>
              <a:rPr lang="en-US" sz="5600" dirty="0" smtClean="0"/>
              <a:t> is the most common routing metric. Some routing protocols allow network administrators to assign arbitrary costs to each network link.  In this case, path length is the sum of the costs associated with each link traversed.  </a:t>
            </a:r>
          </a:p>
          <a:p>
            <a:pPr>
              <a:buNone/>
            </a:pPr>
            <a:r>
              <a:rPr lang="en-US" sz="5600" b="1" dirty="0" smtClean="0"/>
              <a:t>           </a:t>
            </a:r>
            <a:endParaRPr lang="en-US" sz="5600" dirty="0" smtClean="0"/>
          </a:p>
          <a:p>
            <a:r>
              <a:rPr lang="en-US" sz="5600" b="1" dirty="0" smtClean="0"/>
              <a:t>Reliability </a:t>
            </a:r>
            <a:endParaRPr lang="en-US" sz="5600" dirty="0" smtClean="0"/>
          </a:p>
          <a:p>
            <a:pPr>
              <a:buNone/>
            </a:pPr>
            <a:r>
              <a:rPr lang="en-US" sz="5600" i="1" dirty="0" smtClean="0"/>
              <a:t>              Reliability</a:t>
            </a:r>
            <a:r>
              <a:rPr lang="en-US" sz="5600" dirty="0" smtClean="0"/>
              <a:t>, in the context of routing algorithms, refers to the dependability (usually described in terms of the bit-error rate) of each network link.  </a:t>
            </a:r>
          </a:p>
          <a:p>
            <a:endParaRPr lang="en-US" sz="5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6248400"/>
          </a:xfrm>
        </p:spPr>
        <p:txBody>
          <a:bodyPr>
            <a:noAutofit/>
          </a:bodyPr>
          <a:lstStyle/>
          <a:p>
            <a:endParaRPr lang="en-US" sz="1400" dirty="0" smtClean="0"/>
          </a:p>
          <a:p>
            <a:r>
              <a:rPr lang="en-US" sz="1400" b="1" dirty="0" smtClean="0"/>
              <a:t> delay</a:t>
            </a:r>
            <a:endParaRPr lang="en-US" sz="1400" dirty="0" smtClean="0"/>
          </a:p>
          <a:p>
            <a:pPr>
              <a:buNone/>
            </a:pPr>
            <a:r>
              <a:rPr lang="en-US" sz="1400" dirty="0" smtClean="0"/>
              <a:t>                  Routing delay refers to the length of time required to move a packet from source to destination through the internetwork. </a:t>
            </a:r>
            <a:r>
              <a:rPr lang="en-US" sz="1400" b="1" dirty="0" smtClean="0"/>
              <a:t> </a:t>
            </a:r>
            <a:endParaRPr lang="en-US" sz="1400" dirty="0" smtClean="0"/>
          </a:p>
          <a:p>
            <a:r>
              <a:rPr lang="en-US" sz="1400" b="1" dirty="0" smtClean="0"/>
              <a:t> Bandwidth</a:t>
            </a:r>
            <a:endParaRPr lang="en-US" sz="1400" dirty="0" smtClean="0"/>
          </a:p>
          <a:p>
            <a:pPr>
              <a:buNone/>
            </a:pPr>
            <a:r>
              <a:rPr lang="en-US" sz="1400" b="1" dirty="0" smtClean="0"/>
              <a:t> </a:t>
            </a:r>
            <a:endParaRPr lang="en-US" sz="1400" dirty="0" smtClean="0"/>
          </a:p>
          <a:p>
            <a:pPr>
              <a:buNone/>
            </a:pPr>
            <a:r>
              <a:rPr lang="en-US" sz="1400" dirty="0" smtClean="0"/>
              <a:t>                  Bandwidth refers to the available traffic capacity of a link. All other things being equal, a 10-Mbps Ethernet link would be preferable to a 64-kbps leased line. </a:t>
            </a:r>
          </a:p>
          <a:p>
            <a:pPr>
              <a:buNone/>
            </a:pPr>
            <a:endParaRPr lang="en-US" sz="1400" b="1" dirty="0" smtClean="0"/>
          </a:p>
          <a:p>
            <a:pPr>
              <a:buNone/>
            </a:pPr>
            <a:r>
              <a:rPr lang="en-US" sz="1400" b="1" dirty="0" smtClean="0"/>
              <a:t>         Load </a:t>
            </a:r>
            <a:endParaRPr lang="en-US" sz="1400" dirty="0" smtClean="0"/>
          </a:p>
          <a:p>
            <a:pPr>
              <a:buNone/>
            </a:pPr>
            <a:r>
              <a:rPr lang="en-US" sz="1400" b="1" dirty="0" smtClean="0"/>
              <a:t> </a:t>
            </a:r>
            <a:r>
              <a:rPr lang="en-US" sz="1400" i="1" dirty="0" smtClean="0"/>
              <a:t>                     Load</a:t>
            </a:r>
            <a:r>
              <a:rPr lang="en-US" sz="1400" dirty="0" smtClean="0"/>
              <a:t> refers to the degree to which a network resource, such as a router, is busy.  Load can be calculated in a variety of ways, including CPU utilization and packets processed per second.  Monitoring these parameters on a continual basis can be resource-intensive itself.</a:t>
            </a:r>
          </a:p>
          <a:p>
            <a:pPr>
              <a:buNone/>
            </a:pPr>
            <a:r>
              <a:rPr lang="en-US" sz="1400" dirty="0" smtClean="0"/>
              <a:t> </a:t>
            </a:r>
          </a:p>
          <a:p>
            <a:r>
              <a:rPr lang="en-US" sz="1400" b="1" dirty="0" smtClean="0"/>
              <a:t>Communication Cost</a:t>
            </a:r>
            <a:endParaRPr lang="en-US" sz="1400" dirty="0" smtClean="0"/>
          </a:p>
          <a:p>
            <a:r>
              <a:rPr lang="en-US" sz="1400" b="1" dirty="0" smtClean="0"/>
              <a:t> </a:t>
            </a:r>
            <a:endParaRPr lang="en-US" sz="1400" dirty="0" smtClean="0"/>
          </a:p>
          <a:p>
            <a:r>
              <a:rPr lang="en-US" sz="1400" dirty="0" smtClean="0"/>
              <a:t>                  Communication cost is another important metric, especially because some companies may not care about performance as much as they care about operating expenditures.  </a:t>
            </a:r>
          </a:p>
          <a:p>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371600"/>
            <a:ext cx="7391400" cy="1752600"/>
          </a:xfrm>
        </p:spPr>
        <p:txBody>
          <a:bodyPr>
            <a:normAutofit/>
          </a:bodyPr>
          <a:lstStyle/>
          <a:p>
            <a:r>
              <a:rPr lang="en-US" sz="4000" dirty="0" smtClean="0">
                <a:solidFill>
                  <a:srgbClr val="92D050"/>
                </a:solidFill>
              </a:rPr>
              <a:t>DATA FLOW DIAGRAM</a:t>
            </a:r>
            <a:endParaRPr lang="en-US" sz="4000" dirty="0">
              <a:solidFill>
                <a:srgbClr val="92D05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905000" y="228600"/>
            <a:ext cx="5334000" cy="63893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981200" y="457200"/>
            <a:ext cx="54102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981200" y="609600"/>
            <a:ext cx="4929187" cy="52405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1143000"/>
          </a:xfrm>
        </p:spPr>
        <p:txBody>
          <a:bodyPr>
            <a:normAutofit/>
          </a:bodyPr>
          <a:lstStyle/>
          <a:p>
            <a:r>
              <a:rPr lang="en-US" sz="4000" dirty="0" smtClean="0">
                <a:solidFill>
                  <a:srgbClr val="92D050"/>
                </a:solidFill>
              </a:rPr>
              <a:t>Implementation</a:t>
            </a:r>
            <a:endParaRPr lang="en-US" sz="4000" dirty="0">
              <a:solidFill>
                <a:srgbClr val="92D050"/>
              </a:solidFill>
            </a:endParaRPr>
          </a:p>
        </p:txBody>
      </p:sp>
      <p:sp>
        <p:nvSpPr>
          <p:cNvPr id="3" name="Content Placeholder 2"/>
          <p:cNvSpPr>
            <a:spLocks noGrp="1"/>
          </p:cNvSpPr>
          <p:nvPr>
            <p:ph sz="quarter" idx="1"/>
          </p:nvPr>
        </p:nvSpPr>
        <p:spPr>
          <a:xfrm>
            <a:off x="990600" y="1752600"/>
            <a:ext cx="7467600" cy="4873752"/>
          </a:xfrm>
        </p:spPr>
        <p:txBody>
          <a:bodyPr/>
          <a:lstStyle/>
          <a:p>
            <a:r>
              <a:rPr lang="en-US" dirty="0" smtClean="0"/>
              <a:t>JAVA Development Kit(JDK) 1.6</a:t>
            </a:r>
          </a:p>
          <a:p>
            <a:r>
              <a:rPr lang="en-US" dirty="0" smtClean="0"/>
              <a:t>Java Archive Tool (jar)</a:t>
            </a:r>
          </a:p>
          <a:p>
            <a:r>
              <a:rPr lang="en-US" dirty="0" smtClean="0"/>
              <a:t>JAVA Documentation Generator (</a:t>
            </a:r>
            <a:r>
              <a:rPr lang="en-US" dirty="0" err="1" smtClean="0"/>
              <a:t>javadoc</a:t>
            </a:r>
            <a:r>
              <a:rPr lang="en-US" dirty="0" smtClean="0"/>
              <a:t>)</a:t>
            </a: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467600" cy="1143000"/>
          </a:xfrm>
        </p:spPr>
        <p:txBody>
          <a:bodyPr>
            <a:normAutofit/>
          </a:bodyPr>
          <a:lstStyle/>
          <a:p>
            <a:r>
              <a:rPr lang="en-US" sz="6000" b="1" dirty="0" smtClean="0">
                <a:solidFill>
                  <a:srgbClr val="92D050"/>
                </a:solidFill>
              </a:rPr>
              <a:t>Scopes</a:t>
            </a:r>
          </a:p>
        </p:txBody>
      </p:sp>
      <p:sp>
        <p:nvSpPr>
          <p:cNvPr id="3" name="Content Placeholder 2"/>
          <p:cNvSpPr>
            <a:spLocks noGrp="1"/>
          </p:cNvSpPr>
          <p:nvPr>
            <p:ph sz="quarter" idx="1"/>
          </p:nvPr>
        </p:nvSpPr>
        <p:spPr>
          <a:xfrm>
            <a:off x="914400" y="1676400"/>
            <a:ext cx="7467600" cy="4873752"/>
          </a:xfrm>
        </p:spPr>
        <p:txBody>
          <a:bodyPr>
            <a:normAutofit/>
          </a:bodyPr>
          <a:lstStyle/>
          <a:p>
            <a:r>
              <a:rPr lang="en-US" dirty="0" smtClean="0"/>
              <a:t>Simulator model can be made a more realistic one by considering the effects of most of the System parameters. </a:t>
            </a:r>
          </a:p>
          <a:p>
            <a:r>
              <a:rPr lang="en-US" dirty="0" smtClean="0"/>
              <a:t>Tools for experimentation on design and analysis of Subnets.</a:t>
            </a:r>
          </a:p>
          <a:p>
            <a:r>
              <a:rPr lang="en-US" dirty="0" smtClean="0"/>
              <a:t>Mathematical model established for efficiency of Subnet yields acceptable results.</a:t>
            </a:r>
          </a:p>
          <a:p>
            <a:endParaRPr lang="en-US" dirty="0"/>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92D050"/>
                </a:solidFill>
              </a:rPr>
              <a:t>Conclusion</a:t>
            </a:r>
          </a:p>
        </p:txBody>
      </p:sp>
      <p:sp>
        <p:nvSpPr>
          <p:cNvPr id="3" name="Content Placeholder 2"/>
          <p:cNvSpPr>
            <a:spLocks noGrp="1"/>
          </p:cNvSpPr>
          <p:nvPr>
            <p:ph sz="quarter" idx="1"/>
          </p:nvPr>
        </p:nvSpPr>
        <p:spPr/>
        <p:txBody>
          <a:bodyPr>
            <a:normAutofit/>
          </a:bodyPr>
          <a:lstStyle/>
          <a:p>
            <a:r>
              <a:rPr lang="en-US" dirty="0" smtClean="0"/>
              <a:t>Configurations of the subnet as Input and gives the different statistics of the routers and links.</a:t>
            </a:r>
          </a:p>
          <a:p>
            <a:r>
              <a:rPr lang="en-US" dirty="0" smtClean="0"/>
              <a:t>The optimal algorithm for a particular network is obtained by analyzing the results obtained.</a:t>
            </a:r>
          </a:p>
          <a:p>
            <a:r>
              <a:rPr lang="en-US" dirty="0" smtClean="0"/>
              <a:t>Simulation helps to achieve an optimal path that reduces the cost of routing.</a:t>
            </a:r>
          </a:p>
          <a:p>
            <a:r>
              <a:rPr lang="en-US" smtClean="0"/>
              <a:t>Useful </a:t>
            </a:r>
            <a:r>
              <a:rPr lang="en-US" dirty="0" smtClean="0"/>
              <a:t>for people who provide networking services and those who design networks.</a:t>
            </a:r>
          </a:p>
          <a:p>
            <a:endParaRPr lang="en-US" dirty="0"/>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1147327">
            <a:off x="533400" y="4114800"/>
            <a:ext cx="7467600" cy="1143000"/>
          </a:xfrm>
        </p:spPr>
        <p:txBody>
          <a:bodyPr>
            <a:noAutofit/>
          </a:bodyPr>
          <a:lstStyle/>
          <a:p>
            <a:r>
              <a:rPr lang="en-US" sz="7200" dirty="0" smtClean="0">
                <a:solidFill>
                  <a:srgbClr val="92D050"/>
                </a:solidFill>
                <a:latin typeface="a song for jennifer" pitchFamily="2" charset="0"/>
              </a:rPr>
              <a:t>Thank You</a:t>
            </a:r>
            <a:endParaRPr lang="en-US" sz="7200" dirty="0">
              <a:solidFill>
                <a:srgbClr val="92D050"/>
              </a:solidFill>
              <a:latin typeface="a song for jennifer"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304800"/>
            <a:ext cx="7620000" cy="6169152"/>
          </a:xfrm>
        </p:spPr>
        <p:txBody>
          <a:bodyPr>
            <a:normAutofit fontScale="55000" lnSpcReduction="20000"/>
          </a:bodyPr>
          <a:lstStyle/>
          <a:p>
            <a:r>
              <a:rPr lang="en-US" b="1" dirty="0" smtClean="0"/>
              <a:t> </a:t>
            </a:r>
          </a:p>
          <a:p>
            <a:r>
              <a:rPr lang="en-US" sz="6400" dirty="0" smtClean="0"/>
              <a:t> </a:t>
            </a:r>
            <a:r>
              <a:rPr lang="en-US" sz="6400" b="1" dirty="0" smtClean="0">
                <a:solidFill>
                  <a:srgbClr val="92D050"/>
                </a:solidFill>
              </a:rPr>
              <a:t>Problem Definition</a:t>
            </a:r>
            <a:endParaRPr lang="en-US" sz="6400" dirty="0" smtClean="0">
              <a:solidFill>
                <a:srgbClr val="92D050"/>
              </a:solidFill>
            </a:endParaRPr>
          </a:p>
          <a:p>
            <a:r>
              <a:rPr lang="en-US" sz="3800" dirty="0" smtClean="0"/>
              <a:t>   </a:t>
            </a:r>
          </a:p>
          <a:p>
            <a:r>
              <a:rPr lang="en-US" dirty="0" smtClean="0"/>
              <a:t> </a:t>
            </a:r>
          </a:p>
          <a:p>
            <a:r>
              <a:rPr lang="en-US" dirty="0" smtClean="0"/>
              <a:t>		</a:t>
            </a:r>
            <a:r>
              <a:rPr lang="en-US" sz="2900" dirty="0" smtClean="0"/>
              <a:t>For sending information from one network to other network through a subnet efficiently, one has to select a better routing technique among the several techniques available.  So far no routing Algorithm is reported to be outright choice for all possible cases.  So an attempt is made to provide such a routing technique which provides better results for a given configuration of the subnet in real time.</a:t>
            </a:r>
          </a:p>
          <a:p>
            <a:r>
              <a:rPr lang="en-US" sz="2900" dirty="0" smtClean="0"/>
              <a:t>		</a:t>
            </a:r>
          </a:p>
          <a:p>
            <a:r>
              <a:rPr lang="en-US" sz="2900" dirty="0" smtClean="0"/>
              <a:t>		The main objective of our project is to maximize the efficiency of the routing process by suggesting the potential user a better algorithm.</a:t>
            </a:r>
          </a:p>
          <a:p>
            <a:r>
              <a:rPr lang="en-US" sz="2900" dirty="0" smtClean="0"/>
              <a:t>		</a:t>
            </a:r>
          </a:p>
          <a:p>
            <a:r>
              <a:rPr lang="en-US" sz="2900" b="1" dirty="0" smtClean="0"/>
              <a:t>Calculation of Efficiency</a:t>
            </a:r>
            <a:r>
              <a:rPr lang="en-US" sz="2900" dirty="0" smtClean="0"/>
              <a:t> </a:t>
            </a:r>
            <a:r>
              <a:rPr lang="en-US" sz="2900" b="1" dirty="0" smtClean="0"/>
              <a:t>of Subnet</a:t>
            </a:r>
            <a:r>
              <a:rPr lang="en-US" sz="2900" dirty="0" smtClean="0"/>
              <a:t>:</a:t>
            </a:r>
          </a:p>
          <a:p>
            <a:r>
              <a:rPr lang="en-US" sz="2900" b="1" dirty="0" smtClean="0"/>
              <a:t> </a:t>
            </a:r>
            <a:endParaRPr lang="en-US" sz="2900" dirty="0" smtClean="0"/>
          </a:p>
          <a:p>
            <a:r>
              <a:rPr lang="en-US" sz="2900" dirty="0" smtClean="0"/>
              <a:t>		Efficiency of Routing Algorithm = </a:t>
            </a:r>
            <a:r>
              <a:rPr lang="en-US" sz="2900" b="1" dirty="0" smtClean="0">
                <a:sym typeface="Symbol"/>
              </a:rPr>
              <a:t></a:t>
            </a:r>
            <a:r>
              <a:rPr lang="en-US" sz="2900" b="1" dirty="0" smtClean="0"/>
              <a:t> </a:t>
            </a:r>
            <a:r>
              <a:rPr lang="en-US" sz="2900" b="1" dirty="0" smtClean="0">
                <a:sym typeface="Symbol"/>
              </a:rPr>
              <a:t></a:t>
            </a:r>
            <a:r>
              <a:rPr lang="en-US" sz="2900" dirty="0" err="1" smtClean="0"/>
              <a:t>i</a:t>
            </a:r>
            <a:r>
              <a:rPr lang="en-US" sz="2900" dirty="0" smtClean="0"/>
              <a:t> </a:t>
            </a:r>
            <a:r>
              <a:rPr lang="en-US" sz="2900" b="1" dirty="0" smtClean="0"/>
              <a:t>/ n</a:t>
            </a:r>
            <a:endParaRPr lang="en-US" sz="2900" dirty="0" smtClean="0"/>
          </a:p>
          <a:p>
            <a:r>
              <a:rPr lang="en-US" sz="2900" dirty="0" smtClean="0"/>
              <a:t> </a:t>
            </a:r>
          </a:p>
          <a:p>
            <a:r>
              <a:rPr lang="en-US" sz="2900" dirty="0" smtClean="0"/>
              <a:t>			</a:t>
            </a:r>
          </a:p>
          <a:p>
            <a:r>
              <a:rPr lang="en-US" sz="2900" dirty="0" smtClean="0"/>
              <a:t>			Where</a:t>
            </a:r>
          </a:p>
          <a:p>
            <a:r>
              <a:rPr lang="en-US" sz="2900" dirty="0" smtClean="0"/>
              <a:t> 					</a:t>
            </a:r>
            <a:r>
              <a:rPr lang="en-US" sz="2900" b="1" dirty="0" smtClean="0">
                <a:sym typeface="Symbol"/>
              </a:rPr>
              <a:t></a:t>
            </a:r>
            <a:r>
              <a:rPr lang="en-US" sz="2900" dirty="0" err="1" smtClean="0"/>
              <a:t>i</a:t>
            </a:r>
            <a:r>
              <a:rPr lang="en-US" sz="2900" dirty="0" smtClean="0"/>
              <a:t>  is  Efficiency of Router </a:t>
            </a:r>
            <a:r>
              <a:rPr lang="en-US" sz="2900" dirty="0" err="1" smtClean="0"/>
              <a:t>i</a:t>
            </a:r>
            <a:endParaRPr lang="en-US" sz="2900" dirty="0" smtClean="0"/>
          </a:p>
          <a:p>
            <a:r>
              <a:rPr lang="en-US" sz="2900" b="1" dirty="0" smtClean="0"/>
              <a:t>					n   </a:t>
            </a:r>
            <a:r>
              <a:rPr lang="en-US" sz="2900" dirty="0" smtClean="0"/>
              <a:t>is  Number of Routers in the Subnet</a:t>
            </a:r>
            <a:r>
              <a:rPr lang="en-US" sz="2900" b="1" dirty="0" smtClean="0"/>
              <a:t>					</a:t>
            </a:r>
            <a:endParaRPr lang="en-US" sz="29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solidFill>
                  <a:srgbClr val="92D050"/>
                </a:solidFill>
              </a:rPr>
              <a:t>Objectives of the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pPr>
              <a:buNone/>
            </a:pPr>
            <a:r>
              <a:rPr lang="en-US" sz="2000" dirty="0" smtClean="0"/>
              <a:t>The </a:t>
            </a:r>
            <a:r>
              <a:rPr lang="en-US" sz="2000" b="1" dirty="0" smtClean="0"/>
              <a:t>Routing Simulator</a:t>
            </a:r>
            <a:r>
              <a:rPr lang="en-US" sz="2000" dirty="0" smtClean="0"/>
              <a:t> has the following </a:t>
            </a:r>
            <a:r>
              <a:rPr lang="en-US" sz="2000" b="1" dirty="0" smtClean="0"/>
              <a:t>objectives</a:t>
            </a:r>
            <a:r>
              <a:rPr lang="en-US" sz="2000" dirty="0" smtClean="0"/>
              <a:t>:</a:t>
            </a:r>
          </a:p>
          <a:p>
            <a:pPr>
              <a:buNone/>
            </a:pPr>
            <a:endParaRPr lang="en-US" sz="2000" dirty="0" smtClean="0"/>
          </a:p>
          <a:p>
            <a:pPr lvl="0"/>
            <a:r>
              <a:rPr lang="en-US" sz="2000" dirty="0" smtClean="0"/>
              <a:t>The topology of the subnet should be displayed with routers designated with computer images and links with lines.</a:t>
            </a:r>
          </a:p>
          <a:p>
            <a:pPr lvl="0">
              <a:buNone/>
            </a:pPr>
            <a:endParaRPr lang="en-US" sz="2000" dirty="0" smtClean="0"/>
          </a:p>
          <a:p>
            <a:pPr lvl="0"/>
            <a:r>
              <a:rPr lang="en-US" sz="2000" dirty="0" smtClean="0"/>
              <a:t>The congestion table should be printed showing the congestion on various links.</a:t>
            </a:r>
          </a:p>
          <a:p>
            <a:pPr lvl="0">
              <a:buNone/>
            </a:pPr>
            <a:endParaRPr lang="en-US" sz="2000" dirty="0" smtClean="0"/>
          </a:p>
          <a:p>
            <a:pPr lvl="0"/>
            <a:r>
              <a:rPr lang="en-US" sz="2000" dirty="0" smtClean="0"/>
              <a:t> Various Statistics for the router like efficiency, average packet size are to be displayed when required.</a:t>
            </a:r>
          </a:p>
          <a:p>
            <a:pPr lvl="0">
              <a:buNone/>
            </a:pPr>
            <a:endParaRPr lang="en-US" sz="2000" dirty="0" smtClean="0"/>
          </a:p>
          <a:p>
            <a:pPr lvl="0"/>
            <a:r>
              <a:rPr lang="en-US" sz="2000" dirty="0" smtClean="0"/>
              <a:t> Statistics for the link like propagation delay, buffers filled are to be displayed when congestion table is clicked.</a:t>
            </a: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Wingdings"/>
              <a:buNone/>
            </a:pPr>
            <a:endParaRPr lang="en-US" sz="2000" dirty="0" smtClean="0"/>
          </a:p>
          <a:p>
            <a:pPr lvl="0"/>
            <a:r>
              <a:rPr lang="en-US" sz="2000" dirty="0" smtClean="0"/>
              <a:t> When a link is down, it should be highlighted. This gives an idea of how the routing goes when a link is down.</a:t>
            </a:r>
          </a:p>
          <a:p>
            <a:pPr lvl="0"/>
            <a:endParaRPr lang="en-US" sz="2000" dirty="0" smtClean="0"/>
          </a:p>
          <a:p>
            <a:pPr lvl="0"/>
            <a:r>
              <a:rPr lang="en-US" sz="2000" dirty="0" smtClean="0"/>
              <a:t>A provision for redrawing the congestion table and network is to be provided.</a:t>
            </a:r>
          </a:p>
          <a:p>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92D050"/>
                </a:solidFill>
              </a:rPr>
              <a:t>Introduction</a:t>
            </a:r>
            <a:endParaRPr lang="en-US" sz="6000" b="1" dirty="0">
              <a:solidFill>
                <a:srgbClr val="92D050"/>
              </a:solidFill>
            </a:endParaRPr>
          </a:p>
        </p:txBody>
      </p:sp>
      <p:sp>
        <p:nvSpPr>
          <p:cNvPr id="3" name="Content Placeholder 2"/>
          <p:cNvSpPr>
            <a:spLocks noGrp="1"/>
          </p:cNvSpPr>
          <p:nvPr>
            <p:ph sz="quarter" idx="1"/>
          </p:nvPr>
        </p:nvSpPr>
        <p:spPr>
          <a:xfrm>
            <a:off x="457200" y="1600200"/>
            <a:ext cx="8153400" cy="5257800"/>
          </a:xfrm>
        </p:spPr>
        <p:txBody>
          <a:bodyPr/>
          <a:lstStyle/>
          <a:p>
            <a:r>
              <a:rPr lang="en-IN" dirty="0" smtClean="0"/>
              <a:t>Routing is the act of moving information across an inter network from a source to a destination.</a:t>
            </a:r>
          </a:p>
          <a:p>
            <a:pPr>
              <a:buNone/>
            </a:pPr>
            <a:endParaRPr lang="en-IN" dirty="0" smtClean="0"/>
          </a:p>
          <a:p>
            <a:r>
              <a:rPr lang="en-IN" dirty="0" smtClean="0"/>
              <a:t>Routing is accomplished by means of routing protocols that establish mutually consistent routing tables in every router in the Network.</a:t>
            </a:r>
          </a:p>
          <a:p>
            <a:endParaRPr lang="en-IN" dirty="0" smtClean="0"/>
          </a:p>
          <a:p>
            <a:endParaRPr lang="en-IN" dirty="0" smtClean="0"/>
          </a:p>
          <a:p>
            <a:pPr>
              <a:buNone/>
            </a:pPr>
            <a:r>
              <a:rPr lang="en-IN" dirty="0" smtClean="0"/>
              <a:t>							…continue</a:t>
            </a:r>
            <a:endParaRPr lang="en-US" dirty="0"/>
          </a:p>
        </p:txBody>
      </p:sp>
    </p:spTree>
    <p:extLst>
      <p:ext uri="{BB962C8B-B14F-4D97-AF65-F5344CB8AC3E}">
        <p14:creationId xmlns:p14="http://schemas.microsoft.com/office/powerpoint/2010/main" xmlns="" val="1617780532"/>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ide2"/>
          <p:cNvPicPr>
            <a:picLocks noChangeAspect="1" noChangeArrowheads="1"/>
          </p:cNvPicPr>
          <p:nvPr/>
        </p:nvPicPr>
        <p:blipFill>
          <a:blip r:embed="rId2"/>
          <a:srcRect/>
          <a:stretch>
            <a:fillRect/>
          </a:stretch>
        </p:blipFill>
        <p:spPr bwMode="auto">
          <a:xfrm>
            <a:off x="685800" y="685800"/>
            <a:ext cx="7239000" cy="5592143"/>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92D050"/>
                </a:solidFill>
              </a:rPr>
              <a:t>Concept</a:t>
            </a:r>
          </a:p>
        </p:txBody>
      </p:sp>
      <p:sp>
        <p:nvSpPr>
          <p:cNvPr id="3" name="Content Placeholder 2"/>
          <p:cNvSpPr>
            <a:spLocks noGrp="1"/>
          </p:cNvSpPr>
          <p:nvPr>
            <p:ph sz="quarter" idx="1"/>
          </p:nvPr>
        </p:nvSpPr>
        <p:spPr/>
        <p:txBody>
          <a:bodyPr>
            <a:normAutofit/>
          </a:bodyPr>
          <a:lstStyle/>
          <a:p>
            <a:pPr>
              <a:buFont typeface="Wingdings" pitchFamily="2" charset="2"/>
              <a:buChar char="q"/>
            </a:pPr>
            <a:r>
              <a:rPr lang="en-US" sz="2800" dirty="0" smtClean="0"/>
              <a:t>Packets:-</a:t>
            </a:r>
          </a:p>
          <a:p>
            <a:pPr>
              <a:buNone/>
            </a:pPr>
            <a:r>
              <a:rPr lang="en-US" sz="2800" dirty="0" smtClean="0"/>
              <a:t>                 A packet has two parts-</a:t>
            </a:r>
          </a:p>
          <a:p>
            <a:pPr marL="550926" indent="-514350">
              <a:buNone/>
            </a:pPr>
            <a:r>
              <a:rPr lang="en-US" sz="2800" dirty="0" smtClean="0"/>
              <a:t>1) Payload:- Information content.</a:t>
            </a:r>
          </a:p>
          <a:p>
            <a:pPr marL="550926" indent="-514350">
              <a:buNone/>
            </a:pPr>
            <a:r>
              <a:rPr lang="en-US" sz="2800" dirty="0" smtClean="0"/>
              <a:t>2) Meta-data:- Information about the payload.</a:t>
            </a:r>
            <a:br>
              <a:rPr lang="en-US" sz="2800" dirty="0" smtClean="0"/>
            </a:br>
            <a:endParaRPr lang="en-US" sz="28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838200"/>
            <a:ext cx="7391400" cy="4800600"/>
          </a:xfrm>
        </p:spPr>
        <p:txBody>
          <a:bodyPr>
            <a:normAutofit/>
          </a:bodyPr>
          <a:lstStyle/>
          <a:p>
            <a:pPr algn="ctr">
              <a:buNone/>
            </a:pPr>
            <a:r>
              <a:rPr lang="en-US" b="1" dirty="0" smtClean="0">
                <a:solidFill>
                  <a:srgbClr val="990000"/>
                </a:solidFill>
              </a:rPr>
              <a:t>Algorithms Used</a:t>
            </a:r>
          </a:p>
          <a:p>
            <a:pPr lvl="0">
              <a:buFont typeface="Wingdings 2"/>
              <a:buNone/>
            </a:pPr>
            <a:r>
              <a:rPr lang="en-US" dirty="0" smtClean="0">
                <a:solidFill>
                  <a:srgbClr val="00B050"/>
                </a:solidFill>
              </a:rPr>
              <a:t>1.Flooding</a:t>
            </a:r>
          </a:p>
          <a:p>
            <a:pPr lvl="0">
              <a:buFont typeface="Wingdings 2"/>
              <a:buNone/>
            </a:pPr>
            <a:r>
              <a:rPr lang="en-US" dirty="0" smtClean="0">
                <a:solidFill>
                  <a:srgbClr val="00B050"/>
                </a:solidFill>
              </a:rPr>
              <a:t>2.Source Routing</a:t>
            </a:r>
          </a:p>
          <a:p>
            <a:pPr>
              <a:buFont typeface="Wingdings 2"/>
              <a:buNone/>
            </a:pPr>
            <a:r>
              <a:rPr lang="en-US" dirty="0" smtClean="0">
                <a:solidFill>
                  <a:srgbClr val="00B050"/>
                </a:solidFill>
              </a:rPr>
              <a:t>3.Distance Vector (Bellman-Ford)</a:t>
            </a:r>
          </a:p>
          <a:p>
            <a:pPr lvl="0">
              <a:buFont typeface="Wingdings 2"/>
              <a:buNone/>
            </a:pPr>
            <a:r>
              <a:rPr lang="en-US" dirty="0" smtClean="0">
                <a:solidFill>
                  <a:srgbClr val="00B050"/>
                </a:solidFill>
              </a:rPr>
              <a:t>4.RIP (Routing Information Protocol) </a:t>
            </a:r>
          </a:p>
          <a:p>
            <a:pPr>
              <a:buFont typeface="Wingdings 2"/>
              <a:buNone/>
            </a:pPr>
            <a:r>
              <a:rPr lang="en-US" dirty="0" smtClean="0">
                <a:solidFill>
                  <a:srgbClr val="00B050"/>
                </a:solidFill>
              </a:rPr>
              <a:t>5.Link state</a:t>
            </a:r>
          </a:p>
        </p:txBody>
      </p:sp>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394</TotalTime>
  <Words>552</Words>
  <Application>Microsoft Office PowerPoint</Application>
  <PresentationFormat>On-screen Show (4:3)</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Oriel</vt:lpstr>
      <vt:lpstr>Welcome</vt:lpstr>
      <vt:lpstr>Stimulation &amp; comparing parameters of Routing algorithm</vt:lpstr>
      <vt:lpstr>Slide 3</vt:lpstr>
      <vt:lpstr>Objectives of the System </vt:lpstr>
      <vt:lpstr>Slide 5</vt:lpstr>
      <vt:lpstr>Introduction</vt:lpstr>
      <vt:lpstr>Slide 7</vt:lpstr>
      <vt:lpstr>Concept</vt:lpstr>
      <vt:lpstr>Slide 9</vt:lpstr>
      <vt:lpstr>Slide 10</vt:lpstr>
      <vt:lpstr>Slide 11</vt:lpstr>
      <vt:lpstr>Source Routing    Source Routing is a technique whereby the sender of a packet can specify the route that a packet should take through the network.   As a packet travels through the network, each router will examine the "destination IP address" and choose the next hop to forward the packet to.   In source routing, the "source" (i.e. the sender) makes some or all of these decisions. </vt:lpstr>
      <vt:lpstr>Source routing is used for the following purposes:      -Mapping the network   -Troubleshooting   -Performance   -Hacking    </vt:lpstr>
      <vt:lpstr>Slide 14</vt:lpstr>
      <vt:lpstr>Slide 15</vt:lpstr>
      <vt:lpstr>RIP (Routing Information Protocol)   </vt:lpstr>
      <vt:lpstr>Link-State Routing </vt:lpstr>
      <vt:lpstr>Slide 18</vt:lpstr>
      <vt:lpstr>Slide 19</vt:lpstr>
      <vt:lpstr>Factors that decide the best path</vt:lpstr>
      <vt:lpstr>Slide 21</vt:lpstr>
      <vt:lpstr>DATA FLOW DIAGRAM</vt:lpstr>
      <vt:lpstr>Slide 23</vt:lpstr>
      <vt:lpstr>Slide 24</vt:lpstr>
      <vt:lpstr>Slide 25</vt:lpstr>
      <vt:lpstr>Implementation</vt:lpstr>
      <vt:lpstr>Scopes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Stimulation         &amp; measurement of various parameters of routing algorithm</dc:title>
  <dc:creator>AtulKumar</dc:creator>
  <cp:lastModifiedBy>AtulKumar</cp:lastModifiedBy>
  <cp:revision>71</cp:revision>
  <dcterms:created xsi:type="dcterms:W3CDTF">2012-09-29T17:17:47Z</dcterms:created>
  <dcterms:modified xsi:type="dcterms:W3CDTF">2012-10-01T05:35:59Z</dcterms:modified>
</cp:coreProperties>
</file>