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306" r:id="rId4"/>
    <p:sldId id="307" r:id="rId5"/>
    <p:sldId id="309" r:id="rId6"/>
    <p:sldId id="314" r:id="rId7"/>
  </p:sldIdLst>
  <p:sldSz cx="9144000" cy="5143500" type="screen16x9"/>
  <p:notesSz cx="6858000" cy="9144000"/>
  <p:embeddedFontLst>
    <p:embeddedFont>
      <p:font typeface="Montserrat Black" charset="0"/>
      <p:bold r:id="rId9"/>
      <p:boldItalic r:id="rId10"/>
    </p:embeddedFont>
    <p:embeddedFont>
      <p:font typeface="Anaheim" charset="0"/>
      <p:regular r:id="rId11"/>
      <p:bold r:id="rId12"/>
    </p:embeddedFont>
    <p:embeddedFont>
      <p:font typeface="Montserrat" charset="0"/>
      <p:regular r:id="rId13"/>
      <p:bold r:id="rId14"/>
      <p:italic r:id="rId15"/>
      <p:boldItalic r:id="rId16"/>
    </p:embeddedFont>
    <p:embeddedFont>
      <p:font typeface="Microsoft YaHei UI Light" pitchFamily="34" charset="-122"/>
      <p:regular r:id="rId17"/>
    </p:embeddedFont>
    <p:embeddedFont>
      <p:font typeface="Microsoft YaHei UI" pitchFamily="34" charset="-122"/>
      <p:regular r:id="rId18"/>
      <p:bold r:id="rId19"/>
    </p:embeddedFont>
    <p:embeddedFont>
      <p:font typeface="Microsoft YaHei Light" pitchFamily="34" charset="-122"/>
      <p:regular r:id="rId20"/>
    </p:embeddedFont>
    <p:embeddedFont>
      <p:font typeface="Bebas Neue" charset="0"/>
      <p:regular r:id="rId21"/>
    </p:embeddedFont>
    <p:embeddedFont>
      <p:font typeface="Microsoft JhengHei Light" pitchFamily="34" charset="-12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D80E434-841D-4128-887C-564C93CF1972}">
  <a:tblStyle styleId="{9D80E434-841D-4128-887C-564C93CF1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94660"/>
  </p:normalViewPr>
  <p:slideViewPr>
    <p:cSldViewPr>
      <p:cViewPr>
        <p:scale>
          <a:sx n="80" d="100"/>
          <a:sy n="80" d="100"/>
        </p:scale>
        <p:origin x="-968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5040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975900" cy="16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◆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8354016" y="-383869"/>
            <a:ext cx="1346076" cy="1863864"/>
            <a:chOff x="8354016" y="-383869"/>
            <a:chExt cx="1346076" cy="1863864"/>
          </a:xfrm>
        </p:grpSpPr>
        <p:sp>
          <p:nvSpPr>
            <p:cNvPr id="195" name="Google Shape;195;p4"/>
            <p:cNvSpPr/>
            <p:nvPr/>
          </p:nvSpPr>
          <p:spPr>
            <a:xfrm rot="10515695" flipH="1">
              <a:off x="8395243" y="733309"/>
              <a:ext cx="650146" cy="721066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515695" flipH="1">
              <a:off x="9021249" y="726033"/>
              <a:ext cx="650171" cy="721091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515695" flipH="1">
              <a:off x="8701969" y="187519"/>
              <a:ext cx="650171" cy="721066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515695" flipH="1">
              <a:off x="8382688" y="-351019"/>
              <a:ext cx="650146" cy="721066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515695" flipH="1">
              <a:off x="9008695" y="-358246"/>
              <a:ext cx="650196" cy="721041"/>
            </a:xfrm>
            <a:custGeom>
              <a:avLst/>
              <a:gdLst/>
              <a:ahLst/>
              <a:cxnLst/>
              <a:rect l="l" t="t" r="r" b="b"/>
              <a:pathLst>
                <a:path w="26010" h="28844" fill="none" extrusionOk="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10515695" flipH="1">
              <a:off x="8988036" y="-202011"/>
              <a:ext cx="57070" cy="57045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10515695" flipH="1">
              <a:off x="9613745" y="157614"/>
              <a:ext cx="57045" cy="57070"/>
            </a:xfrm>
            <a:custGeom>
              <a:avLst/>
              <a:gdLst/>
              <a:ahLst/>
              <a:cxnLst/>
              <a:rect l="l" t="t" r="r" b="b"/>
              <a:pathLst>
                <a:path w="2282" h="2283" extrusionOk="0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10515695" flipH="1">
              <a:off x="9310934" y="707797"/>
              <a:ext cx="57020" cy="57070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1"/>
          </p:nvPr>
        </p:nvSpPr>
        <p:spPr>
          <a:xfrm>
            <a:off x="5784713" y="152095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2" hasCustomPrompt="1"/>
          </p:nvPr>
        </p:nvSpPr>
        <p:spPr>
          <a:xfrm>
            <a:off x="890575" y="152095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3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4"/>
          </p:nvPr>
        </p:nvSpPr>
        <p:spPr>
          <a:xfrm>
            <a:off x="5784713" y="215403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5" hasCustomPrompt="1"/>
          </p:nvPr>
        </p:nvSpPr>
        <p:spPr>
          <a:xfrm>
            <a:off x="890575" y="215403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6"/>
          </p:nvPr>
        </p:nvSpPr>
        <p:spPr>
          <a:xfrm>
            <a:off x="1954644" y="215403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7"/>
          </p:nvPr>
        </p:nvSpPr>
        <p:spPr>
          <a:xfrm>
            <a:off x="5784713" y="278712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8" hasCustomPrompt="1"/>
          </p:nvPr>
        </p:nvSpPr>
        <p:spPr>
          <a:xfrm>
            <a:off x="890575" y="278712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9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3"/>
          </p:nvPr>
        </p:nvSpPr>
        <p:spPr>
          <a:xfrm>
            <a:off x="5784713" y="342020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4" hasCustomPrompt="1"/>
          </p:nvPr>
        </p:nvSpPr>
        <p:spPr>
          <a:xfrm>
            <a:off x="890575" y="342020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5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16"/>
          </p:nvPr>
        </p:nvSpPr>
        <p:spPr>
          <a:xfrm>
            <a:off x="5784713" y="405329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title" idx="17" hasCustomPrompt="1"/>
          </p:nvPr>
        </p:nvSpPr>
        <p:spPr>
          <a:xfrm>
            <a:off x="890575" y="405329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8"/>
          </p:nvPr>
        </p:nvSpPr>
        <p:spPr>
          <a:xfrm>
            <a:off x="1954644" y="405329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53" name="Google Shape;553;p13"/>
          <p:cNvGrpSpPr/>
          <p:nvPr/>
        </p:nvGrpSpPr>
        <p:grpSpPr>
          <a:xfrm>
            <a:off x="-3773061" y="-978862"/>
            <a:ext cx="5036265" cy="4113315"/>
            <a:chOff x="4780389" y="2513201"/>
            <a:chExt cx="5036265" cy="4113315"/>
          </a:xfrm>
        </p:grpSpPr>
        <p:grpSp>
          <p:nvGrpSpPr>
            <p:cNvPr id="554" name="Google Shape;554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55" name="Google Shape;555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558" name="Google Shape;558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" name="Google Shape;570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571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6" name="Google Shape;586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4" name="Google Shape;594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"/>
          <p:cNvSpPr txBox="1">
            <a:spLocks noGrp="1"/>
          </p:cNvSpPr>
          <p:nvPr>
            <p:ph type="title"/>
          </p:nvPr>
        </p:nvSpPr>
        <p:spPr>
          <a:xfrm>
            <a:off x="3424066" y="3475500"/>
            <a:ext cx="5006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9" name="Google Shape;599;p14"/>
          <p:cNvSpPr txBox="1">
            <a:spLocks noGrp="1"/>
          </p:cNvSpPr>
          <p:nvPr>
            <p:ph type="subTitle" idx="1"/>
          </p:nvPr>
        </p:nvSpPr>
        <p:spPr>
          <a:xfrm>
            <a:off x="3423950" y="1025400"/>
            <a:ext cx="5006700" cy="24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00" name="Google Shape;600;p14"/>
          <p:cNvGrpSpPr/>
          <p:nvPr/>
        </p:nvGrpSpPr>
        <p:grpSpPr>
          <a:xfrm>
            <a:off x="7107962" y="-355553"/>
            <a:ext cx="1934332" cy="1332011"/>
            <a:chOff x="7107962" y="-355553"/>
            <a:chExt cx="1934332" cy="1332011"/>
          </a:xfrm>
        </p:grpSpPr>
        <p:sp>
          <p:nvSpPr>
            <p:cNvPr id="601" name="Google Shape;601;p14"/>
            <p:cNvSpPr/>
            <p:nvPr/>
          </p:nvSpPr>
          <p:spPr>
            <a:xfrm rot="-157512" flipH="1">
              <a:off x="7124135" y="209124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 rot="-157512" flipH="1">
              <a:off x="7112323" y="35256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 rot="-157512" flipH="1">
              <a:off x="7729061" y="729798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 rot="-157512" flipH="1">
              <a:off x="7756527" y="-354275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 rot="-157512" flipH="1">
              <a:off x="8076682" y="-309131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 rot="-157512" flipH="1">
              <a:off x="7450823" y="-324986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 rot="-157512" flipH="1">
              <a:off x="8375904" y="240832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 rot="-157512" flipH="1">
              <a:off x="7750020" y="224978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4"/>
          <p:cNvGrpSpPr/>
          <p:nvPr/>
        </p:nvGrpSpPr>
        <p:grpSpPr>
          <a:xfrm>
            <a:off x="108580" y="3475490"/>
            <a:ext cx="1961773" cy="2399979"/>
            <a:chOff x="108580" y="3135490"/>
            <a:chExt cx="1961773" cy="2399979"/>
          </a:xfrm>
        </p:grpSpPr>
        <p:sp>
          <p:nvSpPr>
            <p:cNvPr id="610" name="Google Shape;610;p14"/>
            <p:cNvSpPr/>
            <p:nvPr/>
          </p:nvSpPr>
          <p:spPr>
            <a:xfrm rot="-157512" flipH="1">
              <a:off x="1392148" y="332954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 rot="-157512" flipH="1">
              <a:off x="1064998" y="386414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 rot="-157512" flipH="1">
              <a:off x="1364223" y="440671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 rot="-157512" flipH="1">
              <a:off x="119483" y="438279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4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615" name="Google Shape;615;p14"/>
              <p:cNvSpPr/>
              <p:nvPr/>
            </p:nvSpPr>
            <p:spPr>
              <a:xfrm rot="-157512" flipH="1">
                <a:off x="1376547" y="4265784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 rot="-157512" flipH="1">
                <a:off x="1077325" y="3715820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 rot="-157512" flipH="1">
                <a:off x="1404013" y="3181711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 rot="-157512" flipH="1">
                <a:off x="451466" y="3699965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 rot="-157512" flipH="1">
                <a:off x="152244" y="3150001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 rot="-157512" flipH="1">
                <a:off x="778129" y="316585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 rot="-157512" flipH="1">
                <a:off x="124753" y="4234050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 rot="-157512" flipH="1">
                <a:off x="423974" y="4784014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 rot="-157512" flipH="1">
                <a:off x="1049859" y="479989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2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18"/>
          <p:cNvGrpSpPr/>
          <p:nvPr/>
        </p:nvGrpSpPr>
        <p:grpSpPr>
          <a:xfrm flipH="1">
            <a:off x="7223396" y="3475515"/>
            <a:ext cx="1961773" cy="2399979"/>
            <a:chOff x="108580" y="3135490"/>
            <a:chExt cx="1961773" cy="2399979"/>
          </a:xfrm>
        </p:grpSpPr>
        <p:sp>
          <p:nvSpPr>
            <p:cNvPr id="698" name="Google Shape;698;p18"/>
            <p:cNvSpPr/>
            <p:nvPr/>
          </p:nvSpPr>
          <p:spPr>
            <a:xfrm rot="-157512" flipH="1">
              <a:off x="1392148" y="332954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 rot="-157512" flipH="1">
              <a:off x="1064998" y="386414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 rot="-157512" flipH="1">
              <a:off x="1364223" y="440671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 rot="-157512" flipH="1">
              <a:off x="119483" y="438279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18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703" name="Google Shape;703;p18"/>
              <p:cNvSpPr/>
              <p:nvPr/>
            </p:nvSpPr>
            <p:spPr>
              <a:xfrm rot="-157512" flipH="1">
                <a:off x="1376547" y="4265784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 rot="-157512" flipH="1">
                <a:off x="1077325" y="3715820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 rot="-157512" flipH="1">
                <a:off x="1404013" y="3181711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rot="-157512" flipH="1">
                <a:off x="451466" y="3699965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 rot="-157512" flipH="1">
                <a:off x="152244" y="3150001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rot="-157512" flipH="1">
                <a:off x="778129" y="316585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rot="-157512" flipH="1">
                <a:off x="124753" y="4234050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rot="-157512" flipH="1">
                <a:off x="423974" y="4784014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 rot="-157512" flipH="1">
                <a:off x="1049859" y="479989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18"/>
          <p:cNvGrpSpPr/>
          <p:nvPr/>
        </p:nvGrpSpPr>
        <p:grpSpPr>
          <a:xfrm flipH="1">
            <a:off x="-253943" y="-355553"/>
            <a:ext cx="1934332" cy="1332011"/>
            <a:chOff x="7107962" y="-355553"/>
            <a:chExt cx="1934332" cy="1332011"/>
          </a:xfrm>
        </p:grpSpPr>
        <p:sp>
          <p:nvSpPr>
            <p:cNvPr id="713" name="Google Shape;713;p18"/>
            <p:cNvSpPr/>
            <p:nvPr/>
          </p:nvSpPr>
          <p:spPr>
            <a:xfrm rot="-157512" flipH="1">
              <a:off x="7124135" y="209124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 rot="-157512" flipH="1">
              <a:off x="7112323" y="35256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 rot="-157512" flipH="1">
              <a:off x="7729061" y="729798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 rot="-157512" flipH="1">
              <a:off x="7756527" y="-354275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 rot="-157512" flipH="1">
              <a:off x="8076682" y="-309131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 rot="-157512" flipH="1">
              <a:off x="7450823" y="-324986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 rot="-157512" flipH="1">
              <a:off x="8375904" y="240832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 rot="-157512" flipH="1">
              <a:off x="7750020" y="224978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18"/>
          <p:cNvSpPr txBox="1">
            <a:spLocks noGrp="1"/>
          </p:cNvSpPr>
          <p:nvPr>
            <p:ph type="title"/>
          </p:nvPr>
        </p:nvSpPr>
        <p:spPr>
          <a:xfrm>
            <a:off x="720000" y="1673500"/>
            <a:ext cx="446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18"/>
          <p:cNvSpPr txBox="1">
            <a:spLocks noGrp="1"/>
          </p:cNvSpPr>
          <p:nvPr>
            <p:ph type="subTitle" idx="1"/>
          </p:nvPr>
        </p:nvSpPr>
        <p:spPr>
          <a:xfrm>
            <a:off x="720000" y="2246200"/>
            <a:ext cx="4466400" cy="13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◆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23"/>
          <p:cNvSpPr txBox="1">
            <a:spLocks noGrp="1"/>
          </p:cNvSpPr>
          <p:nvPr>
            <p:ph type="subTitle" idx="1"/>
          </p:nvPr>
        </p:nvSpPr>
        <p:spPr>
          <a:xfrm>
            <a:off x="1755325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3"/>
          <p:cNvSpPr txBox="1">
            <a:spLocks noGrp="1"/>
          </p:cNvSpPr>
          <p:nvPr>
            <p:ph type="subTitle" idx="2"/>
          </p:nvPr>
        </p:nvSpPr>
        <p:spPr>
          <a:xfrm>
            <a:off x="4793684" y="22047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3"/>
          <p:cNvSpPr txBox="1">
            <a:spLocks noGrp="1"/>
          </p:cNvSpPr>
          <p:nvPr>
            <p:ph type="subTitle" idx="3"/>
          </p:nvPr>
        </p:nvSpPr>
        <p:spPr>
          <a:xfrm>
            <a:off x="1755325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3"/>
          <p:cNvSpPr txBox="1">
            <a:spLocks noGrp="1"/>
          </p:cNvSpPr>
          <p:nvPr>
            <p:ph type="subTitle" idx="4"/>
          </p:nvPr>
        </p:nvSpPr>
        <p:spPr>
          <a:xfrm>
            <a:off x="4793684" y="3638175"/>
            <a:ext cx="25950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3"/>
          <p:cNvSpPr txBox="1">
            <a:spLocks noGrp="1"/>
          </p:cNvSpPr>
          <p:nvPr>
            <p:ph type="subTitle" idx="5"/>
          </p:nvPr>
        </p:nvSpPr>
        <p:spPr>
          <a:xfrm>
            <a:off x="1755325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7" name="Google Shape;847;p23"/>
          <p:cNvSpPr txBox="1">
            <a:spLocks noGrp="1"/>
          </p:cNvSpPr>
          <p:nvPr>
            <p:ph type="subTitle" idx="6"/>
          </p:nvPr>
        </p:nvSpPr>
        <p:spPr>
          <a:xfrm>
            <a:off x="1755325" y="31809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8" name="Google Shape;848;p23"/>
          <p:cNvSpPr txBox="1">
            <a:spLocks noGrp="1"/>
          </p:cNvSpPr>
          <p:nvPr>
            <p:ph type="subTitle" idx="7"/>
          </p:nvPr>
        </p:nvSpPr>
        <p:spPr>
          <a:xfrm>
            <a:off x="4793680" y="17475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9" name="Google Shape;849;p23"/>
          <p:cNvSpPr txBox="1">
            <a:spLocks noGrp="1"/>
          </p:cNvSpPr>
          <p:nvPr>
            <p:ph type="subTitle" idx="8"/>
          </p:nvPr>
        </p:nvSpPr>
        <p:spPr>
          <a:xfrm>
            <a:off x="4793680" y="3180975"/>
            <a:ext cx="2595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50" name="Google Shape;850;p23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51" name="Google Shape;851;p23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23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62" name="Google Shape;862;p23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4" r:id="rId7"/>
    <p:sldLayoutId id="2147483668" r:id="rId8"/>
    <p:sldLayoutId id="2147483669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3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5198299" y="7085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1" name="Google Shape;1241;p35"/>
          <p:cNvGrpSpPr/>
          <p:nvPr/>
        </p:nvGrpSpPr>
        <p:grpSpPr>
          <a:xfrm>
            <a:off x="7905475" y="1913575"/>
            <a:ext cx="76825" cy="76800"/>
            <a:chOff x="3104875" y="1099400"/>
            <a:chExt cx="76825" cy="76800"/>
          </a:xfrm>
        </p:grpSpPr>
        <p:sp>
          <p:nvSpPr>
            <p:cNvPr id="1242" name="Google Shape;1242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5"/>
          <p:cNvGrpSpPr/>
          <p:nvPr/>
        </p:nvGrpSpPr>
        <p:grpSpPr>
          <a:xfrm>
            <a:off x="5419450" y="3918800"/>
            <a:ext cx="76825" cy="76800"/>
            <a:chOff x="3104875" y="1099400"/>
            <a:chExt cx="76825" cy="76800"/>
          </a:xfrm>
        </p:grpSpPr>
        <p:sp>
          <p:nvSpPr>
            <p:cNvPr id="1245" name="Google Shape;1245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5"/>
          <p:cNvGrpSpPr/>
          <p:nvPr/>
        </p:nvGrpSpPr>
        <p:grpSpPr>
          <a:xfrm>
            <a:off x="4400275" y="699350"/>
            <a:ext cx="76825" cy="76800"/>
            <a:chOff x="3104875" y="1099400"/>
            <a:chExt cx="76825" cy="76800"/>
          </a:xfrm>
        </p:grpSpPr>
        <p:sp>
          <p:nvSpPr>
            <p:cNvPr id="1248" name="Google Shape;1248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0" name="Google Shape;1250;p3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6577050" y="457137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35"/>
          <p:cNvSpPr txBox="1">
            <a:spLocks noGrp="1"/>
          </p:cNvSpPr>
          <p:nvPr>
            <p:ph type="ctrTitle"/>
          </p:nvPr>
        </p:nvSpPr>
        <p:spPr>
          <a:xfrm>
            <a:off x="683568" y="48351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GB" sz="3000" b="1" u="sng" dirty="0" smtClean="0">
                <a:latin typeface="Microsoft YaHei Light" pitchFamily="34" charset="-122"/>
                <a:ea typeface="Microsoft YaHei Light" pitchFamily="34" charset="-122"/>
                <a:cs typeface="Montserrat"/>
                <a:sym typeface="Montserrat"/>
              </a:rPr>
              <a:t>CAR RENTAL </a:t>
            </a:r>
            <a:r>
              <a:rPr lang="en-GB" sz="3000" b="1" u="sng" dirty="0" smtClean="0">
                <a:latin typeface="Microsoft YaHei Light" pitchFamily="34" charset="-122"/>
                <a:ea typeface="Microsoft YaHei Light" pitchFamily="34" charset="-122"/>
                <a:cs typeface="Montserrat"/>
                <a:sym typeface="Montserrat"/>
              </a:rPr>
              <a:t>M</a:t>
            </a:r>
            <a:r>
              <a:rPr lang="en-GB" sz="3000" b="1" u="sng" dirty="0" smtClean="0">
                <a:latin typeface="Microsoft YaHei Light" pitchFamily="34" charset="-122"/>
                <a:ea typeface="Microsoft YaHei Light" pitchFamily="34" charset="-122"/>
                <a:cs typeface="Montserrat"/>
                <a:sym typeface="Montserrat"/>
              </a:rPr>
              <a:t>ANAGEMENT SYSTEM</a:t>
            </a:r>
            <a:br>
              <a:rPr lang="en-GB" sz="3000" b="1" u="sng" dirty="0" smtClean="0">
                <a:latin typeface="Microsoft YaHei Light" pitchFamily="34" charset="-122"/>
                <a:ea typeface="Microsoft YaHei Light" pitchFamily="34" charset="-122"/>
                <a:cs typeface="Montserrat"/>
                <a:sym typeface="Montserrat"/>
              </a:rPr>
            </a:br>
            <a:r>
              <a:rPr lang="en-GB" sz="2400" b="1" u="sng" dirty="0" smtClean="0">
                <a:latin typeface="Microsoft YaHei Light" pitchFamily="34" charset="-122"/>
                <a:ea typeface="Microsoft YaHei Light" pitchFamily="34" charset="-122"/>
                <a:cs typeface="Montserrat"/>
                <a:sym typeface="Montserrat"/>
              </a:rPr>
              <a:t>(DBMS Project)</a:t>
            </a:r>
            <a:endParaRPr sz="2400" b="1" u="sng" dirty="0">
              <a:latin typeface="Microsoft YaHei Light" pitchFamily="34" charset="-122"/>
              <a:ea typeface="Microsoft YaHei Light" pitchFamily="34" charset="-122"/>
              <a:cs typeface="Montserrat"/>
              <a:sym typeface="Montserrat"/>
            </a:endParaRPr>
          </a:p>
        </p:txBody>
      </p:sp>
      <p:sp>
        <p:nvSpPr>
          <p:cNvPr id="1252" name="Google Shape;1252;p35"/>
          <p:cNvSpPr txBox="1">
            <a:spLocks noGrp="1"/>
          </p:cNvSpPr>
          <p:nvPr>
            <p:ph type="subTitle" idx="1"/>
          </p:nvPr>
        </p:nvSpPr>
        <p:spPr>
          <a:xfrm>
            <a:off x="669499" y="2787774"/>
            <a:ext cx="4528800" cy="1584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 smtClean="0">
                <a:latin typeface="Microsoft YaHei UI Light" pitchFamily="34" charset="-122"/>
                <a:ea typeface="Microsoft YaHei UI Light" pitchFamily="34" charset="-122"/>
              </a:rPr>
              <a:t>By</a:t>
            </a:r>
          </a:p>
          <a:p>
            <a:pPr marL="0" lvl="0" indent="0"/>
            <a:endParaRPr lang="en-GB" sz="1800" dirty="0">
              <a:latin typeface="Microsoft YaHei UI Light" pitchFamily="34" charset="-122"/>
              <a:ea typeface="Microsoft YaHei UI Light" pitchFamily="34" charset="-122"/>
            </a:endParaRPr>
          </a:p>
          <a:p>
            <a:pPr marL="0" lvl="0" indent="0"/>
            <a:r>
              <a:rPr lang="en-GB" sz="1800" dirty="0" err="1" smtClean="0">
                <a:latin typeface="Microsoft YaHei UI Light" pitchFamily="34" charset="-122"/>
                <a:ea typeface="Microsoft YaHei UI Light" pitchFamily="34" charset="-122"/>
              </a:rPr>
              <a:t>Atulendra</a:t>
            </a:r>
            <a:r>
              <a:rPr lang="en-GB" sz="1800" dirty="0" smtClean="0">
                <a:latin typeface="Microsoft YaHei UI Light" pitchFamily="34" charset="-122"/>
                <a:ea typeface="Microsoft YaHei UI Light" pitchFamily="34" charset="-122"/>
              </a:rPr>
              <a:t> Singh </a:t>
            </a:r>
            <a:r>
              <a:rPr lang="en-GB" sz="1800" dirty="0" err="1" smtClean="0">
                <a:latin typeface="Microsoft YaHei UI Light" pitchFamily="34" charset="-122"/>
                <a:ea typeface="Microsoft YaHei UI Light" pitchFamily="34" charset="-122"/>
              </a:rPr>
              <a:t>Yadav</a:t>
            </a:r>
            <a:endParaRPr lang="en-GB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marL="0" lvl="0" indent="0"/>
            <a:r>
              <a:rPr lang="en-GB" sz="1800" dirty="0" err="1" smtClean="0">
                <a:latin typeface="Microsoft YaHei UI Light" pitchFamily="34" charset="-122"/>
                <a:ea typeface="Microsoft YaHei UI Light" pitchFamily="34" charset="-122"/>
              </a:rPr>
              <a:t>Abhay</a:t>
            </a:r>
            <a:r>
              <a:rPr lang="en-GB" sz="1800" dirty="0" smtClean="0">
                <a:latin typeface="Microsoft YaHei UI Light" pitchFamily="34" charset="-122"/>
                <a:ea typeface="Microsoft YaHei UI Light" pitchFamily="34" charset="-122"/>
              </a:rPr>
              <a:t> </a:t>
            </a:r>
            <a:r>
              <a:rPr lang="en-GB" sz="1800" dirty="0" err="1" smtClean="0">
                <a:latin typeface="Microsoft YaHei UI Light" pitchFamily="34" charset="-122"/>
                <a:ea typeface="Microsoft YaHei UI Light" pitchFamily="34" charset="-122"/>
              </a:rPr>
              <a:t>Pratap</a:t>
            </a:r>
            <a:r>
              <a:rPr lang="en-GB" sz="1800" dirty="0" smtClean="0">
                <a:latin typeface="Microsoft YaHei UI Light" pitchFamily="34" charset="-122"/>
                <a:ea typeface="Microsoft YaHei UI Light" pitchFamily="34" charset="-122"/>
              </a:rPr>
              <a:t> Singh </a:t>
            </a:r>
            <a:r>
              <a:rPr lang="en-GB" sz="1800" dirty="0" err="1" smtClean="0">
                <a:latin typeface="Microsoft YaHei UI Light" pitchFamily="34" charset="-122"/>
                <a:ea typeface="Microsoft YaHei UI Light" pitchFamily="34" charset="-122"/>
              </a:rPr>
              <a:t>Yadav</a:t>
            </a:r>
            <a:endParaRPr lang="en-GB" sz="1800" dirty="0" smtClean="0">
              <a:latin typeface="Microsoft YaHei UI Light" pitchFamily="34" charset="-122"/>
              <a:ea typeface="Microsoft YaHei UI Light" pitchFamily="34" charset="-122"/>
            </a:endParaRPr>
          </a:p>
          <a:p>
            <a:pPr marL="0" lvl="0" indent="0"/>
            <a:r>
              <a:rPr lang="en-GB" sz="1800" dirty="0" err="1" smtClean="0">
                <a:latin typeface="Microsoft YaHei UI Light" pitchFamily="34" charset="-122"/>
                <a:ea typeface="Microsoft YaHei UI Light" pitchFamily="34" charset="-122"/>
              </a:rPr>
              <a:t>Ayush</a:t>
            </a:r>
            <a:r>
              <a:rPr lang="en-GB" sz="1800" dirty="0" smtClean="0">
                <a:latin typeface="Microsoft YaHei UI Light" pitchFamily="34" charset="-122"/>
                <a:ea typeface="Microsoft YaHei UI Light" pitchFamily="34" charset="-122"/>
              </a:rPr>
              <a:t> Raj</a:t>
            </a:r>
            <a:endParaRPr lang="en-IN" sz="1800" dirty="0" smtClean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37"/>
          <p:cNvSpPr txBox="1">
            <a:spLocks noGrp="1"/>
          </p:cNvSpPr>
          <p:nvPr>
            <p:ph type="title"/>
          </p:nvPr>
        </p:nvSpPr>
        <p:spPr>
          <a:xfrm>
            <a:off x="826664" y="1954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800" u="sng" dirty="0"/>
              <a:t>Introduction to the Car Rental System</a:t>
            </a:r>
            <a:endParaRPr sz="2800" b="1" u="sng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1279" name="Google Shape;1279;p37"/>
          <p:cNvSpPr txBox="1">
            <a:spLocks noGrp="1"/>
          </p:cNvSpPr>
          <p:nvPr>
            <p:ph type="subTitle" idx="3"/>
          </p:nvPr>
        </p:nvSpPr>
        <p:spPr>
          <a:xfrm>
            <a:off x="899592" y="726586"/>
            <a:ext cx="7272808" cy="4184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000" b="1" dirty="0">
                <a:latin typeface="Microsoft YaHei Light" pitchFamily="34" charset="-122"/>
                <a:ea typeface="Microsoft YaHei Light" pitchFamily="34" charset="-122"/>
              </a:rPr>
              <a:t>Objective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:</a:t>
            </a:r>
          </a:p>
          <a:p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To 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manage car inventory, rental transactions, and 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customer</a:t>
            </a:r>
          </a:p>
          <a:p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details 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efficiently.</a:t>
            </a:r>
          </a:p>
          <a:p>
            <a:endParaRPr lang="en-GB" sz="2000" b="1" dirty="0" smtClean="0">
              <a:latin typeface="Microsoft YaHei Light" pitchFamily="34" charset="-122"/>
              <a:ea typeface="Microsoft YaHei Light" pitchFamily="34" charset="-122"/>
            </a:endParaRPr>
          </a:p>
          <a:p>
            <a:r>
              <a:rPr lang="en-GB" sz="2000" b="1" dirty="0" smtClean="0">
                <a:latin typeface="Microsoft YaHei Light" pitchFamily="34" charset="-122"/>
                <a:ea typeface="Microsoft YaHei Light" pitchFamily="34" charset="-122"/>
              </a:rPr>
              <a:t>Purpose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:</a:t>
            </a:r>
          </a:p>
          <a:p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Minimize 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manual errors.</a:t>
            </a:r>
          </a:p>
          <a:p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Provide real-time car availability updates.</a:t>
            </a:r>
          </a:p>
          <a:p>
            <a:endParaRPr lang="en-GB" sz="2000" b="1" dirty="0" smtClean="0">
              <a:latin typeface="Microsoft YaHei Light" pitchFamily="34" charset="-122"/>
              <a:ea typeface="Microsoft YaHei Light" pitchFamily="34" charset="-122"/>
            </a:endParaRPr>
          </a:p>
          <a:p>
            <a:r>
              <a:rPr lang="en-GB" sz="2000" b="1" dirty="0" smtClean="0">
                <a:latin typeface="Microsoft YaHei Light" pitchFamily="34" charset="-122"/>
                <a:ea typeface="Microsoft YaHei Light" pitchFamily="34" charset="-122"/>
              </a:rPr>
              <a:t>Key </a:t>
            </a:r>
            <a:r>
              <a:rPr lang="en-GB" sz="2000" b="1" dirty="0">
                <a:latin typeface="Microsoft YaHei Light" pitchFamily="34" charset="-122"/>
                <a:ea typeface="Microsoft YaHei Light" pitchFamily="34" charset="-122"/>
              </a:rPr>
              <a:t>Features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:</a:t>
            </a:r>
          </a:p>
          <a:p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Car 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inventory management.</a:t>
            </a:r>
          </a:p>
          <a:p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Customer data tracking.</a:t>
            </a:r>
          </a:p>
          <a:p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Rental transaction records.</a:t>
            </a:r>
          </a:p>
          <a:p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Cost calculations.</a:t>
            </a:r>
          </a:p>
        </p:txBody>
      </p:sp>
      <p:grpSp>
        <p:nvGrpSpPr>
          <p:cNvPr id="1292" name="Google Shape;1292;p37"/>
          <p:cNvGrpSpPr/>
          <p:nvPr/>
        </p:nvGrpSpPr>
        <p:grpSpPr>
          <a:xfrm>
            <a:off x="8748464" y="1923678"/>
            <a:ext cx="76825" cy="76800"/>
            <a:chOff x="3104875" y="1099400"/>
            <a:chExt cx="76825" cy="76800"/>
          </a:xfrm>
        </p:grpSpPr>
        <p:sp>
          <p:nvSpPr>
            <p:cNvPr id="1293" name="Google Shape;1293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7"/>
          <p:cNvGrpSpPr/>
          <p:nvPr/>
        </p:nvGrpSpPr>
        <p:grpSpPr>
          <a:xfrm>
            <a:off x="1547664" y="293736"/>
            <a:ext cx="76825" cy="76800"/>
            <a:chOff x="3104875" y="1099400"/>
            <a:chExt cx="76825" cy="76800"/>
          </a:xfrm>
        </p:grpSpPr>
        <p:sp>
          <p:nvSpPr>
            <p:cNvPr id="1296" name="Google Shape;1296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295;p37"/>
          <p:cNvGrpSpPr/>
          <p:nvPr/>
        </p:nvGrpSpPr>
        <p:grpSpPr>
          <a:xfrm>
            <a:off x="155871" y="1403487"/>
            <a:ext cx="76825" cy="76800"/>
            <a:chOff x="3104875" y="1099400"/>
            <a:chExt cx="76825" cy="76800"/>
          </a:xfrm>
        </p:grpSpPr>
        <p:sp>
          <p:nvSpPr>
            <p:cNvPr id="26" name="Google Shape;1296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7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2975;p65"/>
          <p:cNvGrpSpPr/>
          <p:nvPr/>
        </p:nvGrpSpPr>
        <p:grpSpPr>
          <a:xfrm>
            <a:off x="8492614" y="4600902"/>
            <a:ext cx="819050" cy="928600"/>
            <a:chOff x="4672025" y="3381400"/>
            <a:chExt cx="819050" cy="928600"/>
          </a:xfrm>
        </p:grpSpPr>
        <p:sp>
          <p:nvSpPr>
            <p:cNvPr id="43" name="Google Shape;2976;p65"/>
            <p:cNvSpPr/>
            <p:nvPr/>
          </p:nvSpPr>
          <p:spPr>
            <a:xfrm>
              <a:off x="4695900" y="3402275"/>
              <a:ext cx="765698" cy="884359"/>
            </a:xfrm>
            <a:custGeom>
              <a:avLst/>
              <a:gdLst/>
              <a:ahLst/>
              <a:cxnLst/>
              <a:rect l="l" t="t" r="r" b="b"/>
              <a:pathLst>
                <a:path w="3691" h="4263" extrusionOk="0">
                  <a:moveTo>
                    <a:pt x="1846" y="79"/>
                  </a:moveTo>
                  <a:lnTo>
                    <a:pt x="3623" y="1105"/>
                  </a:lnTo>
                  <a:lnTo>
                    <a:pt x="3623" y="3158"/>
                  </a:lnTo>
                  <a:lnTo>
                    <a:pt x="1846" y="4184"/>
                  </a:lnTo>
                  <a:lnTo>
                    <a:pt x="68" y="3158"/>
                  </a:lnTo>
                  <a:lnTo>
                    <a:pt x="68" y="1105"/>
                  </a:lnTo>
                  <a:lnTo>
                    <a:pt x="1846" y="79"/>
                  </a:lnTo>
                  <a:close/>
                  <a:moveTo>
                    <a:pt x="1846" y="1"/>
                  </a:moveTo>
                  <a:lnTo>
                    <a:pt x="1" y="1066"/>
                  </a:lnTo>
                  <a:lnTo>
                    <a:pt x="1" y="3197"/>
                  </a:lnTo>
                  <a:lnTo>
                    <a:pt x="1846" y="4262"/>
                  </a:lnTo>
                  <a:lnTo>
                    <a:pt x="3691" y="3197"/>
                  </a:lnTo>
                  <a:lnTo>
                    <a:pt x="3691" y="1066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77;p65"/>
            <p:cNvSpPr/>
            <p:nvPr/>
          </p:nvSpPr>
          <p:spPr>
            <a:xfrm>
              <a:off x="4698804" y="3621550"/>
              <a:ext cx="383160" cy="229232"/>
            </a:xfrm>
            <a:custGeom>
              <a:avLst/>
              <a:gdLst/>
              <a:ahLst/>
              <a:cxnLst/>
              <a:rect l="l" t="t" r="r" b="b"/>
              <a:pathLst>
                <a:path w="1847" h="1105" extrusionOk="0">
                  <a:moveTo>
                    <a:pt x="35" y="1"/>
                  </a:moveTo>
                  <a:lnTo>
                    <a:pt x="1" y="59"/>
                  </a:lnTo>
                  <a:lnTo>
                    <a:pt x="1812" y="1105"/>
                  </a:lnTo>
                  <a:lnTo>
                    <a:pt x="1846" y="104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78;p65"/>
            <p:cNvSpPr/>
            <p:nvPr/>
          </p:nvSpPr>
          <p:spPr>
            <a:xfrm>
              <a:off x="5071593" y="3621343"/>
              <a:ext cx="386479" cy="657202"/>
            </a:xfrm>
            <a:custGeom>
              <a:avLst/>
              <a:gdLst/>
              <a:ahLst/>
              <a:cxnLst/>
              <a:rect l="l" t="t" r="r" b="b"/>
              <a:pathLst>
                <a:path w="1863" h="3168" extrusionOk="0">
                  <a:moveTo>
                    <a:pt x="1830" y="1"/>
                  </a:moveTo>
                  <a:lnTo>
                    <a:pt x="1" y="1057"/>
                  </a:lnTo>
                  <a:lnTo>
                    <a:pt x="1" y="3167"/>
                  </a:lnTo>
                  <a:lnTo>
                    <a:pt x="69" y="3167"/>
                  </a:lnTo>
                  <a:lnTo>
                    <a:pt x="69" y="1095"/>
                  </a:lnTo>
                  <a:lnTo>
                    <a:pt x="1862" y="59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79;p65"/>
            <p:cNvSpPr/>
            <p:nvPr/>
          </p:nvSpPr>
          <p:spPr>
            <a:xfrm>
              <a:off x="5053025" y="3814775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80;p65"/>
            <p:cNvSpPr/>
            <p:nvPr/>
          </p:nvSpPr>
          <p:spPr>
            <a:xfrm>
              <a:off x="4672025" y="35957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1;p65"/>
            <p:cNvSpPr/>
            <p:nvPr/>
          </p:nvSpPr>
          <p:spPr>
            <a:xfrm>
              <a:off x="5043500" y="3381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82;p65"/>
            <p:cNvSpPr/>
            <p:nvPr/>
          </p:nvSpPr>
          <p:spPr>
            <a:xfrm>
              <a:off x="5419725" y="3600475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83;p65"/>
            <p:cNvSpPr/>
            <p:nvPr/>
          </p:nvSpPr>
          <p:spPr>
            <a:xfrm>
              <a:off x="5424475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84;p65"/>
            <p:cNvSpPr/>
            <p:nvPr/>
          </p:nvSpPr>
          <p:spPr>
            <a:xfrm>
              <a:off x="4676775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85;p65"/>
            <p:cNvSpPr/>
            <p:nvPr/>
          </p:nvSpPr>
          <p:spPr>
            <a:xfrm>
              <a:off x="5053025" y="4243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3064;p65"/>
          <p:cNvGrpSpPr/>
          <p:nvPr/>
        </p:nvGrpSpPr>
        <p:grpSpPr>
          <a:xfrm>
            <a:off x="8492614" y="2383394"/>
            <a:ext cx="651386" cy="752185"/>
            <a:chOff x="6025625" y="2260150"/>
            <a:chExt cx="765706" cy="884196"/>
          </a:xfrm>
        </p:grpSpPr>
        <p:sp>
          <p:nvSpPr>
            <p:cNvPr id="54" name="Google Shape;3065;p65"/>
            <p:cNvSpPr/>
            <p:nvPr/>
          </p:nvSpPr>
          <p:spPr>
            <a:xfrm>
              <a:off x="6025625" y="2260150"/>
              <a:ext cx="765706" cy="884196"/>
            </a:xfrm>
            <a:custGeom>
              <a:avLst/>
              <a:gdLst/>
              <a:ahLst/>
              <a:cxnLst/>
              <a:rect l="l" t="t" r="r" b="b"/>
              <a:pathLst>
                <a:path w="6068" h="7007" extrusionOk="0">
                  <a:moveTo>
                    <a:pt x="3034" y="7006"/>
                  </a:moveTo>
                  <a:lnTo>
                    <a:pt x="1" y="5256"/>
                  </a:lnTo>
                  <a:lnTo>
                    <a:pt x="1" y="1753"/>
                  </a:lnTo>
                  <a:lnTo>
                    <a:pt x="3034" y="1"/>
                  </a:lnTo>
                  <a:lnTo>
                    <a:pt x="6067" y="1753"/>
                  </a:lnTo>
                  <a:lnTo>
                    <a:pt x="6067" y="5256"/>
                  </a:lnTo>
                  <a:close/>
                  <a:moveTo>
                    <a:pt x="113" y="5191"/>
                  </a:moveTo>
                  <a:lnTo>
                    <a:pt x="3034" y="6878"/>
                  </a:lnTo>
                  <a:lnTo>
                    <a:pt x="5956" y="5191"/>
                  </a:lnTo>
                  <a:lnTo>
                    <a:pt x="5956" y="1817"/>
                  </a:lnTo>
                  <a:lnTo>
                    <a:pt x="3034" y="130"/>
                  </a:lnTo>
                  <a:lnTo>
                    <a:pt x="113" y="181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6;p65"/>
            <p:cNvSpPr/>
            <p:nvPr/>
          </p:nvSpPr>
          <p:spPr>
            <a:xfrm>
              <a:off x="6029158" y="2479213"/>
              <a:ext cx="382853" cy="229156"/>
            </a:xfrm>
            <a:custGeom>
              <a:avLst/>
              <a:gdLst/>
              <a:ahLst/>
              <a:cxnLst/>
              <a:rect l="l" t="t" r="r" b="b"/>
              <a:pathLst>
                <a:path w="3034" h="1816" extrusionOk="0">
                  <a:moveTo>
                    <a:pt x="2979" y="1816"/>
                  </a:moveTo>
                  <a:lnTo>
                    <a:pt x="1" y="97"/>
                  </a:lnTo>
                  <a:lnTo>
                    <a:pt x="57" y="0"/>
                  </a:lnTo>
                  <a:lnTo>
                    <a:pt x="3034" y="171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7;p65"/>
            <p:cNvSpPr/>
            <p:nvPr/>
          </p:nvSpPr>
          <p:spPr>
            <a:xfrm>
              <a:off x="6401409" y="2479213"/>
              <a:ext cx="386386" cy="656932"/>
            </a:xfrm>
            <a:custGeom>
              <a:avLst/>
              <a:gdLst/>
              <a:ahLst/>
              <a:cxnLst/>
              <a:rect l="l" t="t" r="r" b="b"/>
              <a:pathLst>
                <a:path w="3062" h="5206" extrusionOk="0">
                  <a:moveTo>
                    <a:pt x="113" y="5206"/>
                  </a:moveTo>
                  <a:lnTo>
                    <a:pt x="1" y="5206"/>
                  </a:lnTo>
                  <a:lnTo>
                    <a:pt x="1" y="1736"/>
                  </a:lnTo>
                  <a:lnTo>
                    <a:pt x="3006" y="0"/>
                  </a:lnTo>
                  <a:lnTo>
                    <a:pt x="3062" y="97"/>
                  </a:lnTo>
                  <a:lnTo>
                    <a:pt x="113" y="18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547664" y="51470"/>
            <a:ext cx="6264696" cy="572700"/>
          </a:xfrm>
        </p:spPr>
        <p:txBody>
          <a:bodyPr/>
          <a:lstStyle/>
          <a:p>
            <a:pPr algn="ctr"/>
            <a:r>
              <a:rPr lang="en-IN" sz="2400" u="sng" dirty="0"/>
              <a:t>ER Diagram</a:t>
            </a:r>
            <a:endParaRPr lang="en-IN" sz="2400" u="sng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23649" y="590009"/>
            <a:ext cx="7992888" cy="2448272"/>
          </a:xfrm>
        </p:spPr>
        <p:txBody>
          <a:bodyPr/>
          <a:lstStyle/>
          <a:p>
            <a:pPr marL="139700" indent="0">
              <a:buNone/>
            </a:pPr>
            <a:r>
              <a:rPr lang="en-GB" sz="1600" b="1" dirty="0">
                <a:latin typeface="Microsoft YaHei UI" pitchFamily="34" charset="-122"/>
                <a:ea typeface="Microsoft YaHei UI" pitchFamily="34" charset="-122"/>
              </a:rPr>
              <a:t>Key Entities</a:t>
            </a:r>
            <a:r>
              <a:rPr lang="en-GB" sz="1600" dirty="0" smtClean="0">
                <a:latin typeface="Microsoft YaHei UI" pitchFamily="34" charset="-122"/>
                <a:ea typeface="Microsoft YaHei UI" pitchFamily="34" charset="-122"/>
              </a:rPr>
              <a:t>:</a:t>
            </a:r>
          </a:p>
          <a:p>
            <a:pPr marL="139700" indent="0">
              <a:buNone/>
            </a:pPr>
            <a:r>
              <a:rPr lang="en-GB" sz="1600" b="1" dirty="0" smtClean="0">
                <a:latin typeface="Microsoft YaHei Light" pitchFamily="34" charset="-122"/>
                <a:ea typeface="Microsoft YaHei Light" pitchFamily="34" charset="-122"/>
              </a:rPr>
              <a:t>Cars</a:t>
            </a:r>
            <a:r>
              <a:rPr lang="en-GB" sz="1600" dirty="0">
                <a:latin typeface="Microsoft YaHei Light" pitchFamily="34" charset="-122"/>
                <a:ea typeface="Microsoft YaHei Light" pitchFamily="34" charset="-122"/>
              </a:rPr>
              <a:t>: Tracks car details and availability.</a:t>
            </a:r>
          </a:p>
          <a:p>
            <a:pPr marL="139700" indent="0">
              <a:buNone/>
            </a:pPr>
            <a:r>
              <a:rPr lang="en-GB" sz="1600" b="1" dirty="0">
                <a:latin typeface="Microsoft YaHei Light" pitchFamily="34" charset="-122"/>
                <a:ea typeface="Microsoft YaHei Light" pitchFamily="34" charset="-122"/>
              </a:rPr>
              <a:t>Customers</a:t>
            </a:r>
            <a:r>
              <a:rPr lang="en-GB" sz="1600" dirty="0">
                <a:latin typeface="Microsoft YaHei Light" pitchFamily="34" charset="-122"/>
                <a:ea typeface="Microsoft YaHei Light" pitchFamily="34" charset="-122"/>
              </a:rPr>
              <a:t>: Stores customer information.</a:t>
            </a:r>
          </a:p>
          <a:p>
            <a:pPr marL="139700" indent="0">
              <a:buNone/>
            </a:pPr>
            <a:r>
              <a:rPr lang="en-GB" sz="1600" b="1" dirty="0">
                <a:latin typeface="Microsoft YaHei Light" pitchFamily="34" charset="-122"/>
                <a:ea typeface="Microsoft YaHei Light" pitchFamily="34" charset="-122"/>
              </a:rPr>
              <a:t>Rentals</a:t>
            </a:r>
            <a:r>
              <a:rPr lang="en-GB" sz="1600" dirty="0">
                <a:latin typeface="Microsoft YaHei Light" pitchFamily="34" charset="-122"/>
                <a:ea typeface="Microsoft YaHei Light" pitchFamily="34" charset="-122"/>
              </a:rPr>
              <a:t>: Manages rental transactions.</a:t>
            </a:r>
          </a:p>
          <a:p>
            <a:pPr marL="139700" indent="0">
              <a:buNone/>
            </a:pPr>
            <a:endParaRPr lang="en-GB" sz="1600" b="1" dirty="0" smtClean="0">
              <a:latin typeface="Microsoft YaHei Light" pitchFamily="34" charset="-122"/>
              <a:ea typeface="Microsoft YaHei Light" pitchFamily="34" charset="-122"/>
            </a:endParaRPr>
          </a:p>
          <a:p>
            <a:pPr marL="139700" indent="0">
              <a:buNone/>
            </a:pPr>
            <a:r>
              <a:rPr lang="en-GB" sz="1600" b="1" dirty="0" smtClean="0">
                <a:latin typeface="Microsoft YaHei UI" pitchFamily="34" charset="-122"/>
                <a:ea typeface="Microsoft YaHei UI" pitchFamily="34" charset="-122"/>
              </a:rPr>
              <a:t>Relationships</a:t>
            </a:r>
            <a:r>
              <a:rPr lang="en-GB" sz="1600" dirty="0" smtClean="0">
                <a:latin typeface="Microsoft YaHei UI" pitchFamily="34" charset="-122"/>
                <a:ea typeface="Microsoft YaHei UI" pitchFamily="34" charset="-122"/>
              </a:rPr>
              <a:t>:</a:t>
            </a:r>
          </a:p>
          <a:p>
            <a:pPr marL="139700" indent="0">
              <a:buNone/>
            </a:pPr>
            <a:r>
              <a:rPr lang="en-GB" sz="1600" dirty="0" smtClean="0">
                <a:latin typeface="Microsoft YaHei Light" pitchFamily="34" charset="-122"/>
                <a:ea typeface="Microsoft YaHei Light" pitchFamily="34" charset="-122"/>
              </a:rPr>
              <a:t>Customers </a:t>
            </a:r>
            <a:r>
              <a:rPr lang="en-GB" sz="1600" dirty="0">
                <a:latin typeface="Microsoft YaHei Light" pitchFamily="34" charset="-122"/>
                <a:ea typeface="Microsoft YaHei Light" pitchFamily="34" charset="-122"/>
              </a:rPr>
              <a:t>(1) ↔ Rentals (∞)</a:t>
            </a:r>
          </a:p>
          <a:p>
            <a:pPr marL="139700" indent="0">
              <a:buNone/>
            </a:pPr>
            <a:r>
              <a:rPr lang="en-GB" sz="1600" dirty="0">
                <a:latin typeface="Microsoft YaHei Light" pitchFamily="34" charset="-122"/>
                <a:ea typeface="Microsoft YaHei Light" pitchFamily="34" charset="-122"/>
              </a:rPr>
              <a:t>Cars (1) ↔ Rentals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7814"/>
            <a:ext cx="6624736" cy="131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195486"/>
            <a:ext cx="8208912" cy="576064"/>
          </a:xfrm>
        </p:spPr>
        <p:txBody>
          <a:bodyPr/>
          <a:lstStyle/>
          <a:p>
            <a:r>
              <a:rPr lang="en-IN" sz="2800" u="sng" dirty="0"/>
              <a:t>Database Schema Design</a:t>
            </a:r>
            <a:endParaRPr lang="en-IN" sz="3000" b="1" u="sng" dirty="0">
              <a:latin typeface="Microsoft YaHei Light" pitchFamily="34" charset="-122"/>
              <a:ea typeface="Microsoft YaHei Light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3568" y="843558"/>
            <a:ext cx="7884448" cy="1728192"/>
          </a:xfrm>
        </p:spPr>
        <p:txBody>
          <a:bodyPr/>
          <a:lstStyle/>
          <a:p>
            <a:pPr marL="139700" indent="0">
              <a:buNone/>
            </a:pPr>
            <a:r>
              <a:rPr lang="en-IN" sz="1600" b="1" dirty="0"/>
              <a:t>Database </a:t>
            </a:r>
            <a:r>
              <a:rPr lang="en-IN" sz="1600" b="1" dirty="0" err="1"/>
              <a:t>Tables</a:t>
            </a:r>
            <a:r>
              <a:rPr lang="en-IN" sz="1600" dirty="0" err="1"/>
              <a:t>:</a:t>
            </a:r>
            <a:r>
              <a:rPr lang="en-IN" sz="1600" b="1" dirty="0" err="1"/>
              <a:t>Cars</a:t>
            </a:r>
            <a:r>
              <a:rPr lang="en-IN" sz="1600" b="1" dirty="0"/>
              <a:t> Table</a:t>
            </a:r>
            <a:r>
              <a:rPr lang="en-IN" sz="1600" dirty="0"/>
              <a:t>: Manages car details (</a:t>
            </a:r>
            <a:r>
              <a:rPr lang="en-IN" sz="1600" dirty="0" err="1"/>
              <a:t>CarID</a:t>
            </a:r>
            <a:r>
              <a:rPr lang="en-IN" sz="1600" dirty="0"/>
              <a:t>, Name, Type, Price, Availability).</a:t>
            </a:r>
          </a:p>
          <a:p>
            <a:pPr marL="139700" indent="0">
              <a:buNone/>
            </a:pPr>
            <a:r>
              <a:rPr lang="en-IN" sz="1600" b="1" dirty="0"/>
              <a:t>Customers Table</a:t>
            </a:r>
            <a:r>
              <a:rPr lang="en-IN" sz="1600" dirty="0"/>
              <a:t>: Tracks customer details (</a:t>
            </a:r>
            <a:r>
              <a:rPr lang="en-IN" sz="1600" dirty="0" err="1"/>
              <a:t>CustomerID</a:t>
            </a:r>
            <a:r>
              <a:rPr lang="en-IN" sz="1600" dirty="0"/>
              <a:t>, Name, Contact Info).</a:t>
            </a:r>
          </a:p>
          <a:p>
            <a:pPr marL="139700" indent="0">
              <a:buNone/>
            </a:pPr>
            <a:r>
              <a:rPr lang="en-IN" sz="1600" b="1" dirty="0"/>
              <a:t>Rentals Table</a:t>
            </a:r>
            <a:r>
              <a:rPr lang="en-IN" sz="1600" dirty="0"/>
              <a:t>: Logs rental transactions (</a:t>
            </a:r>
            <a:r>
              <a:rPr lang="en-IN" sz="1600" dirty="0" err="1"/>
              <a:t>RentalID</a:t>
            </a:r>
            <a:r>
              <a:rPr lang="en-IN" sz="1600" dirty="0"/>
              <a:t>, </a:t>
            </a:r>
            <a:r>
              <a:rPr lang="en-IN" sz="1600" dirty="0" err="1"/>
              <a:t>CustomerID</a:t>
            </a:r>
            <a:r>
              <a:rPr lang="en-IN" sz="1600" dirty="0"/>
              <a:t>, </a:t>
            </a:r>
            <a:r>
              <a:rPr lang="en-IN" sz="1600" dirty="0" err="1"/>
              <a:t>CarID</a:t>
            </a:r>
            <a:r>
              <a:rPr lang="en-IN" sz="1600" dirty="0"/>
              <a:t>, Dates, Total Cost).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5"/>
          <a:stretch/>
        </p:blipFill>
        <p:spPr bwMode="auto">
          <a:xfrm>
            <a:off x="3491880" y="2427734"/>
            <a:ext cx="356019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89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471" y="537658"/>
            <a:ext cx="7704000" cy="572700"/>
          </a:xfrm>
        </p:spPr>
        <p:txBody>
          <a:bodyPr/>
          <a:lstStyle/>
          <a:p>
            <a:r>
              <a:rPr lang="en-GB" sz="2800" u="sng" dirty="0"/>
              <a:t>Features of the Car Rental System</a:t>
            </a:r>
            <a:endParaRPr lang="en-IN" sz="2800" b="1" u="sng" dirty="0">
              <a:latin typeface="Microsoft YaHei UI Light" pitchFamily="34" charset="-122"/>
              <a:ea typeface="Microsoft YaHei UI Light" pitchFamily="34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1275606"/>
            <a:ext cx="6768751" cy="3156200"/>
          </a:xfrm>
        </p:spPr>
        <p:txBody>
          <a:bodyPr/>
          <a:lstStyle/>
          <a:p>
            <a:r>
              <a:rPr lang="en-GB" sz="2000" b="1" dirty="0">
                <a:latin typeface="Microsoft YaHei Light" pitchFamily="34" charset="-122"/>
                <a:ea typeface="Microsoft YaHei Light" pitchFamily="34" charset="-122"/>
              </a:rPr>
              <a:t>Car Inventory Management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: Add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, update, and track car availability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.</a:t>
            </a:r>
          </a:p>
          <a:p>
            <a:endParaRPr lang="en-GB" sz="2000" dirty="0">
              <a:latin typeface="Microsoft YaHei Light" pitchFamily="34" charset="-122"/>
              <a:ea typeface="Microsoft YaHei Light" pitchFamily="34" charset="-122"/>
            </a:endParaRPr>
          </a:p>
          <a:p>
            <a:r>
              <a:rPr lang="en-GB" sz="2000" b="1" dirty="0">
                <a:latin typeface="Microsoft YaHei Light" pitchFamily="34" charset="-122"/>
                <a:ea typeface="Microsoft YaHei Light" pitchFamily="34" charset="-122"/>
              </a:rPr>
              <a:t>Customer Management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: Store 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customer details.</a:t>
            </a:r>
          </a:p>
          <a:p>
            <a:endParaRPr lang="en-GB" sz="2000" b="1" dirty="0" smtClean="0">
              <a:latin typeface="Microsoft YaHei Light" pitchFamily="34" charset="-122"/>
              <a:ea typeface="Microsoft YaHei Light" pitchFamily="34" charset="-122"/>
            </a:endParaRPr>
          </a:p>
          <a:p>
            <a:r>
              <a:rPr lang="en-GB" sz="2000" b="1" dirty="0" smtClean="0">
                <a:latin typeface="Microsoft YaHei Light" pitchFamily="34" charset="-122"/>
                <a:ea typeface="Microsoft YaHei Light" pitchFamily="34" charset="-122"/>
              </a:rPr>
              <a:t>Rental </a:t>
            </a:r>
            <a:r>
              <a:rPr lang="en-GB" sz="2000" b="1" dirty="0">
                <a:latin typeface="Microsoft YaHei Light" pitchFamily="34" charset="-122"/>
                <a:ea typeface="Microsoft YaHei Light" pitchFamily="34" charset="-122"/>
              </a:rPr>
              <a:t>Transactions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: Record 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start/end dates and calculate costs.</a:t>
            </a:r>
          </a:p>
          <a:p>
            <a:endParaRPr lang="en-GB" sz="2000" b="1" dirty="0" smtClean="0">
              <a:latin typeface="Microsoft YaHei Light" pitchFamily="34" charset="-122"/>
              <a:ea typeface="Microsoft YaHei Light" pitchFamily="34" charset="-122"/>
            </a:endParaRPr>
          </a:p>
          <a:p>
            <a:r>
              <a:rPr lang="en-GB" sz="2000" b="1" dirty="0" smtClean="0">
                <a:latin typeface="Microsoft YaHei Light" pitchFamily="34" charset="-122"/>
                <a:ea typeface="Microsoft YaHei Light" pitchFamily="34" charset="-122"/>
              </a:rPr>
              <a:t>Data </a:t>
            </a:r>
            <a:r>
              <a:rPr lang="en-GB" sz="2000" b="1" dirty="0">
                <a:latin typeface="Microsoft YaHei Light" pitchFamily="34" charset="-122"/>
                <a:ea typeface="Microsoft YaHei Light" pitchFamily="34" charset="-122"/>
              </a:rPr>
              <a:t>Integrity</a:t>
            </a:r>
            <a:r>
              <a:rPr lang="en-GB" sz="2000" b="1" dirty="0" smtClean="0">
                <a:latin typeface="Microsoft YaHei Light" pitchFamily="34" charset="-122"/>
                <a:ea typeface="Microsoft YaHei Light" pitchFamily="34" charset="-122"/>
              </a:rPr>
              <a:t>: </a:t>
            </a:r>
            <a:r>
              <a:rPr lang="en-GB" sz="2000" dirty="0" smtClean="0">
                <a:latin typeface="Microsoft YaHei Light" pitchFamily="34" charset="-122"/>
                <a:ea typeface="Microsoft YaHei Light" pitchFamily="34" charset="-122"/>
              </a:rPr>
              <a:t>Ensured </a:t>
            </a:r>
            <a:r>
              <a:rPr lang="en-GB" sz="2000" dirty="0">
                <a:latin typeface="Microsoft YaHei Light" pitchFamily="34" charset="-122"/>
                <a:ea typeface="Microsoft YaHei Light" pitchFamily="34" charset="-122"/>
              </a:rPr>
              <a:t>with foreign keys and constraints.</a:t>
            </a:r>
          </a:p>
        </p:txBody>
      </p:sp>
      <p:grpSp>
        <p:nvGrpSpPr>
          <p:cNvPr id="4" name="Google Shape;2986;p65"/>
          <p:cNvGrpSpPr/>
          <p:nvPr/>
        </p:nvGrpSpPr>
        <p:grpSpPr>
          <a:xfrm>
            <a:off x="-325695" y="-236562"/>
            <a:ext cx="651390" cy="738516"/>
            <a:chOff x="6048400" y="3381400"/>
            <a:chExt cx="819050" cy="928600"/>
          </a:xfrm>
        </p:grpSpPr>
        <p:sp>
          <p:nvSpPr>
            <p:cNvPr id="5" name="Google Shape;2987;p65"/>
            <p:cNvSpPr/>
            <p:nvPr/>
          </p:nvSpPr>
          <p:spPr>
            <a:xfrm>
              <a:off x="6072275" y="3402275"/>
              <a:ext cx="765698" cy="884359"/>
            </a:xfrm>
            <a:custGeom>
              <a:avLst/>
              <a:gdLst/>
              <a:ahLst/>
              <a:cxnLst/>
              <a:rect l="l" t="t" r="r" b="b"/>
              <a:pathLst>
                <a:path w="3691" h="4263" extrusionOk="0">
                  <a:moveTo>
                    <a:pt x="1846" y="79"/>
                  </a:moveTo>
                  <a:lnTo>
                    <a:pt x="3623" y="1105"/>
                  </a:lnTo>
                  <a:lnTo>
                    <a:pt x="3623" y="3158"/>
                  </a:lnTo>
                  <a:lnTo>
                    <a:pt x="1846" y="4184"/>
                  </a:lnTo>
                  <a:lnTo>
                    <a:pt x="68" y="3158"/>
                  </a:lnTo>
                  <a:lnTo>
                    <a:pt x="68" y="1105"/>
                  </a:lnTo>
                  <a:lnTo>
                    <a:pt x="1846" y="79"/>
                  </a:lnTo>
                  <a:close/>
                  <a:moveTo>
                    <a:pt x="1846" y="1"/>
                  </a:moveTo>
                  <a:lnTo>
                    <a:pt x="1" y="1066"/>
                  </a:lnTo>
                  <a:lnTo>
                    <a:pt x="1" y="3197"/>
                  </a:lnTo>
                  <a:lnTo>
                    <a:pt x="1846" y="4262"/>
                  </a:lnTo>
                  <a:lnTo>
                    <a:pt x="3691" y="3197"/>
                  </a:lnTo>
                  <a:lnTo>
                    <a:pt x="3691" y="1066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88;p65"/>
            <p:cNvSpPr/>
            <p:nvPr/>
          </p:nvSpPr>
          <p:spPr>
            <a:xfrm>
              <a:off x="6048400" y="35957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89;p65"/>
            <p:cNvSpPr/>
            <p:nvPr/>
          </p:nvSpPr>
          <p:spPr>
            <a:xfrm>
              <a:off x="6419875" y="3381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90;p65"/>
            <p:cNvSpPr/>
            <p:nvPr/>
          </p:nvSpPr>
          <p:spPr>
            <a:xfrm>
              <a:off x="6796100" y="3600475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91;p65"/>
            <p:cNvSpPr/>
            <p:nvPr/>
          </p:nvSpPr>
          <p:spPr>
            <a:xfrm>
              <a:off x="68008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92;p65"/>
            <p:cNvSpPr/>
            <p:nvPr/>
          </p:nvSpPr>
          <p:spPr>
            <a:xfrm>
              <a:off x="60531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93;p65"/>
            <p:cNvSpPr/>
            <p:nvPr/>
          </p:nvSpPr>
          <p:spPr>
            <a:xfrm>
              <a:off x="6429400" y="4243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986;p65"/>
          <p:cNvGrpSpPr/>
          <p:nvPr/>
        </p:nvGrpSpPr>
        <p:grpSpPr>
          <a:xfrm>
            <a:off x="-30669" y="282332"/>
            <a:ext cx="651390" cy="738516"/>
            <a:chOff x="6048400" y="3381400"/>
            <a:chExt cx="819050" cy="928600"/>
          </a:xfrm>
        </p:grpSpPr>
        <p:sp>
          <p:nvSpPr>
            <p:cNvPr id="13" name="Google Shape;2987;p65"/>
            <p:cNvSpPr/>
            <p:nvPr/>
          </p:nvSpPr>
          <p:spPr>
            <a:xfrm>
              <a:off x="6072275" y="3402275"/>
              <a:ext cx="765698" cy="884359"/>
            </a:xfrm>
            <a:custGeom>
              <a:avLst/>
              <a:gdLst/>
              <a:ahLst/>
              <a:cxnLst/>
              <a:rect l="l" t="t" r="r" b="b"/>
              <a:pathLst>
                <a:path w="3691" h="4263" extrusionOk="0">
                  <a:moveTo>
                    <a:pt x="1846" y="79"/>
                  </a:moveTo>
                  <a:lnTo>
                    <a:pt x="3623" y="1105"/>
                  </a:lnTo>
                  <a:lnTo>
                    <a:pt x="3623" y="3158"/>
                  </a:lnTo>
                  <a:lnTo>
                    <a:pt x="1846" y="4184"/>
                  </a:lnTo>
                  <a:lnTo>
                    <a:pt x="68" y="3158"/>
                  </a:lnTo>
                  <a:lnTo>
                    <a:pt x="68" y="1105"/>
                  </a:lnTo>
                  <a:lnTo>
                    <a:pt x="1846" y="79"/>
                  </a:lnTo>
                  <a:close/>
                  <a:moveTo>
                    <a:pt x="1846" y="1"/>
                  </a:moveTo>
                  <a:lnTo>
                    <a:pt x="1" y="1066"/>
                  </a:lnTo>
                  <a:lnTo>
                    <a:pt x="1" y="3197"/>
                  </a:lnTo>
                  <a:lnTo>
                    <a:pt x="1846" y="4262"/>
                  </a:lnTo>
                  <a:lnTo>
                    <a:pt x="3691" y="3197"/>
                  </a:lnTo>
                  <a:lnTo>
                    <a:pt x="3691" y="1066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88;p65"/>
            <p:cNvSpPr/>
            <p:nvPr/>
          </p:nvSpPr>
          <p:spPr>
            <a:xfrm>
              <a:off x="6048400" y="35957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89;p65"/>
            <p:cNvSpPr/>
            <p:nvPr/>
          </p:nvSpPr>
          <p:spPr>
            <a:xfrm>
              <a:off x="6419875" y="3381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90;p65"/>
            <p:cNvSpPr/>
            <p:nvPr/>
          </p:nvSpPr>
          <p:spPr>
            <a:xfrm>
              <a:off x="6796100" y="3600475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91;p65"/>
            <p:cNvSpPr/>
            <p:nvPr/>
          </p:nvSpPr>
          <p:spPr>
            <a:xfrm>
              <a:off x="68008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92;p65"/>
            <p:cNvSpPr/>
            <p:nvPr/>
          </p:nvSpPr>
          <p:spPr>
            <a:xfrm>
              <a:off x="60531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93;p65"/>
            <p:cNvSpPr/>
            <p:nvPr/>
          </p:nvSpPr>
          <p:spPr>
            <a:xfrm>
              <a:off x="6429400" y="4243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986;p65"/>
          <p:cNvGrpSpPr/>
          <p:nvPr/>
        </p:nvGrpSpPr>
        <p:grpSpPr>
          <a:xfrm>
            <a:off x="567754" y="293871"/>
            <a:ext cx="651390" cy="738516"/>
            <a:chOff x="6048400" y="3381400"/>
            <a:chExt cx="819050" cy="928600"/>
          </a:xfrm>
        </p:grpSpPr>
        <p:sp>
          <p:nvSpPr>
            <p:cNvPr id="21" name="Google Shape;2987;p65"/>
            <p:cNvSpPr/>
            <p:nvPr/>
          </p:nvSpPr>
          <p:spPr>
            <a:xfrm>
              <a:off x="6072275" y="3402275"/>
              <a:ext cx="765698" cy="884359"/>
            </a:xfrm>
            <a:custGeom>
              <a:avLst/>
              <a:gdLst/>
              <a:ahLst/>
              <a:cxnLst/>
              <a:rect l="l" t="t" r="r" b="b"/>
              <a:pathLst>
                <a:path w="3691" h="4263" extrusionOk="0">
                  <a:moveTo>
                    <a:pt x="1846" y="79"/>
                  </a:moveTo>
                  <a:lnTo>
                    <a:pt x="3623" y="1105"/>
                  </a:lnTo>
                  <a:lnTo>
                    <a:pt x="3623" y="3158"/>
                  </a:lnTo>
                  <a:lnTo>
                    <a:pt x="1846" y="4184"/>
                  </a:lnTo>
                  <a:lnTo>
                    <a:pt x="68" y="3158"/>
                  </a:lnTo>
                  <a:lnTo>
                    <a:pt x="68" y="1105"/>
                  </a:lnTo>
                  <a:lnTo>
                    <a:pt x="1846" y="79"/>
                  </a:lnTo>
                  <a:close/>
                  <a:moveTo>
                    <a:pt x="1846" y="1"/>
                  </a:moveTo>
                  <a:lnTo>
                    <a:pt x="1" y="1066"/>
                  </a:lnTo>
                  <a:lnTo>
                    <a:pt x="1" y="3197"/>
                  </a:lnTo>
                  <a:lnTo>
                    <a:pt x="1846" y="4262"/>
                  </a:lnTo>
                  <a:lnTo>
                    <a:pt x="3691" y="3197"/>
                  </a:lnTo>
                  <a:lnTo>
                    <a:pt x="3691" y="1066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88;p65"/>
            <p:cNvSpPr/>
            <p:nvPr/>
          </p:nvSpPr>
          <p:spPr>
            <a:xfrm>
              <a:off x="6048400" y="35957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89;p65"/>
            <p:cNvSpPr/>
            <p:nvPr/>
          </p:nvSpPr>
          <p:spPr>
            <a:xfrm>
              <a:off x="6419875" y="3381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90;p65"/>
            <p:cNvSpPr/>
            <p:nvPr/>
          </p:nvSpPr>
          <p:spPr>
            <a:xfrm>
              <a:off x="6796100" y="3600475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91;p65"/>
            <p:cNvSpPr/>
            <p:nvPr/>
          </p:nvSpPr>
          <p:spPr>
            <a:xfrm>
              <a:off x="68008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92;p65"/>
            <p:cNvSpPr/>
            <p:nvPr/>
          </p:nvSpPr>
          <p:spPr>
            <a:xfrm>
              <a:off x="60531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93;p65"/>
            <p:cNvSpPr/>
            <p:nvPr/>
          </p:nvSpPr>
          <p:spPr>
            <a:xfrm>
              <a:off x="6429400" y="4243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986;p65"/>
          <p:cNvGrpSpPr/>
          <p:nvPr/>
        </p:nvGrpSpPr>
        <p:grpSpPr>
          <a:xfrm>
            <a:off x="855846" y="-232784"/>
            <a:ext cx="651390" cy="738516"/>
            <a:chOff x="6048400" y="3381400"/>
            <a:chExt cx="819050" cy="928600"/>
          </a:xfrm>
        </p:grpSpPr>
        <p:sp>
          <p:nvSpPr>
            <p:cNvPr id="29" name="Google Shape;2987;p65"/>
            <p:cNvSpPr/>
            <p:nvPr/>
          </p:nvSpPr>
          <p:spPr>
            <a:xfrm>
              <a:off x="6072275" y="3402275"/>
              <a:ext cx="765698" cy="884359"/>
            </a:xfrm>
            <a:custGeom>
              <a:avLst/>
              <a:gdLst/>
              <a:ahLst/>
              <a:cxnLst/>
              <a:rect l="l" t="t" r="r" b="b"/>
              <a:pathLst>
                <a:path w="3691" h="4263" extrusionOk="0">
                  <a:moveTo>
                    <a:pt x="1846" y="79"/>
                  </a:moveTo>
                  <a:lnTo>
                    <a:pt x="3623" y="1105"/>
                  </a:lnTo>
                  <a:lnTo>
                    <a:pt x="3623" y="3158"/>
                  </a:lnTo>
                  <a:lnTo>
                    <a:pt x="1846" y="4184"/>
                  </a:lnTo>
                  <a:lnTo>
                    <a:pt x="68" y="3158"/>
                  </a:lnTo>
                  <a:lnTo>
                    <a:pt x="68" y="1105"/>
                  </a:lnTo>
                  <a:lnTo>
                    <a:pt x="1846" y="79"/>
                  </a:lnTo>
                  <a:close/>
                  <a:moveTo>
                    <a:pt x="1846" y="1"/>
                  </a:moveTo>
                  <a:lnTo>
                    <a:pt x="1" y="1066"/>
                  </a:lnTo>
                  <a:lnTo>
                    <a:pt x="1" y="3197"/>
                  </a:lnTo>
                  <a:lnTo>
                    <a:pt x="1846" y="4262"/>
                  </a:lnTo>
                  <a:lnTo>
                    <a:pt x="3691" y="3197"/>
                  </a:lnTo>
                  <a:lnTo>
                    <a:pt x="3691" y="1066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88;p65"/>
            <p:cNvSpPr/>
            <p:nvPr/>
          </p:nvSpPr>
          <p:spPr>
            <a:xfrm>
              <a:off x="6048400" y="35957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89;p65"/>
            <p:cNvSpPr/>
            <p:nvPr/>
          </p:nvSpPr>
          <p:spPr>
            <a:xfrm>
              <a:off x="6419875" y="3381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90;p65"/>
            <p:cNvSpPr/>
            <p:nvPr/>
          </p:nvSpPr>
          <p:spPr>
            <a:xfrm>
              <a:off x="6796100" y="3600475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91;p65"/>
            <p:cNvSpPr/>
            <p:nvPr/>
          </p:nvSpPr>
          <p:spPr>
            <a:xfrm>
              <a:off x="68008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92;p65"/>
            <p:cNvSpPr/>
            <p:nvPr/>
          </p:nvSpPr>
          <p:spPr>
            <a:xfrm>
              <a:off x="6053150" y="403385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993;p65"/>
            <p:cNvSpPr/>
            <p:nvPr/>
          </p:nvSpPr>
          <p:spPr>
            <a:xfrm>
              <a:off x="6429400" y="4243400"/>
              <a:ext cx="66600" cy="6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11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28109" y="1635646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u="sng" dirty="0" smtClean="0">
                <a:solidFill>
                  <a:schemeClr val="tx1"/>
                </a:solidFill>
                <a:latin typeface="Microsoft JhengHei Light" pitchFamily="34" charset="-120"/>
                <a:ea typeface="Microsoft JhengHei Light" pitchFamily="34" charset="-120"/>
              </a:rPr>
              <a:t>THANK YOU</a:t>
            </a:r>
            <a:endParaRPr lang="en-IN" sz="5400" b="1" u="sng" dirty="0">
              <a:solidFill>
                <a:schemeClr val="tx1"/>
              </a:solidFill>
              <a:latin typeface="Microsoft JhengHei Light" pitchFamily="34" charset="-120"/>
              <a:ea typeface="Microsoft JhengHei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97956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211</Words>
  <Application>Microsoft Office PowerPoint</Application>
  <PresentationFormat>On-screen Show (16:9)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Montserrat Black</vt:lpstr>
      <vt:lpstr>Nunito Light</vt:lpstr>
      <vt:lpstr>Anaheim</vt:lpstr>
      <vt:lpstr>Montserrat Light</vt:lpstr>
      <vt:lpstr>Montserrat</vt:lpstr>
      <vt:lpstr>Microsoft YaHei UI Light</vt:lpstr>
      <vt:lpstr>Microsoft YaHei UI</vt:lpstr>
      <vt:lpstr>Microsoft YaHei Light</vt:lpstr>
      <vt:lpstr>Bebas Neue</vt:lpstr>
      <vt:lpstr>Microsoft JhengHei Light</vt:lpstr>
      <vt:lpstr>Artificial Intelligence (AI) Technology Consulting by Slidesgo</vt:lpstr>
      <vt:lpstr>CAR RENTAL MANAGEMENT SYSTEM (DBMS Project)</vt:lpstr>
      <vt:lpstr>Introduction to the Car Rental System</vt:lpstr>
      <vt:lpstr>ER Diagram</vt:lpstr>
      <vt:lpstr>Database Schema Design</vt:lpstr>
      <vt:lpstr>Features of the Car Rental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ML And CV And Solutions For RealWorld Challenges</dc:title>
  <dc:creator>HAWK RYDER</dc:creator>
  <cp:lastModifiedBy>ACER</cp:lastModifiedBy>
  <cp:revision>11</cp:revision>
  <dcterms:modified xsi:type="dcterms:W3CDTF">2025-01-20T09:23:56Z</dcterms:modified>
</cp:coreProperties>
</file>