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sldIdLst>
    <p:sldId id="257" r:id="rId2"/>
    <p:sldId id="274" r:id="rId3"/>
    <p:sldId id="272" r:id="rId4"/>
    <p:sldId id="271" r:id="rId5"/>
    <p:sldId id="270" r:id="rId6"/>
    <p:sldId id="269" r:id="rId7"/>
    <p:sldId id="268" r:id="rId8"/>
    <p:sldId id="267" r:id="rId9"/>
    <p:sldId id="277" r:id="rId10"/>
    <p:sldId id="276" r:id="rId11"/>
    <p:sldId id="275" r:id="rId12"/>
    <p:sldId id="264" r:id="rId13"/>
    <p:sldId id="265" r:id="rId14"/>
    <p:sldId id="259" r:id="rId15"/>
    <p:sldId id="261"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C1F99-3115-4CE0-9372-E3B03ED39540}" v="196" dt="2021-08-27T08:38:26.728"/>
    <p1510:client id="{900977C5-2C36-47A3-A67D-15CB221608BB}" v="13" dt="2021-08-27T08:20:05.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41EFD-AD4F-4E0B-BA61-D7D9079BBB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89F068-57E8-4567-B7ED-806025253A10}">
      <dgm:prSet/>
      <dgm:spPr/>
      <dgm:t>
        <a:bodyPr/>
        <a:lstStyle/>
        <a:p>
          <a:r>
            <a:rPr lang="en-US" dirty="0"/>
            <a:t>Members:</a:t>
          </a:r>
        </a:p>
      </dgm:t>
    </dgm:pt>
    <dgm:pt modelId="{035EEF8E-E080-4A52-B5F5-CE19DAF55473}" type="parTrans" cxnId="{D985A5D2-0FD4-4B33-94E8-BB6E81596012}">
      <dgm:prSet/>
      <dgm:spPr/>
      <dgm:t>
        <a:bodyPr/>
        <a:lstStyle/>
        <a:p>
          <a:endParaRPr lang="en-US"/>
        </a:p>
      </dgm:t>
    </dgm:pt>
    <dgm:pt modelId="{DFCEFC3C-8C2C-49E1-82BA-A6E02C6B5FA2}" type="sibTrans" cxnId="{D985A5D2-0FD4-4B33-94E8-BB6E81596012}">
      <dgm:prSet/>
      <dgm:spPr/>
      <dgm:t>
        <a:bodyPr/>
        <a:lstStyle/>
        <a:p>
          <a:endParaRPr lang="en-US"/>
        </a:p>
      </dgm:t>
    </dgm:pt>
    <dgm:pt modelId="{DE7C54BD-B666-4B59-8330-7B50A5C241FB}">
      <dgm:prSet/>
      <dgm:spPr/>
      <dgm:t>
        <a:bodyPr/>
        <a:lstStyle/>
        <a:p>
          <a:r>
            <a:rPr lang="en-US"/>
            <a:t>Mokshesh Jain</a:t>
          </a:r>
        </a:p>
      </dgm:t>
    </dgm:pt>
    <dgm:pt modelId="{3CDA5311-A2DC-4245-BDC0-56980E8BEF0C}" type="parTrans" cxnId="{6F28FC42-5957-4496-A5D3-2B5AB1506B60}">
      <dgm:prSet/>
      <dgm:spPr/>
      <dgm:t>
        <a:bodyPr/>
        <a:lstStyle/>
        <a:p>
          <a:endParaRPr lang="en-US"/>
        </a:p>
      </dgm:t>
    </dgm:pt>
    <dgm:pt modelId="{A788DFC5-AA5A-49C0-972A-461D9978B55D}" type="sibTrans" cxnId="{6F28FC42-5957-4496-A5D3-2B5AB1506B60}">
      <dgm:prSet/>
      <dgm:spPr/>
      <dgm:t>
        <a:bodyPr/>
        <a:lstStyle/>
        <a:p>
          <a:endParaRPr lang="en-US"/>
        </a:p>
      </dgm:t>
    </dgm:pt>
    <dgm:pt modelId="{B6F781BC-F4F2-40D2-93E6-AD19A38BC489}">
      <dgm:prSet/>
      <dgm:spPr/>
      <dgm:t>
        <a:bodyPr/>
        <a:lstStyle/>
        <a:p>
          <a:r>
            <a:rPr lang="en-US"/>
            <a:t>Atul Gandhi</a:t>
          </a:r>
        </a:p>
      </dgm:t>
    </dgm:pt>
    <dgm:pt modelId="{95918A9D-77C5-41DE-9196-676C7E623E42}" type="parTrans" cxnId="{CEB9B6A5-F51A-4C36-AFFD-D6C5A66171AE}">
      <dgm:prSet/>
      <dgm:spPr/>
      <dgm:t>
        <a:bodyPr/>
        <a:lstStyle/>
        <a:p>
          <a:endParaRPr lang="en-US"/>
        </a:p>
      </dgm:t>
    </dgm:pt>
    <dgm:pt modelId="{641AB9EB-0FCB-40E9-9779-269570FA791E}" type="sibTrans" cxnId="{CEB9B6A5-F51A-4C36-AFFD-D6C5A66171AE}">
      <dgm:prSet/>
      <dgm:spPr/>
      <dgm:t>
        <a:bodyPr/>
        <a:lstStyle/>
        <a:p>
          <a:endParaRPr lang="en-US"/>
        </a:p>
      </dgm:t>
    </dgm:pt>
    <dgm:pt modelId="{8BE8C0C0-3F5E-4E6E-A89E-EB46A7A42C26}">
      <dgm:prSet/>
      <dgm:spPr/>
      <dgm:t>
        <a:bodyPr/>
        <a:lstStyle/>
        <a:p>
          <a:r>
            <a:rPr lang="en-US"/>
            <a:t>Sankriti Sharma</a:t>
          </a:r>
        </a:p>
      </dgm:t>
    </dgm:pt>
    <dgm:pt modelId="{89B7586C-719F-49B3-9F41-6CDC6F154D9F}" type="parTrans" cxnId="{2C8B97E6-C36D-4809-81D2-A79E688607A7}">
      <dgm:prSet/>
      <dgm:spPr/>
      <dgm:t>
        <a:bodyPr/>
        <a:lstStyle/>
        <a:p>
          <a:endParaRPr lang="en-US"/>
        </a:p>
      </dgm:t>
    </dgm:pt>
    <dgm:pt modelId="{A71F6E8D-CF0A-488D-904F-6AFC8C7D23D9}" type="sibTrans" cxnId="{2C8B97E6-C36D-4809-81D2-A79E688607A7}">
      <dgm:prSet/>
      <dgm:spPr/>
      <dgm:t>
        <a:bodyPr/>
        <a:lstStyle/>
        <a:p>
          <a:endParaRPr lang="en-US"/>
        </a:p>
      </dgm:t>
    </dgm:pt>
    <dgm:pt modelId="{4CC998B4-2EB3-4F11-995A-458DAB1C8127}">
      <dgm:prSet/>
      <dgm:spPr/>
      <dgm:t>
        <a:bodyPr/>
        <a:lstStyle/>
        <a:p>
          <a:r>
            <a:rPr lang="en-US" dirty="0"/>
            <a:t>Shivaji </a:t>
          </a:r>
          <a:r>
            <a:rPr lang="en-US" dirty="0" err="1"/>
            <a:t>Goulikar</a:t>
          </a:r>
          <a:r>
            <a:rPr lang="en-US" dirty="0"/>
            <a:t> </a:t>
          </a:r>
        </a:p>
      </dgm:t>
    </dgm:pt>
    <dgm:pt modelId="{44BE522E-840A-40C3-AE32-961583D211FB}" type="parTrans" cxnId="{468B875F-AA06-4CB5-B18B-DE3F8EFB38C1}">
      <dgm:prSet/>
      <dgm:spPr/>
      <dgm:t>
        <a:bodyPr/>
        <a:lstStyle/>
        <a:p>
          <a:endParaRPr lang="en-US"/>
        </a:p>
      </dgm:t>
    </dgm:pt>
    <dgm:pt modelId="{0DFFB166-BBFB-464A-8A18-EC95AC1113D5}" type="sibTrans" cxnId="{468B875F-AA06-4CB5-B18B-DE3F8EFB38C1}">
      <dgm:prSet/>
      <dgm:spPr/>
      <dgm:t>
        <a:bodyPr/>
        <a:lstStyle/>
        <a:p>
          <a:endParaRPr lang="en-US"/>
        </a:p>
      </dgm:t>
    </dgm:pt>
    <dgm:pt modelId="{7DF630EE-B0F8-4C52-909D-649F3FE77C8D}" type="pres">
      <dgm:prSet presAssocID="{31741EFD-AD4F-4E0B-BA61-D7D9079BBB5B}" presName="linear" presStyleCnt="0">
        <dgm:presLayoutVars>
          <dgm:animLvl val="lvl"/>
          <dgm:resizeHandles val="exact"/>
        </dgm:presLayoutVars>
      </dgm:prSet>
      <dgm:spPr/>
    </dgm:pt>
    <dgm:pt modelId="{34B6DBA9-A82E-4178-BCFF-9CE6D4937025}" type="pres">
      <dgm:prSet presAssocID="{4789F068-57E8-4567-B7ED-806025253A10}" presName="parentText" presStyleLbl="node1" presStyleIdx="0" presStyleCnt="1" custScaleY="61417" custLinFactNeighborX="-425" custLinFactNeighborY="-18563">
        <dgm:presLayoutVars>
          <dgm:chMax val="0"/>
          <dgm:bulletEnabled val="1"/>
        </dgm:presLayoutVars>
      </dgm:prSet>
      <dgm:spPr/>
    </dgm:pt>
    <dgm:pt modelId="{5579E505-3941-4D9C-8E75-37377BD5C805}" type="pres">
      <dgm:prSet presAssocID="{4789F068-57E8-4567-B7ED-806025253A10}" presName="childText" presStyleLbl="revTx" presStyleIdx="0" presStyleCnt="1">
        <dgm:presLayoutVars>
          <dgm:bulletEnabled val="1"/>
        </dgm:presLayoutVars>
      </dgm:prSet>
      <dgm:spPr/>
    </dgm:pt>
  </dgm:ptLst>
  <dgm:cxnLst>
    <dgm:cxn modelId="{76986408-64A3-437E-8CA0-665525F833A8}" type="presOf" srcId="{4789F068-57E8-4567-B7ED-806025253A10}" destId="{34B6DBA9-A82E-4178-BCFF-9CE6D4937025}" srcOrd="0" destOrd="0" presId="urn:microsoft.com/office/officeart/2005/8/layout/vList2"/>
    <dgm:cxn modelId="{468B875F-AA06-4CB5-B18B-DE3F8EFB38C1}" srcId="{4789F068-57E8-4567-B7ED-806025253A10}" destId="{4CC998B4-2EB3-4F11-995A-458DAB1C8127}" srcOrd="3" destOrd="0" parTransId="{44BE522E-840A-40C3-AE32-961583D211FB}" sibTransId="{0DFFB166-BBFB-464A-8A18-EC95AC1113D5}"/>
    <dgm:cxn modelId="{6F28FC42-5957-4496-A5D3-2B5AB1506B60}" srcId="{4789F068-57E8-4567-B7ED-806025253A10}" destId="{DE7C54BD-B666-4B59-8330-7B50A5C241FB}" srcOrd="0" destOrd="0" parTransId="{3CDA5311-A2DC-4245-BDC0-56980E8BEF0C}" sibTransId="{A788DFC5-AA5A-49C0-972A-461D9978B55D}"/>
    <dgm:cxn modelId="{07CD9F63-EBD2-414B-8803-57BD5A963FC9}" type="presOf" srcId="{8BE8C0C0-3F5E-4E6E-A89E-EB46A7A42C26}" destId="{5579E505-3941-4D9C-8E75-37377BD5C805}" srcOrd="0" destOrd="2" presId="urn:microsoft.com/office/officeart/2005/8/layout/vList2"/>
    <dgm:cxn modelId="{6BC9BE6C-8747-4821-AFF3-09DAD0BF888D}" type="presOf" srcId="{4CC998B4-2EB3-4F11-995A-458DAB1C8127}" destId="{5579E505-3941-4D9C-8E75-37377BD5C805}" srcOrd="0" destOrd="3" presId="urn:microsoft.com/office/officeart/2005/8/layout/vList2"/>
    <dgm:cxn modelId="{EF19257C-AF70-42E3-945F-F219F59FE5DF}" type="presOf" srcId="{B6F781BC-F4F2-40D2-93E6-AD19A38BC489}" destId="{5579E505-3941-4D9C-8E75-37377BD5C805}" srcOrd="0" destOrd="1" presId="urn:microsoft.com/office/officeart/2005/8/layout/vList2"/>
    <dgm:cxn modelId="{60FFEB92-B6B1-48D1-8B74-0172DC99343D}" type="presOf" srcId="{DE7C54BD-B666-4B59-8330-7B50A5C241FB}" destId="{5579E505-3941-4D9C-8E75-37377BD5C805}" srcOrd="0" destOrd="0" presId="urn:microsoft.com/office/officeart/2005/8/layout/vList2"/>
    <dgm:cxn modelId="{CEB9B6A5-F51A-4C36-AFFD-D6C5A66171AE}" srcId="{4789F068-57E8-4567-B7ED-806025253A10}" destId="{B6F781BC-F4F2-40D2-93E6-AD19A38BC489}" srcOrd="1" destOrd="0" parTransId="{95918A9D-77C5-41DE-9196-676C7E623E42}" sibTransId="{641AB9EB-0FCB-40E9-9779-269570FA791E}"/>
    <dgm:cxn modelId="{9E2358B9-1282-47B2-B5AB-C5629239D00E}" type="presOf" srcId="{31741EFD-AD4F-4E0B-BA61-D7D9079BBB5B}" destId="{7DF630EE-B0F8-4C52-909D-649F3FE77C8D}" srcOrd="0" destOrd="0" presId="urn:microsoft.com/office/officeart/2005/8/layout/vList2"/>
    <dgm:cxn modelId="{D985A5D2-0FD4-4B33-94E8-BB6E81596012}" srcId="{31741EFD-AD4F-4E0B-BA61-D7D9079BBB5B}" destId="{4789F068-57E8-4567-B7ED-806025253A10}" srcOrd="0" destOrd="0" parTransId="{035EEF8E-E080-4A52-B5F5-CE19DAF55473}" sibTransId="{DFCEFC3C-8C2C-49E1-82BA-A6E02C6B5FA2}"/>
    <dgm:cxn modelId="{2C8B97E6-C36D-4809-81D2-A79E688607A7}" srcId="{4789F068-57E8-4567-B7ED-806025253A10}" destId="{8BE8C0C0-3F5E-4E6E-A89E-EB46A7A42C26}" srcOrd="2" destOrd="0" parTransId="{89B7586C-719F-49B3-9F41-6CDC6F154D9F}" sibTransId="{A71F6E8D-CF0A-488D-904F-6AFC8C7D23D9}"/>
    <dgm:cxn modelId="{C82F6F50-17A0-42AE-AE16-9269B3F3AD64}" type="presParOf" srcId="{7DF630EE-B0F8-4C52-909D-649F3FE77C8D}" destId="{34B6DBA9-A82E-4178-BCFF-9CE6D4937025}" srcOrd="0" destOrd="0" presId="urn:microsoft.com/office/officeart/2005/8/layout/vList2"/>
    <dgm:cxn modelId="{7C4CBE34-061A-4687-875C-379D39815977}" type="presParOf" srcId="{7DF630EE-B0F8-4C52-909D-649F3FE77C8D}" destId="{5579E505-3941-4D9C-8E75-37377BD5C80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6DBA9-A82E-4178-BCFF-9CE6D4937025}">
      <dsp:nvSpPr>
        <dsp:cNvPr id="0" name=""/>
        <dsp:cNvSpPr/>
      </dsp:nvSpPr>
      <dsp:spPr>
        <a:xfrm>
          <a:off x="0" y="0"/>
          <a:ext cx="5928344" cy="8967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Members:</a:t>
          </a:r>
        </a:p>
      </dsp:txBody>
      <dsp:txXfrm>
        <a:off x="43777" y="43777"/>
        <a:ext cx="5840790" cy="809232"/>
      </dsp:txXfrm>
    </dsp:sp>
    <dsp:sp modelId="{5579E505-3941-4D9C-8E75-37377BD5C805}">
      <dsp:nvSpPr>
        <dsp:cNvPr id="0" name=""/>
        <dsp:cNvSpPr/>
      </dsp:nvSpPr>
      <dsp:spPr>
        <a:xfrm>
          <a:off x="0" y="1472891"/>
          <a:ext cx="5928344" cy="3245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25"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Mokshesh Jain</a:t>
          </a:r>
        </a:p>
        <a:p>
          <a:pPr marL="285750" lvl="1" indent="-285750" algn="l" defTabSz="1333500">
            <a:lnSpc>
              <a:spcPct val="90000"/>
            </a:lnSpc>
            <a:spcBef>
              <a:spcPct val="0"/>
            </a:spcBef>
            <a:spcAft>
              <a:spcPct val="20000"/>
            </a:spcAft>
            <a:buChar char="•"/>
          </a:pPr>
          <a:r>
            <a:rPr lang="en-US" sz="3000" kern="1200"/>
            <a:t>Atul Gandhi</a:t>
          </a:r>
        </a:p>
        <a:p>
          <a:pPr marL="285750" lvl="1" indent="-285750" algn="l" defTabSz="1333500">
            <a:lnSpc>
              <a:spcPct val="90000"/>
            </a:lnSpc>
            <a:spcBef>
              <a:spcPct val="0"/>
            </a:spcBef>
            <a:spcAft>
              <a:spcPct val="20000"/>
            </a:spcAft>
            <a:buChar char="•"/>
          </a:pPr>
          <a:r>
            <a:rPr lang="en-US" sz="3000" kern="1200"/>
            <a:t>Sankriti Sharma</a:t>
          </a:r>
        </a:p>
        <a:p>
          <a:pPr marL="285750" lvl="1" indent="-285750" algn="l" defTabSz="1333500">
            <a:lnSpc>
              <a:spcPct val="90000"/>
            </a:lnSpc>
            <a:spcBef>
              <a:spcPct val="0"/>
            </a:spcBef>
            <a:spcAft>
              <a:spcPct val="20000"/>
            </a:spcAft>
            <a:buChar char="•"/>
          </a:pPr>
          <a:r>
            <a:rPr lang="en-US" sz="3000" kern="1200" dirty="0"/>
            <a:t>Shivaji </a:t>
          </a:r>
          <a:r>
            <a:rPr lang="en-US" sz="3000" kern="1200" dirty="0" err="1"/>
            <a:t>Goulikar</a:t>
          </a:r>
          <a:r>
            <a:rPr lang="en-US" sz="3000" kern="1200" dirty="0"/>
            <a:t> </a:t>
          </a:r>
        </a:p>
      </dsp:txBody>
      <dsp:txXfrm>
        <a:off x="0" y="1472891"/>
        <a:ext cx="5928344" cy="3245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A6907-3C4D-4460-9668-3E80104048ED}" type="datetimeFigureOut">
              <a:rPr lang="en-US"/>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9FFCC-61AE-40C8-80C0-6D0806CBB206}" type="slidenum">
              <a:rPr lang="en-US"/>
              <a:t>‹#›</a:t>
            </a:fld>
            <a:endParaRPr lang="en-US"/>
          </a:p>
        </p:txBody>
      </p:sp>
    </p:spTree>
    <p:extLst>
      <p:ext uri="{BB962C8B-B14F-4D97-AF65-F5344CB8AC3E}">
        <p14:creationId xmlns:p14="http://schemas.microsoft.com/office/powerpoint/2010/main" val="2663321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Hypervisor- </a:t>
            </a:r>
            <a:r>
              <a:rPr lang="en-US" b="1" i="0" dirty="0">
                <a:solidFill>
                  <a:srgbClr val="202124"/>
                </a:solidFill>
                <a:effectLst/>
                <a:latin typeface="arial" panose="020B0604020202020204" pitchFamily="34" charset="0"/>
              </a:rPr>
              <a:t>software that creates and runs virtual machines</a:t>
            </a:r>
            <a:r>
              <a:rPr lang="en-US" b="0" i="0" dirty="0">
                <a:solidFill>
                  <a:srgbClr val="202124"/>
                </a:solidFill>
                <a:effectLst/>
                <a:latin typeface="arial" panose="020B0604020202020204" pitchFamily="34" charset="0"/>
              </a:rPr>
              <a:t> (VMs). A hypervisor allows one host computer to support multiple guest VMs by virtually sharing its resources, such as memory and processing.</a:t>
            </a:r>
            <a:endParaRPr lang="en-US" dirty="0"/>
          </a:p>
        </p:txBody>
      </p:sp>
      <p:sp>
        <p:nvSpPr>
          <p:cNvPr id="4" name="Slide Number Placeholder 3"/>
          <p:cNvSpPr>
            <a:spLocks noGrp="1"/>
          </p:cNvSpPr>
          <p:nvPr>
            <p:ph type="sldNum" sz="quarter" idx="5"/>
          </p:nvPr>
        </p:nvSpPr>
        <p:spPr/>
        <p:txBody>
          <a:bodyPr/>
          <a:lstStyle/>
          <a:p>
            <a:fld id="{15097A51-557D-43D2-B5A9-2123C0686801}" type="slidenum">
              <a:rPr lang="en-US" smtClean="0"/>
              <a:t>5</a:t>
            </a:fld>
            <a:endParaRPr lang="en-US"/>
          </a:p>
        </p:txBody>
      </p:sp>
    </p:spTree>
    <p:extLst>
      <p:ext uri="{BB962C8B-B14F-4D97-AF65-F5344CB8AC3E}">
        <p14:creationId xmlns:p14="http://schemas.microsoft.com/office/powerpoint/2010/main" val="354779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097A51-557D-43D2-B5A9-2123C0686801}" type="slidenum">
              <a:rPr lang="en-US" smtClean="0"/>
              <a:t>6</a:t>
            </a:fld>
            <a:endParaRPr lang="en-US"/>
          </a:p>
        </p:txBody>
      </p:sp>
    </p:spTree>
    <p:extLst>
      <p:ext uri="{BB962C8B-B14F-4D97-AF65-F5344CB8AC3E}">
        <p14:creationId xmlns:p14="http://schemas.microsoft.com/office/powerpoint/2010/main" val="978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ffectLst/>
                <a:latin typeface="ui-monospace"/>
              </a:rPr>
              <a:t>ataFrames</a:t>
            </a:r>
            <a:r>
              <a:rPr lang="en-US" dirty="0">
                <a:effectLst/>
                <a:latin typeface="ui-monospace"/>
              </a:rPr>
              <a:t> (DF) DF are a kind of </a:t>
            </a:r>
            <a:r>
              <a:rPr lang="en-US" dirty="0" err="1">
                <a:effectLst/>
                <a:latin typeface="ui-monospace"/>
              </a:rPr>
              <a:t>DataSet</a:t>
            </a:r>
            <a:r>
              <a:rPr lang="en-US" dirty="0">
                <a:effectLst/>
                <a:latin typeface="ui-monospace"/>
              </a:rPr>
              <a:t>, but organized into named columns. Very similar to tables in a RDBMs. But it has a lot of optimization internally. DFs can be constructed from various sources: data files (structured) Hive tables RDDs (existing) external DBs TXT, CSV, JSON, Avro, Parquet, XML (could be from HDFS, S3, Azure Blob storage/filesystem) DF APIs are available in Java, Scala, Python and R DF is an alias of </a:t>
            </a:r>
            <a:r>
              <a:rPr lang="en-US" dirty="0" err="1">
                <a:effectLst/>
                <a:latin typeface="ui-monospace"/>
              </a:rPr>
              <a:t>DataSet</a:t>
            </a:r>
            <a:r>
              <a:rPr lang="en-US" dirty="0">
                <a:effectLst/>
                <a:latin typeface="ui-monospace"/>
              </a:rPr>
              <a:t>[row]</a:t>
            </a:r>
            <a:endParaRPr lang="en-US" dirty="0"/>
          </a:p>
        </p:txBody>
      </p:sp>
      <p:sp>
        <p:nvSpPr>
          <p:cNvPr id="4" name="Slide Number Placeholder 3"/>
          <p:cNvSpPr>
            <a:spLocks noGrp="1"/>
          </p:cNvSpPr>
          <p:nvPr>
            <p:ph type="sldNum" sz="quarter" idx="5"/>
          </p:nvPr>
        </p:nvSpPr>
        <p:spPr/>
        <p:txBody>
          <a:bodyPr/>
          <a:lstStyle/>
          <a:p>
            <a:fld id="{8869FFCC-61AE-40C8-80C0-6D0806CBB206}" type="slidenum">
              <a:rPr lang="en-US" smtClean="0"/>
              <a:t>7</a:t>
            </a:fld>
            <a:endParaRPr lang="en-US"/>
          </a:p>
        </p:txBody>
      </p:sp>
    </p:spTree>
    <p:extLst>
      <p:ext uri="{BB962C8B-B14F-4D97-AF65-F5344CB8AC3E}">
        <p14:creationId xmlns:p14="http://schemas.microsoft.com/office/powerpoint/2010/main" val="353649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25515" b="7726"/>
          <a:stretch/>
        </p:blipFill>
        <p:spPr>
          <a:xfrm>
            <a:off x="15" y="10"/>
            <a:ext cx="12191985" cy="4627396"/>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Project 2</a:t>
            </a:r>
          </a:p>
        </p:txBody>
      </p:sp>
      <p:sp>
        <p:nvSpPr>
          <p:cNvPr id="10" name="Text Placeholder 3">
            <a:extLst>
              <a:ext uri="{FF2B5EF4-FFF2-40B4-BE49-F238E27FC236}">
                <a16:creationId xmlns:a16="http://schemas.microsoft.com/office/drawing/2014/main" id="{15B1157D-AFCF-4E88-BD6C-56D0C1DC45E4}"/>
              </a:ext>
            </a:extLst>
          </p:cNvPr>
          <p:cNvSpPr>
            <a:spLocks noGrp="1"/>
          </p:cNvSpPr>
          <p:nvPr>
            <p:ph type="body" sz="half" idx="2"/>
          </p:nvPr>
        </p:nvSpPr>
        <p:spPr>
          <a:xfrm>
            <a:off x="1097279" y="5715000"/>
            <a:ext cx="10113264" cy="609600"/>
          </a:xfrm>
        </p:spPr>
        <p:txBody>
          <a:bodyPr/>
          <a:lstStyle/>
          <a:p>
            <a:r>
              <a:rPr lang="en-US" dirty="0"/>
              <a:t>Spark project</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9384-01B9-489C-96BE-6CD8AA055A9D}"/>
              </a:ext>
            </a:extLst>
          </p:cNvPr>
          <p:cNvSpPr>
            <a:spLocks noGrp="1"/>
          </p:cNvSpPr>
          <p:nvPr>
            <p:ph type="title"/>
          </p:nvPr>
        </p:nvSpPr>
        <p:spPr>
          <a:xfrm>
            <a:off x="1065964" y="2249015"/>
            <a:ext cx="10058400" cy="1450757"/>
          </a:xfrm>
        </p:spPr>
        <p:txBody>
          <a:bodyPr/>
          <a:lstStyle/>
          <a:p>
            <a:pPr algn="ctr"/>
            <a:r>
              <a:rPr lang="en-US" dirty="0"/>
              <a:t>STEPS TO BE FOLLOWED</a:t>
            </a:r>
          </a:p>
        </p:txBody>
      </p:sp>
    </p:spTree>
    <p:extLst>
      <p:ext uri="{BB962C8B-B14F-4D97-AF65-F5344CB8AC3E}">
        <p14:creationId xmlns:p14="http://schemas.microsoft.com/office/powerpoint/2010/main" val="75866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A61C-4F12-4254-8F08-21E952323FB7}"/>
              </a:ext>
            </a:extLst>
          </p:cNvPr>
          <p:cNvSpPr>
            <a:spLocks noGrp="1"/>
          </p:cNvSpPr>
          <p:nvPr>
            <p:ph type="title"/>
          </p:nvPr>
        </p:nvSpPr>
        <p:spPr>
          <a:xfrm>
            <a:off x="1253" y="317918"/>
            <a:ext cx="10058400" cy="699197"/>
          </a:xfrm>
        </p:spPr>
        <p:txBody>
          <a:bodyPr>
            <a:normAutofit fontScale="90000"/>
          </a:bodyPr>
          <a:lstStyle/>
          <a:p>
            <a:r>
              <a:rPr lang="en-US" dirty="0"/>
              <a:t>Block Diagram</a:t>
            </a:r>
          </a:p>
        </p:txBody>
      </p:sp>
      <p:pic>
        <p:nvPicPr>
          <p:cNvPr id="4" name="Picture 4" descr="Diagram&#10;&#10;Description automatically generated">
            <a:extLst>
              <a:ext uri="{FF2B5EF4-FFF2-40B4-BE49-F238E27FC236}">
                <a16:creationId xmlns:a16="http://schemas.microsoft.com/office/drawing/2014/main" id="{EE6D5300-6CB1-4E5B-BAD7-6E9B8A29B715}"/>
              </a:ext>
            </a:extLst>
          </p:cNvPr>
          <p:cNvPicPr>
            <a:picLocks noGrp="1" noChangeAspect="1"/>
          </p:cNvPicPr>
          <p:nvPr>
            <p:ph idx="1"/>
          </p:nvPr>
        </p:nvPicPr>
        <p:blipFill>
          <a:blip r:embed="rId2"/>
          <a:stretch>
            <a:fillRect/>
          </a:stretch>
        </p:blipFill>
        <p:spPr>
          <a:xfrm>
            <a:off x="2931" y="1012173"/>
            <a:ext cx="12184468" cy="5911191"/>
          </a:xfrm>
        </p:spPr>
      </p:pic>
    </p:spTree>
    <p:extLst>
      <p:ext uri="{BB962C8B-B14F-4D97-AF65-F5344CB8AC3E}">
        <p14:creationId xmlns:p14="http://schemas.microsoft.com/office/powerpoint/2010/main" val="91441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1F3F-E676-484E-A155-B5F2CFCBD2B0}"/>
              </a:ext>
            </a:extLst>
          </p:cNvPr>
          <p:cNvSpPr>
            <a:spLocks noGrp="1"/>
          </p:cNvSpPr>
          <p:nvPr>
            <p:ph type="ctrTitle"/>
          </p:nvPr>
        </p:nvSpPr>
        <p:spPr>
          <a:xfrm>
            <a:off x="0" y="0"/>
            <a:ext cx="11155680" cy="737419"/>
          </a:xfrm>
        </p:spPr>
        <p:txBody>
          <a:bodyPr>
            <a:normAutofit/>
          </a:bodyPr>
          <a:lstStyle/>
          <a:p>
            <a:r>
              <a:rPr lang="en-US" sz="4000" dirty="0"/>
              <a:t>List Of Queries</a:t>
            </a:r>
            <a:endParaRPr lang="en-IN" sz="4000" dirty="0"/>
          </a:p>
        </p:txBody>
      </p:sp>
      <p:sp>
        <p:nvSpPr>
          <p:cNvPr id="6" name="Subtitle 5">
            <a:extLst>
              <a:ext uri="{FF2B5EF4-FFF2-40B4-BE49-F238E27FC236}">
                <a16:creationId xmlns:a16="http://schemas.microsoft.com/office/drawing/2014/main" id="{8E9E82B1-F3B0-4DDC-A586-98BC22430B49}"/>
              </a:ext>
            </a:extLst>
          </p:cNvPr>
          <p:cNvSpPr>
            <a:spLocks noGrp="1"/>
          </p:cNvSpPr>
          <p:nvPr>
            <p:ph type="subTitle" idx="1"/>
          </p:nvPr>
        </p:nvSpPr>
        <p:spPr>
          <a:xfrm>
            <a:off x="0" y="1250726"/>
            <a:ext cx="12192000" cy="5514975"/>
          </a:xfrm>
        </p:spPr>
        <p:txBody>
          <a:bodyPr vert="horz" lIns="91440" tIns="45720" rIns="91440" bIns="45720" rtlCol="0" anchor="t">
            <a:normAutofit/>
          </a:bodyPr>
          <a:lstStyle/>
          <a:p>
            <a:r>
              <a:rPr lang="en-US" sz="1200" dirty="0">
                <a:latin typeface="Bookman Old Style"/>
                <a:ea typeface="+mn-lt"/>
                <a:cs typeface="+mn-lt"/>
              </a:rPr>
              <a:t>Q.1 Total number of companies in each state. </a:t>
            </a:r>
            <a:endParaRPr lang="en-US" sz="1200">
              <a:latin typeface="Bookman Old Style"/>
              <a:ea typeface="+mn-lt"/>
              <a:cs typeface="+mn-lt"/>
            </a:endParaRPr>
          </a:p>
          <a:p>
            <a:r>
              <a:rPr lang="en-US" sz="1200" dirty="0">
                <a:latin typeface="Bookman Old Style"/>
                <a:ea typeface="+mn-lt"/>
                <a:cs typeface="+mn-lt"/>
              </a:rPr>
              <a:t>Q.2 Total number of companies of each status. --works</a:t>
            </a:r>
            <a:endParaRPr lang="en-US" sz="1200">
              <a:latin typeface="Bookman Old Style"/>
            </a:endParaRPr>
          </a:p>
          <a:p>
            <a:r>
              <a:rPr lang="en-US" sz="1200" dirty="0">
                <a:latin typeface="Bookman Old Style"/>
                <a:ea typeface="+mn-lt"/>
                <a:cs typeface="+mn-lt"/>
              </a:rPr>
              <a:t>Q.3 Total number of companies in each company class.</a:t>
            </a:r>
            <a:endParaRPr lang="en-US" sz="1200">
              <a:latin typeface="Bookman Old Style"/>
            </a:endParaRPr>
          </a:p>
          <a:p>
            <a:r>
              <a:rPr lang="en-US" sz="1200" dirty="0">
                <a:latin typeface="Bookman Old Style"/>
                <a:ea typeface="+mn-lt"/>
                <a:cs typeface="+mn-lt"/>
              </a:rPr>
              <a:t>Q.4 Total number of companies in each of Principal Business Activities.</a:t>
            </a:r>
            <a:endParaRPr lang="en-US" sz="1200">
              <a:latin typeface="Bookman Old Style"/>
            </a:endParaRPr>
          </a:p>
          <a:p>
            <a:r>
              <a:rPr lang="en-US" sz="1200" dirty="0">
                <a:latin typeface="Bookman Old Style"/>
                <a:ea typeface="+mn-lt"/>
                <a:cs typeface="+mn-lt"/>
              </a:rPr>
              <a:t>Q.5 Total number of companies registered every year.</a:t>
            </a:r>
            <a:endParaRPr lang="en-US" sz="1200">
              <a:latin typeface="Bookman Old Style"/>
            </a:endParaRPr>
          </a:p>
          <a:p>
            <a:r>
              <a:rPr lang="en-US" sz="1200" dirty="0">
                <a:latin typeface="Bookman Old Style"/>
                <a:ea typeface="+mn-lt"/>
                <a:cs typeface="+mn-lt"/>
              </a:rPr>
              <a:t>Q.6 Details of duplicate company names or companies registered more than once.</a:t>
            </a:r>
            <a:endParaRPr lang="en-US" sz="1200">
              <a:latin typeface="Bookman Old Style"/>
            </a:endParaRPr>
          </a:p>
          <a:p>
            <a:r>
              <a:rPr lang="en-US" sz="1200" dirty="0">
                <a:latin typeface="Bookman Old Style"/>
                <a:ea typeface="+mn-lt"/>
                <a:cs typeface="+mn-lt"/>
              </a:rPr>
              <a:t>Q.7 Which are Top 50 oldest companies?</a:t>
            </a:r>
            <a:endParaRPr lang="en-US" sz="1200">
              <a:latin typeface="Bookman Old Style"/>
            </a:endParaRPr>
          </a:p>
          <a:p>
            <a:r>
              <a:rPr lang="en-US" sz="1200" dirty="0">
                <a:latin typeface="Bookman Old Style"/>
                <a:ea typeface="+mn-lt"/>
                <a:cs typeface="+mn-lt"/>
              </a:rPr>
              <a:t>Q.8 Number of companies registered between 1990-2010,2000-2010,2010-2020.</a:t>
            </a:r>
            <a:endParaRPr lang="en-US" sz="1200">
              <a:latin typeface="Bookman Old Style"/>
            </a:endParaRPr>
          </a:p>
          <a:p>
            <a:r>
              <a:rPr lang="en-US" sz="1200" dirty="0">
                <a:latin typeface="Bookman Old Style"/>
                <a:ea typeface="+mn-lt"/>
                <a:cs typeface="+mn-lt"/>
              </a:rPr>
              <a:t>Q.9 List all the private companies which are active in Delhi or Karnataka and has authorized capital greater than 3,00,00,000 INR.</a:t>
            </a:r>
            <a:endParaRPr lang="en-US" sz="1200">
              <a:latin typeface="Bookman Old Style"/>
            </a:endParaRPr>
          </a:p>
          <a:p>
            <a:r>
              <a:rPr lang="en-US" sz="1200" dirty="0">
                <a:latin typeface="Bookman Old Style"/>
                <a:ea typeface="+mn-lt"/>
                <a:cs typeface="+mn-lt"/>
              </a:rPr>
              <a:t>Q.10 List all the public companies which are under liquidation or liquidated in India and belong to State-govt or Union Govt registered after 1985</a:t>
            </a:r>
            <a:endParaRPr lang="en-US" sz="1200">
              <a:latin typeface="Bookman Old Style"/>
            </a:endParaRPr>
          </a:p>
          <a:p>
            <a:endParaRPr lang="en-US" sz="1200" dirty="0">
              <a:latin typeface="Bookman Old Style"/>
            </a:endParaRPr>
          </a:p>
        </p:txBody>
      </p:sp>
    </p:spTree>
    <p:extLst>
      <p:ext uri="{BB962C8B-B14F-4D97-AF65-F5344CB8AC3E}">
        <p14:creationId xmlns:p14="http://schemas.microsoft.com/office/powerpoint/2010/main" val="369251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011E-528B-4DDD-A91D-99C91D2E8020}"/>
              </a:ext>
            </a:extLst>
          </p:cNvPr>
          <p:cNvSpPr>
            <a:spLocks noGrp="1"/>
          </p:cNvSpPr>
          <p:nvPr>
            <p:ph type="ctrTitle"/>
          </p:nvPr>
        </p:nvSpPr>
        <p:spPr>
          <a:xfrm>
            <a:off x="0" y="1"/>
            <a:ext cx="11155680" cy="447674"/>
          </a:xfrm>
        </p:spPr>
        <p:txBody>
          <a:bodyPr>
            <a:normAutofit/>
          </a:bodyPr>
          <a:lstStyle/>
          <a:p>
            <a:r>
              <a:rPr lang="en-US" sz="1800" dirty="0"/>
              <a:t>Cont..</a:t>
            </a:r>
            <a:endParaRPr lang="en-IN" sz="1800" dirty="0"/>
          </a:p>
        </p:txBody>
      </p:sp>
      <p:sp>
        <p:nvSpPr>
          <p:cNvPr id="3" name="Subtitle 2">
            <a:extLst>
              <a:ext uri="{FF2B5EF4-FFF2-40B4-BE49-F238E27FC236}">
                <a16:creationId xmlns:a16="http://schemas.microsoft.com/office/drawing/2014/main" id="{A20943F1-A0AD-4DFA-A144-770566A30E18}"/>
              </a:ext>
            </a:extLst>
          </p:cNvPr>
          <p:cNvSpPr>
            <a:spLocks noGrp="1"/>
          </p:cNvSpPr>
          <p:nvPr>
            <p:ph type="subTitle" idx="1"/>
          </p:nvPr>
        </p:nvSpPr>
        <p:spPr>
          <a:xfrm>
            <a:off x="0" y="447675"/>
            <a:ext cx="12192000" cy="5943600"/>
          </a:xfrm>
        </p:spPr>
        <p:txBody>
          <a:bodyPr vert="horz" lIns="91440" tIns="45720" rIns="91440" bIns="45720" rtlCol="0" anchor="t">
            <a:noAutofit/>
          </a:bodyPr>
          <a:lstStyle/>
          <a:p>
            <a:r>
              <a:rPr lang="en-US" sz="1200" dirty="0">
                <a:latin typeface="Bookman Old Style"/>
                <a:ea typeface="+mn-lt"/>
                <a:cs typeface="+mn-lt"/>
              </a:rPr>
              <a:t>Q.11 LIST THE NUMBER OF THE COMPANIES AND COMPANY CLASS WHICH ARE ACTIVE IN DIFFERENT STATES IN 2020.</a:t>
            </a:r>
          </a:p>
          <a:p>
            <a:r>
              <a:rPr lang="en-US" sz="1200" dirty="0">
                <a:latin typeface="Bookman Old Style"/>
                <a:ea typeface="+mn-lt"/>
                <a:cs typeface="+mn-lt"/>
              </a:rPr>
              <a:t>Q.12 LIST ALL THE PRIVATE COMPANIES WHICH WERE REGISTERED IN MUMBAI REGISTRAR OFFICE AND ARE VANISHED.</a:t>
            </a:r>
          </a:p>
          <a:p>
            <a:r>
              <a:rPr lang="en-US" sz="1200" dirty="0">
                <a:latin typeface="Bookman Old Style"/>
                <a:ea typeface="+mn-lt"/>
                <a:cs typeface="+mn-lt"/>
              </a:rPr>
              <a:t>Q.13 LIST 50 RECENTLY REGISTERED COMPANIES. </a:t>
            </a:r>
          </a:p>
          <a:p>
            <a:r>
              <a:rPr lang="en-US" sz="1200" dirty="0">
                <a:latin typeface="Bookman Old Style"/>
                <a:ea typeface="+mn-lt"/>
                <a:cs typeface="+mn-lt"/>
              </a:rPr>
              <a:t>Q.14 LIST THE PRIVATE(ONE PERSON COMPANY) COMPANIES AND EMAIL ADDRESS OF ITS OWNER REGISTERED IN MUMBAI OR DELHI ROC.</a:t>
            </a:r>
          </a:p>
          <a:p>
            <a:r>
              <a:rPr lang="en-US" sz="1200" dirty="0">
                <a:latin typeface="Bookman Old Style"/>
                <a:ea typeface="+mn-lt"/>
                <a:cs typeface="+mn-lt"/>
              </a:rPr>
              <a:t>Q.15 LIST ALL THE COMPANIES WHOSE PAIDUP CAPITAL IS GREATER THAN AUTHORIZED CAPITAL.</a:t>
            </a:r>
          </a:p>
          <a:p>
            <a:r>
              <a:rPr lang="en-US" sz="1200" dirty="0">
                <a:latin typeface="Bookman Old Style"/>
                <a:ea typeface="+mn-lt"/>
                <a:cs typeface="+mn-lt"/>
              </a:rPr>
              <a:t>Q.16 LIST ALL THE PRIVATE (ONE PERSON COMPANY) COMPANIES WHOSE PAID UP CAPITAL IS GREATER THAN 1,00,00,000 INR.</a:t>
            </a:r>
          </a:p>
          <a:p>
            <a:r>
              <a:rPr lang="en-US" sz="1200" dirty="0">
                <a:latin typeface="Bookman Old Style"/>
                <a:ea typeface="+mn-lt"/>
                <a:cs typeface="+mn-lt"/>
              </a:rPr>
              <a:t>Q.17 LIST THE STATE-GOVT COMPANIES BELONGING TO GUJARAT AND KARNATAKA .</a:t>
            </a:r>
          </a:p>
          <a:p>
            <a:r>
              <a:rPr lang="en-US" sz="1200" dirty="0">
                <a:latin typeface="Bookman Old Style"/>
                <a:ea typeface="+mn-lt"/>
                <a:cs typeface="+mn-lt"/>
              </a:rPr>
              <a:t>Q.18 LIST THE NUMBER OF OIL COMPANIES IN EACH COMPANY CLASS EVERY YEAR.</a:t>
            </a:r>
          </a:p>
          <a:p>
            <a:r>
              <a:rPr lang="en-US" sz="1200" dirty="0">
                <a:latin typeface="Bookman Old Style"/>
                <a:ea typeface="+mn-lt"/>
                <a:cs typeface="+mn-lt"/>
              </a:rPr>
              <a:t>Q.19 LIST ALL PRIVATE(ONE PERSON COMPANY) COMPANIES WHICH ARE DORMANT UNDER SECTION 455.</a:t>
            </a:r>
          </a:p>
          <a:p>
            <a:r>
              <a:rPr lang="en-US" sz="1200" dirty="0">
                <a:latin typeface="Bookman Old Style"/>
                <a:ea typeface="+mn-lt"/>
                <a:cs typeface="+mn-lt"/>
              </a:rPr>
              <a:t>Q.20 LIST THE COMPANIES FROM TAMIL NADU , WEST BENGAL, DELHI WHICH ARE SUBSIDIARIES OF FOREIGN COMPANY.</a:t>
            </a:r>
          </a:p>
          <a:p>
            <a:r>
              <a:rPr lang="en-US" sz="1200" dirty="0">
                <a:latin typeface="Bookman Old Style"/>
                <a:ea typeface="+mn-lt"/>
                <a:cs typeface="+mn-lt"/>
              </a:rPr>
              <a:t>Q.21 Number of companies which are subsidiaries of foreign company registered every year</a:t>
            </a:r>
            <a:endParaRPr lang="en-US" sz="1200" dirty="0">
              <a:latin typeface="Bookman Old Style"/>
            </a:endParaRPr>
          </a:p>
        </p:txBody>
      </p:sp>
    </p:spTree>
    <p:extLst>
      <p:ext uri="{BB962C8B-B14F-4D97-AF65-F5344CB8AC3E}">
        <p14:creationId xmlns:p14="http://schemas.microsoft.com/office/powerpoint/2010/main" val="131366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E82EFB1-9B66-4FE5-ACEE-68CDAE3D35EC}"/>
              </a:ext>
            </a:extLst>
          </p:cNvPr>
          <p:cNvSpPr>
            <a:spLocks noGrp="1"/>
          </p:cNvSpPr>
          <p:nvPr>
            <p:ph type="title"/>
          </p:nvPr>
        </p:nvSpPr>
        <p:spPr>
          <a:xfrm>
            <a:off x="0" y="0"/>
            <a:ext cx="10220325" cy="647700"/>
          </a:xfrm>
        </p:spPr>
        <p:txBody>
          <a:bodyPr>
            <a:normAutofit/>
          </a:bodyPr>
          <a:lstStyle/>
          <a:p>
            <a:r>
              <a:rPr lang="en-US" sz="3200" dirty="0"/>
              <a:t>Sample Query And Result:</a:t>
            </a:r>
          </a:p>
        </p:txBody>
      </p:sp>
      <p:sp>
        <p:nvSpPr>
          <p:cNvPr id="18" name="Content Placeholder 2">
            <a:extLst>
              <a:ext uri="{FF2B5EF4-FFF2-40B4-BE49-F238E27FC236}">
                <a16:creationId xmlns:a16="http://schemas.microsoft.com/office/drawing/2014/main" id="{529921C2-860D-4AAB-8C0D-82E82DB4031F}"/>
              </a:ext>
            </a:extLst>
          </p:cNvPr>
          <p:cNvSpPr>
            <a:spLocks noGrp="1"/>
          </p:cNvSpPr>
          <p:nvPr>
            <p:ph idx="1"/>
          </p:nvPr>
        </p:nvSpPr>
        <p:spPr>
          <a:xfrm>
            <a:off x="142875" y="819149"/>
            <a:ext cx="11944350" cy="5514975"/>
          </a:xfrm>
        </p:spPr>
        <p:txBody>
          <a:bodyPr vert="horz" lIns="0" tIns="45720" rIns="0" bIns="45720" rtlCol="0" anchor="t">
            <a:normAutofit/>
          </a:bodyPr>
          <a:lstStyle/>
          <a:p>
            <a:r>
              <a:rPr lang="en-US" b="0" i="0" dirty="0">
                <a:solidFill>
                  <a:srgbClr val="24292F"/>
                </a:solidFill>
                <a:effectLst/>
                <a:latin typeface="Bookman Old Style"/>
              </a:rPr>
              <a:t>Q)</a:t>
            </a:r>
            <a:r>
              <a:rPr lang="en-US" dirty="0">
                <a:solidFill>
                  <a:srgbClr val="24292F"/>
                </a:solidFill>
                <a:latin typeface="Bookman Old Style"/>
              </a:rPr>
              <a:t>    </a:t>
            </a:r>
            <a:r>
              <a:rPr lang="en-US" b="0" i="0" dirty="0">
                <a:solidFill>
                  <a:srgbClr val="24292F"/>
                </a:solidFill>
                <a:effectLst/>
                <a:latin typeface="Bookman Old Style"/>
              </a:rPr>
              <a:t> Total number of companies registered every year.</a:t>
            </a:r>
          </a:p>
          <a:p>
            <a:endParaRPr lang="en-US" b="0" i="0" dirty="0">
              <a:solidFill>
                <a:srgbClr val="24292F"/>
              </a:solidFill>
              <a:effectLst/>
              <a:latin typeface="Bookman Old Style"/>
            </a:endParaRPr>
          </a:p>
          <a:p>
            <a:endParaRPr lang="en-US" dirty="0">
              <a:solidFill>
                <a:srgbClr val="24292F"/>
              </a:solidFill>
              <a:latin typeface="Bookman Old Style"/>
            </a:endParaRPr>
          </a:p>
          <a:p>
            <a:r>
              <a:rPr lang="en-US" dirty="0">
                <a:solidFill>
                  <a:srgbClr val="24292F"/>
                </a:solidFill>
                <a:latin typeface="Bookman Old Style"/>
              </a:rPr>
              <a:t>  </a:t>
            </a:r>
            <a:r>
              <a:rPr lang="en-US" b="0" i="0" dirty="0">
                <a:solidFill>
                  <a:srgbClr val="24292F"/>
                </a:solidFill>
                <a:effectLst/>
                <a:latin typeface="Bookman Old Style"/>
              </a:rPr>
              <a:t> </a:t>
            </a:r>
            <a:r>
              <a:rPr lang="en-US" b="0" i="0" dirty="0" err="1">
                <a:solidFill>
                  <a:srgbClr val="24292F"/>
                </a:solidFill>
                <a:effectLst/>
                <a:latin typeface="Bookman Old Style"/>
              </a:rPr>
              <a:t>df.groupBy</a:t>
            </a:r>
            <a:r>
              <a:rPr lang="en-US" b="0" i="0" dirty="0">
                <a:solidFill>
                  <a:srgbClr val="24292F"/>
                </a:solidFill>
                <a:effectLst/>
                <a:latin typeface="Bookman Old Style"/>
              </a:rPr>
              <a:t>(year("DATE_OF_REGISTRATION").alias("Year"))\</a:t>
            </a:r>
          </a:p>
          <a:p>
            <a:r>
              <a:rPr lang="en-US" dirty="0">
                <a:solidFill>
                  <a:srgbClr val="24292F"/>
                </a:solidFill>
                <a:latin typeface="Bookman Old Style"/>
              </a:rPr>
              <a:t>  </a:t>
            </a:r>
            <a:r>
              <a:rPr lang="en-US" b="0" i="0" dirty="0">
                <a:solidFill>
                  <a:srgbClr val="24292F"/>
                </a:solidFill>
                <a:effectLst/>
                <a:latin typeface="Bookman Old Style"/>
              </a:rPr>
              <a:t> .</a:t>
            </a:r>
            <a:r>
              <a:rPr lang="en-US" b="0" i="0" dirty="0" err="1">
                <a:solidFill>
                  <a:srgbClr val="24292F"/>
                </a:solidFill>
                <a:effectLst/>
                <a:latin typeface="Bookman Old Style"/>
              </a:rPr>
              <a:t>agg</a:t>
            </a:r>
            <a:r>
              <a:rPr lang="en-US" b="0" i="0" dirty="0">
                <a:solidFill>
                  <a:srgbClr val="24292F"/>
                </a:solidFill>
                <a:effectLst/>
                <a:latin typeface="Bookman Old Style"/>
              </a:rPr>
              <a:t>(count("CORPORATE_IDENTIFICATION_NUMBER").alias("</a:t>
            </a:r>
            <a:r>
              <a:rPr lang="en-US" b="0" i="0" dirty="0" err="1">
                <a:solidFill>
                  <a:srgbClr val="24292F"/>
                </a:solidFill>
                <a:effectLst/>
                <a:latin typeface="Bookman Old Style"/>
              </a:rPr>
              <a:t>no_of_companies</a:t>
            </a:r>
            <a:r>
              <a:rPr lang="en-US" b="0" i="0" dirty="0">
                <a:solidFill>
                  <a:srgbClr val="24292F"/>
                </a:solidFill>
                <a:effectLst/>
                <a:latin typeface="Bookman Old Style"/>
              </a:rPr>
              <a:t>"))\</a:t>
            </a:r>
          </a:p>
          <a:p>
            <a:r>
              <a:rPr lang="en-US" dirty="0">
                <a:solidFill>
                  <a:srgbClr val="24292F"/>
                </a:solidFill>
                <a:latin typeface="Bookman Old Style"/>
              </a:rPr>
              <a:t>  </a:t>
            </a:r>
            <a:r>
              <a:rPr lang="en-US" b="0" i="0" dirty="0">
                <a:solidFill>
                  <a:srgbClr val="24292F"/>
                </a:solidFill>
                <a:effectLst/>
                <a:latin typeface="Bookman Old Style"/>
              </a:rPr>
              <a:t> .</a:t>
            </a:r>
            <a:r>
              <a:rPr lang="en-US" b="0" i="0" dirty="0" err="1">
                <a:solidFill>
                  <a:srgbClr val="24292F"/>
                </a:solidFill>
                <a:effectLst/>
                <a:latin typeface="Bookman Old Style"/>
              </a:rPr>
              <a:t>orderBy</a:t>
            </a:r>
            <a:r>
              <a:rPr lang="en-US" b="0" i="0" dirty="0">
                <a:solidFill>
                  <a:srgbClr val="24292F"/>
                </a:solidFill>
                <a:effectLst/>
                <a:latin typeface="Bookman Old Style"/>
              </a:rPr>
              <a:t>("Year").show(1000)</a:t>
            </a:r>
          </a:p>
          <a:p>
            <a:pPr marL="0" indent="0">
              <a:buNone/>
            </a:pPr>
            <a:endParaRPr lang="en-US" dirty="0">
              <a:solidFill>
                <a:srgbClr val="24292F"/>
              </a:solidFill>
              <a:latin typeface="Bookman Old Style"/>
            </a:endParaRPr>
          </a:p>
        </p:txBody>
      </p:sp>
    </p:spTree>
    <p:extLst>
      <p:ext uri="{BB962C8B-B14F-4D97-AF65-F5344CB8AC3E}">
        <p14:creationId xmlns:p14="http://schemas.microsoft.com/office/powerpoint/2010/main" val="252493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AF44-BC2A-42CB-8A6E-D65B0B5B8C9F}"/>
              </a:ext>
            </a:extLst>
          </p:cNvPr>
          <p:cNvSpPr>
            <a:spLocks noGrp="1"/>
          </p:cNvSpPr>
          <p:nvPr>
            <p:ph type="title"/>
          </p:nvPr>
        </p:nvSpPr>
        <p:spPr>
          <a:xfrm>
            <a:off x="1097280" y="286604"/>
            <a:ext cx="10058400" cy="1246922"/>
          </a:xfrm>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368EFEFA-F366-420C-8D0F-5FAE881441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95475"/>
            <a:ext cx="10932795" cy="4467226"/>
          </a:xfrm>
        </p:spPr>
      </p:pic>
    </p:spTree>
    <p:extLst>
      <p:ext uri="{BB962C8B-B14F-4D97-AF65-F5344CB8AC3E}">
        <p14:creationId xmlns:p14="http://schemas.microsoft.com/office/powerpoint/2010/main" val="3397265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F67C-CA9E-4964-88E5-29AC8A588AC6}"/>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205AB9DD-77CD-4ABD-A183-E848D5D2242D}"/>
              </a:ext>
            </a:extLst>
          </p:cNvPr>
          <p:cNvSpPr>
            <a:spLocks noGrp="1"/>
          </p:cNvSpPr>
          <p:nvPr>
            <p:ph idx="1"/>
          </p:nvPr>
        </p:nvSpPr>
        <p:spPr/>
        <p:txBody>
          <a:bodyPr vert="horz" lIns="0" tIns="45720" rIns="0" bIns="45720" rtlCol="0" anchor="t">
            <a:normAutofit/>
          </a:bodyPr>
          <a:lstStyle/>
          <a:p>
            <a:r>
              <a:rPr lang="en-US" sz="2400" b="0" i="0" dirty="0">
                <a:solidFill>
                  <a:schemeClr val="tx1"/>
                </a:solidFill>
                <a:effectLst/>
                <a:latin typeface="Bookman Old Style"/>
                <a:ea typeface="open sans"/>
                <a:cs typeface="open sans"/>
              </a:rPr>
              <a:t>Future is all about big data, and spark provides a rich set of tools to handle real-time the large size of data.</a:t>
            </a:r>
            <a:r>
              <a:rPr lang="en-US" sz="2400" dirty="0">
                <a:solidFill>
                  <a:schemeClr val="tx1"/>
                </a:solidFill>
                <a:latin typeface="Bookman Old Style"/>
                <a:ea typeface="open sans"/>
                <a:cs typeface="open sans"/>
              </a:rPr>
              <a:t> </a:t>
            </a:r>
            <a:endParaRPr lang="en-US" sz="2400" b="0" i="0" dirty="0">
              <a:solidFill>
                <a:schemeClr val="tx1"/>
              </a:solidFill>
              <a:effectLst/>
              <a:latin typeface="Bookman Old Style"/>
              <a:ea typeface="open sans" panose="020B0606030504020204" pitchFamily="34" charset="0"/>
              <a:cs typeface="open sans" panose="020B0606030504020204" pitchFamily="34" charset="0"/>
            </a:endParaRPr>
          </a:p>
          <a:p>
            <a:r>
              <a:rPr lang="en-US" sz="2400" b="0" i="0" dirty="0">
                <a:solidFill>
                  <a:schemeClr val="tx1"/>
                </a:solidFill>
                <a:effectLst/>
                <a:latin typeface="Bookman Old Style"/>
                <a:ea typeface="open sans"/>
                <a:cs typeface="open sans"/>
              </a:rPr>
              <a:t>Its lighting, fast speed, fault tolerance, and efficient in-memory processing make Spark a future technology.</a:t>
            </a:r>
          </a:p>
          <a:p>
            <a:r>
              <a:rPr lang="en-US" sz="2400" b="0" i="0" dirty="0">
                <a:solidFill>
                  <a:srgbClr val="000000"/>
                </a:solidFill>
                <a:effectLst/>
                <a:latin typeface="Bookman Old Style"/>
              </a:rPr>
              <a:t>Thus, in future, more and more companies will move towards adopting Spark!</a:t>
            </a:r>
            <a:endParaRPr lang="en-IN" sz="2400">
              <a:latin typeface="Bookman Old Style"/>
            </a:endParaRPr>
          </a:p>
        </p:txBody>
      </p:sp>
    </p:spTree>
    <p:extLst>
      <p:ext uri="{BB962C8B-B14F-4D97-AF65-F5344CB8AC3E}">
        <p14:creationId xmlns:p14="http://schemas.microsoft.com/office/powerpoint/2010/main" val="95844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7926-8C8E-442A-8ED8-A1ECE966FD5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9A3D231B-0665-4F69-B352-356825D5E6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372224"/>
          </a:xfrm>
        </p:spPr>
      </p:pic>
    </p:spTree>
    <p:extLst>
      <p:ext uri="{BB962C8B-B14F-4D97-AF65-F5344CB8AC3E}">
        <p14:creationId xmlns:p14="http://schemas.microsoft.com/office/powerpoint/2010/main" val="84760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4"/>
            <a:ext cx="3517567" cy="1512200"/>
          </a:xfrm>
        </p:spPr>
        <p:txBody>
          <a:bodyPr anchor="b">
            <a:normAutofit/>
          </a:bodyPr>
          <a:lstStyle/>
          <a:p>
            <a:pPr lvl="0"/>
            <a:r>
              <a:rPr lang="en-US" sz="3200" i="1" dirty="0"/>
              <a:t>CLUSTER</a:t>
            </a:r>
            <a:br>
              <a:rPr lang="en-US" sz="3200" i="1" dirty="0"/>
            </a:br>
            <a:r>
              <a:rPr lang="en-US" sz="3200" i="1" dirty="0"/>
              <a:t>   CHAMPS</a:t>
            </a:r>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43465" y="3043050"/>
            <a:ext cx="3517567" cy="3064505"/>
          </a:xfrm>
        </p:spPr>
        <p:txBody>
          <a:bodyPr vert="horz" lIns="91440" tIns="45720" rIns="91440" bIns="45720" rtlCol="0" anchor="t">
            <a:normAutofit/>
          </a:bodyPr>
          <a:lstStyle/>
          <a:p>
            <a:r>
              <a:rPr lang="en-US" dirty="0"/>
              <a:t>Submitted to- </a:t>
            </a:r>
          </a:p>
          <a:p>
            <a:r>
              <a:rPr lang="en-US" dirty="0"/>
              <a:t>Ajay </a:t>
            </a:r>
            <a:r>
              <a:rPr lang="en-US" dirty="0" err="1"/>
              <a:t>Singala</a:t>
            </a:r>
            <a:endParaRPr lang="en-US" dirty="0"/>
          </a:p>
          <a:p>
            <a:endParaRPr lang="en-US" dirty="0"/>
          </a:p>
          <a:p>
            <a:r>
              <a:rPr lang="en-US" dirty="0"/>
              <a:t>GITHUB URL:</a:t>
            </a:r>
          </a:p>
          <a:p>
            <a:r>
              <a:rPr lang="en-US" dirty="0"/>
              <a:t>https://github.com/Mokshesh19/Project2</a:t>
            </a:r>
          </a:p>
        </p:txBody>
      </p:sp>
      <p:graphicFrame>
        <p:nvGraphicFramePr>
          <p:cNvPr id="58" name="Content Placeholder 2">
            <a:extLst>
              <a:ext uri="{FF2B5EF4-FFF2-40B4-BE49-F238E27FC236}">
                <a16:creationId xmlns:a16="http://schemas.microsoft.com/office/drawing/2014/main" id="{D6744F8D-87DD-41AE-BFC1-006238ADB0D7}"/>
              </a:ext>
            </a:extLst>
          </p:cNvPr>
          <p:cNvGraphicFramePr>
            <a:graphicFrameLocks noGrp="1"/>
          </p:cNvGraphicFramePr>
          <p:nvPr>
            <p:ph idx="1"/>
            <p:extLst>
              <p:ext uri="{D42A27DB-BD31-4B8C-83A1-F6EECF244321}">
                <p14:modId xmlns:p14="http://schemas.microsoft.com/office/powerpoint/2010/main" val="1465466957"/>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454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E82EFB1-9B66-4FE5-ACEE-68CDAE3D35EC}"/>
              </a:ext>
            </a:extLst>
          </p:cNvPr>
          <p:cNvSpPr>
            <a:spLocks noGrp="1"/>
          </p:cNvSpPr>
          <p:nvPr>
            <p:ph type="title"/>
          </p:nvPr>
        </p:nvSpPr>
        <p:spPr>
          <a:xfrm>
            <a:off x="1097280" y="286603"/>
            <a:ext cx="10058400" cy="1374417"/>
          </a:xfrm>
        </p:spPr>
        <p:txBody>
          <a:bodyPr/>
          <a:lstStyle/>
          <a:p>
            <a:r>
              <a:rPr lang="en-US" dirty="0"/>
              <a:t>Introduction</a:t>
            </a:r>
          </a:p>
        </p:txBody>
      </p:sp>
      <p:sp>
        <p:nvSpPr>
          <p:cNvPr id="18" name="Content Placeholder 2">
            <a:extLst>
              <a:ext uri="{FF2B5EF4-FFF2-40B4-BE49-F238E27FC236}">
                <a16:creationId xmlns:a16="http://schemas.microsoft.com/office/drawing/2014/main" id="{529921C2-860D-4AAB-8C0D-82E82DB4031F}"/>
              </a:ext>
            </a:extLst>
          </p:cNvPr>
          <p:cNvSpPr>
            <a:spLocks noGrp="1"/>
          </p:cNvSpPr>
          <p:nvPr>
            <p:ph idx="1"/>
          </p:nvPr>
        </p:nvSpPr>
        <p:spPr>
          <a:xfrm>
            <a:off x="1097280" y="2108201"/>
            <a:ext cx="10058400" cy="3760891"/>
          </a:xfrm>
        </p:spPr>
        <p:txBody>
          <a:bodyPr/>
          <a:lstStyle/>
          <a:p>
            <a:r>
              <a:rPr lang="en-US" b="0" i="0" dirty="0">
                <a:solidFill>
                  <a:srgbClr val="231F20"/>
                </a:solidFill>
                <a:effectLst/>
                <a:latin typeface="ReithSans"/>
              </a:rPr>
              <a:t>India is an </a:t>
            </a:r>
            <a:r>
              <a:rPr lang="en-US" b="1" i="0" dirty="0">
                <a:solidFill>
                  <a:srgbClr val="231F20"/>
                </a:solidFill>
                <a:effectLst/>
                <a:latin typeface="ReithSans"/>
              </a:rPr>
              <a:t>emerging and developing country (EDC)</a:t>
            </a:r>
            <a:r>
              <a:rPr lang="en-US" b="0" i="0" dirty="0">
                <a:solidFill>
                  <a:srgbClr val="231F20"/>
                </a:solidFill>
                <a:effectLst/>
                <a:latin typeface="ReithSans"/>
              </a:rPr>
              <a:t> found in southern Asia. It is the world's largest </a:t>
            </a:r>
            <a:r>
              <a:rPr lang="en-US" i="0" dirty="0">
                <a:solidFill>
                  <a:srgbClr val="231F20"/>
                </a:solidFill>
                <a:effectLst/>
                <a:latin typeface="ReithSans"/>
              </a:rPr>
              <a:t>democracy</a:t>
            </a:r>
            <a:r>
              <a:rPr lang="en-US" b="0" i="0" dirty="0">
                <a:solidFill>
                  <a:srgbClr val="231F20"/>
                </a:solidFill>
                <a:effectLst/>
                <a:latin typeface="ReithSans"/>
              </a:rPr>
              <a:t>, and one of the world's fastest growing economies. In 2013 India was the seventh richest country in the world. Estimates suggest that it had grown to become the fifth largest economy in 2020 and is projected to be the third largest world economy after China and the USA by 2025. India is an example of a country that has become richer</a:t>
            </a:r>
          </a:p>
          <a:p>
            <a:r>
              <a:rPr lang="en-US" dirty="0">
                <a:solidFill>
                  <a:srgbClr val="231F20"/>
                </a:solidFill>
                <a:latin typeface="ReithSans"/>
              </a:rPr>
              <a:t>In this project, we attempt to provide an insight into India’s transformation from a fully agriculture-based economy into an important Industrial economy. </a:t>
            </a:r>
            <a:endParaRPr lang="en-US" dirty="0">
              <a:solidFill>
                <a:schemeClr val="tx1"/>
              </a:solidFill>
            </a:endParaRPr>
          </a:p>
        </p:txBody>
      </p:sp>
    </p:spTree>
    <p:extLst>
      <p:ext uri="{BB962C8B-B14F-4D97-AF65-F5344CB8AC3E}">
        <p14:creationId xmlns:p14="http://schemas.microsoft.com/office/powerpoint/2010/main" val="303871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FDF7-7A61-4666-B5B5-550530575212}"/>
              </a:ext>
            </a:extLst>
          </p:cNvPr>
          <p:cNvSpPr>
            <a:spLocks noGrp="1"/>
          </p:cNvSpPr>
          <p:nvPr>
            <p:ph type="title"/>
          </p:nvPr>
        </p:nvSpPr>
        <p:spPr>
          <a:xfrm>
            <a:off x="1097280" y="286603"/>
            <a:ext cx="10058400" cy="1315694"/>
          </a:xfrm>
        </p:spPr>
        <p:txBody>
          <a:bodyPr/>
          <a:lstStyle/>
          <a:p>
            <a:r>
              <a:rPr lang="en-US" dirty="0"/>
              <a:t>Objective</a:t>
            </a:r>
          </a:p>
        </p:txBody>
      </p:sp>
      <p:sp>
        <p:nvSpPr>
          <p:cNvPr id="3" name="Content Placeholder 2">
            <a:extLst>
              <a:ext uri="{FF2B5EF4-FFF2-40B4-BE49-F238E27FC236}">
                <a16:creationId xmlns:a16="http://schemas.microsoft.com/office/drawing/2014/main" id="{7F4A3FFA-7634-4D67-ABAB-908B0A5A6DCD}"/>
              </a:ext>
            </a:extLst>
          </p:cNvPr>
          <p:cNvSpPr>
            <a:spLocks noGrp="1"/>
          </p:cNvSpPr>
          <p:nvPr>
            <p:ph idx="1"/>
          </p:nvPr>
        </p:nvSpPr>
        <p:spPr/>
        <p:txBody>
          <a:bodyPr/>
          <a:lstStyle/>
          <a:p>
            <a:r>
              <a:rPr lang="en-US" dirty="0">
                <a:solidFill>
                  <a:schemeClr val="tx1"/>
                </a:solidFill>
              </a:rPr>
              <a:t>This project aims to analyze and generate statistics on Companies Registration data in India over the course of almost sixteen and a half decades(</a:t>
            </a:r>
            <a:r>
              <a:rPr lang="en-US" dirty="0" err="1">
                <a:solidFill>
                  <a:schemeClr val="tx1"/>
                </a:solidFill>
              </a:rPr>
              <a:t>i.e</a:t>
            </a:r>
            <a:r>
              <a:rPr lang="en-US" dirty="0">
                <a:solidFill>
                  <a:schemeClr val="tx1"/>
                </a:solidFill>
              </a:rPr>
              <a:t> 1857-2020) by utilizing Spark and its components like RDD’S, </a:t>
            </a:r>
            <a:r>
              <a:rPr lang="en-US" dirty="0" err="1">
                <a:solidFill>
                  <a:schemeClr val="tx1"/>
                </a:solidFill>
              </a:rPr>
              <a:t>DataFrames</a:t>
            </a:r>
            <a:r>
              <a:rPr lang="en-US" dirty="0">
                <a:solidFill>
                  <a:schemeClr val="tx1"/>
                </a:solidFill>
              </a:rPr>
              <a:t>, </a:t>
            </a:r>
            <a:r>
              <a:rPr lang="en-US" dirty="0" err="1">
                <a:solidFill>
                  <a:schemeClr val="tx1"/>
                </a:solidFill>
              </a:rPr>
              <a:t>SparkSQL</a:t>
            </a:r>
            <a:endParaRPr lang="en-US" dirty="0">
              <a:solidFill>
                <a:schemeClr val="tx1"/>
              </a:solidFill>
            </a:endParaRPr>
          </a:p>
        </p:txBody>
      </p:sp>
    </p:spTree>
    <p:extLst>
      <p:ext uri="{BB962C8B-B14F-4D97-AF65-F5344CB8AC3E}">
        <p14:creationId xmlns:p14="http://schemas.microsoft.com/office/powerpoint/2010/main" val="312027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2B83-F212-480C-98C9-8E4940D68D8E}"/>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6C83BEF7-FB16-4132-83F7-9FAB36622B79}"/>
              </a:ext>
            </a:extLst>
          </p:cNvPr>
          <p:cNvSpPr>
            <a:spLocks noGrp="1"/>
          </p:cNvSpPr>
          <p:nvPr>
            <p:ph idx="1"/>
          </p:nvPr>
        </p:nvSpPr>
        <p:spPr>
          <a:xfrm>
            <a:off x="1097280" y="2108201"/>
            <a:ext cx="10058400" cy="3901982"/>
          </a:xfrm>
        </p:spPr>
        <p:txBody>
          <a:bodyPr>
            <a:normAutofit lnSpcReduction="10000"/>
          </a:bodyPr>
          <a:lstStyle/>
          <a:p>
            <a:pPr marL="0" indent="0">
              <a:buNone/>
            </a:pPr>
            <a:r>
              <a:rPr lang="en-US" dirty="0">
                <a:solidFill>
                  <a:schemeClr val="tx1"/>
                </a:solidFill>
              </a:rPr>
              <a:t>1. </a:t>
            </a:r>
            <a:r>
              <a:rPr lang="en-US" b="1" dirty="0">
                <a:solidFill>
                  <a:schemeClr val="tx1"/>
                </a:solidFill>
              </a:rPr>
              <a:t>Oracle VirtualBox : </a:t>
            </a:r>
            <a:r>
              <a:rPr lang="en-US" dirty="0">
                <a:solidFill>
                  <a:schemeClr val="tx1"/>
                </a:solidFill>
              </a:rPr>
              <a:t>Oracle VM VirtualBox is a free and open-source hosted hypervisor for x86 virtualization, developed by Oracle Corporation</a:t>
            </a:r>
          </a:p>
          <a:p>
            <a:pPr marL="0" indent="0">
              <a:buNone/>
            </a:pPr>
            <a:r>
              <a:rPr lang="en-US" b="1" dirty="0">
                <a:solidFill>
                  <a:schemeClr val="tx1"/>
                </a:solidFill>
              </a:rPr>
              <a:t>2. </a:t>
            </a:r>
            <a:r>
              <a:rPr lang="en-US" b="1" dirty="0" err="1">
                <a:solidFill>
                  <a:schemeClr val="tx1"/>
                </a:solidFill>
              </a:rPr>
              <a:t>HortonWorks</a:t>
            </a:r>
            <a:r>
              <a:rPr lang="en-US" b="1" dirty="0">
                <a:solidFill>
                  <a:schemeClr val="tx1"/>
                </a:solidFill>
              </a:rPr>
              <a:t> Sandbox : </a:t>
            </a:r>
            <a:r>
              <a:rPr lang="en-US" dirty="0">
                <a:solidFill>
                  <a:schemeClr val="tx1"/>
                </a:solidFill>
              </a:rPr>
              <a:t>The HDP Sandbox makes it easy to get started with Apache Hadoop, Apache Spark, Apache Hive, Apache </a:t>
            </a:r>
            <a:r>
              <a:rPr lang="en-US" dirty="0" err="1">
                <a:solidFill>
                  <a:schemeClr val="tx1"/>
                </a:solidFill>
              </a:rPr>
              <a:t>Hbase</a:t>
            </a:r>
            <a:r>
              <a:rPr lang="en-US" dirty="0">
                <a:solidFill>
                  <a:schemeClr val="tx1"/>
                </a:solidFill>
              </a:rPr>
              <a:t> </a:t>
            </a:r>
            <a:r>
              <a:rPr lang="en-US" dirty="0" err="1">
                <a:solidFill>
                  <a:schemeClr val="tx1"/>
                </a:solidFill>
              </a:rPr>
              <a:t>etc</a:t>
            </a:r>
            <a:endParaRPr lang="en-US" dirty="0">
              <a:solidFill>
                <a:schemeClr val="tx1"/>
              </a:solidFill>
            </a:endParaRPr>
          </a:p>
          <a:p>
            <a:pPr marL="0" indent="0">
              <a:buNone/>
            </a:pPr>
            <a:r>
              <a:rPr lang="en-US" b="1" dirty="0">
                <a:solidFill>
                  <a:schemeClr val="tx1"/>
                </a:solidFill>
              </a:rPr>
              <a:t>3. Hadoop Ecosystem: </a:t>
            </a:r>
            <a:r>
              <a:rPr lang="en-US" dirty="0">
                <a:solidFill>
                  <a:schemeClr val="tx1"/>
                </a:solidFill>
              </a:rPr>
              <a:t>Apache Hadoop is a collection of open-source software utilities that facilitates using a network of many computers to solve problems involving massive amounts of data and computation. It provides a software framework for distributed storage and processing of big data</a:t>
            </a:r>
          </a:p>
          <a:p>
            <a:pPr marL="0" indent="0">
              <a:buNone/>
            </a:pPr>
            <a:r>
              <a:rPr lang="en-US" dirty="0">
                <a:solidFill>
                  <a:schemeClr val="tx1"/>
                </a:solidFill>
              </a:rPr>
              <a:t>4. </a:t>
            </a:r>
            <a:r>
              <a:rPr lang="en-US" b="1" dirty="0">
                <a:solidFill>
                  <a:schemeClr val="tx1"/>
                </a:solidFill>
              </a:rPr>
              <a:t>Apache Spark : </a:t>
            </a:r>
            <a:r>
              <a:rPr lang="en-US" dirty="0">
                <a:solidFill>
                  <a:schemeClr val="tx1"/>
                </a:solidFill>
              </a:rPr>
              <a:t>Apache Spark is an open-source unified analytics engine for large-scale data processing. Spark provides an interface for programming entire clusters with implicit data parallelism and fault tolerance.</a:t>
            </a:r>
          </a:p>
        </p:txBody>
      </p:sp>
    </p:spTree>
    <p:extLst>
      <p:ext uri="{BB962C8B-B14F-4D97-AF65-F5344CB8AC3E}">
        <p14:creationId xmlns:p14="http://schemas.microsoft.com/office/powerpoint/2010/main" val="128970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96545C-163F-45C8-99E3-D104AE4FB8C6}"/>
              </a:ext>
            </a:extLst>
          </p:cNvPr>
          <p:cNvSpPr>
            <a:spLocks noGrp="1"/>
          </p:cNvSpPr>
          <p:nvPr>
            <p:ph type="title"/>
          </p:nvPr>
        </p:nvSpPr>
        <p:spPr>
          <a:xfrm>
            <a:off x="1097280" y="286603"/>
            <a:ext cx="10058400" cy="935707"/>
          </a:xfrm>
        </p:spPr>
        <p:txBody>
          <a:bodyPr anchor="b">
            <a:normAutofit/>
          </a:bodyPr>
          <a:lstStyle/>
          <a:p>
            <a:r>
              <a:rPr lang="en-US" dirty="0"/>
              <a:t>Features</a:t>
            </a:r>
          </a:p>
        </p:txBody>
      </p:sp>
      <p:pic>
        <p:nvPicPr>
          <p:cNvPr id="5" name="Content Placeholder 4" descr="A picture containing text, businesscard, screenshot&#10;&#10;Description automatically generated">
            <a:extLst>
              <a:ext uri="{FF2B5EF4-FFF2-40B4-BE49-F238E27FC236}">
                <a16:creationId xmlns:a16="http://schemas.microsoft.com/office/drawing/2014/main" id="{394C7FF3-1163-4A5F-9ABE-C9BA878AFF2D}"/>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0012" t="557" r="16492"/>
          <a:stretch/>
        </p:blipFill>
        <p:spPr>
          <a:xfrm>
            <a:off x="886408" y="2379306"/>
            <a:ext cx="4469363" cy="3331029"/>
          </a:xfrm>
          <a:noFill/>
        </p:spPr>
      </p:pic>
      <p:pic>
        <p:nvPicPr>
          <p:cNvPr id="7" name="Content Placeholder 6" descr="Diagram&#10;&#10;Description automatically generated">
            <a:extLst>
              <a:ext uri="{FF2B5EF4-FFF2-40B4-BE49-F238E27FC236}">
                <a16:creationId xmlns:a16="http://schemas.microsoft.com/office/drawing/2014/main" id="{8FA819ED-5A42-472D-85D7-9D2CA5CAEB32}"/>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3939" t="-659" r="4338"/>
          <a:stretch/>
        </p:blipFill>
        <p:spPr>
          <a:xfrm>
            <a:off x="6214188" y="2379306"/>
            <a:ext cx="5091404" cy="3331029"/>
          </a:xfrm>
        </p:spPr>
      </p:pic>
    </p:spTree>
    <p:extLst>
      <p:ext uri="{BB962C8B-B14F-4D97-AF65-F5344CB8AC3E}">
        <p14:creationId xmlns:p14="http://schemas.microsoft.com/office/powerpoint/2010/main" val="82077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D350B6A-3866-47FA-9141-24793375B93A}"/>
              </a:ext>
            </a:extLst>
          </p:cNvPr>
          <p:cNvSpPr>
            <a:spLocks noGrp="1"/>
          </p:cNvSpPr>
          <p:nvPr>
            <p:ph type="title"/>
          </p:nvPr>
        </p:nvSpPr>
        <p:spPr>
          <a:xfrm>
            <a:off x="1097280" y="286603"/>
            <a:ext cx="10058400" cy="1450757"/>
          </a:xfrm>
        </p:spPr>
        <p:txBody>
          <a:bodyPr/>
          <a:lstStyle/>
          <a:p>
            <a:r>
              <a:rPr lang="en-US" dirty="0"/>
              <a:t>Features</a:t>
            </a:r>
          </a:p>
        </p:txBody>
      </p:sp>
      <p:sp>
        <p:nvSpPr>
          <p:cNvPr id="11" name="Content Placeholder 2">
            <a:extLst>
              <a:ext uri="{FF2B5EF4-FFF2-40B4-BE49-F238E27FC236}">
                <a16:creationId xmlns:a16="http://schemas.microsoft.com/office/drawing/2014/main" id="{3E4A627E-9DF1-4700-AC3D-A52902F0A638}"/>
              </a:ext>
            </a:extLst>
          </p:cNvPr>
          <p:cNvSpPr>
            <a:spLocks noGrp="1"/>
          </p:cNvSpPr>
          <p:nvPr>
            <p:ph idx="1"/>
          </p:nvPr>
        </p:nvSpPr>
        <p:spPr>
          <a:xfrm>
            <a:off x="1097280" y="2108201"/>
            <a:ext cx="10058400" cy="3760891"/>
          </a:xfrm>
        </p:spPr>
        <p:txBody>
          <a:bodyPr>
            <a:normAutofit/>
          </a:bodyPr>
          <a:lstStyle/>
          <a:p>
            <a:pPr marL="0" indent="0">
              <a:buNone/>
            </a:pPr>
            <a:endParaRPr lang="en-US" sz="2400" dirty="0">
              <a:solidFill>
                <a:schemeClr val="tx1"/>
              </a:solidFill>
            </a:endParaRPr>
          </a:p>
          <a:p>
            <a:pPr lvl="1"/>
            <a:r>
              <a:rPr lang="en-US" sz="2400" dirty="0">
                <a:solidFill>
                  <a:schemeClr val="tx1"/>
                </a:solidFill>
              </a:rPr>
              <a:t>Use of RDD’s and </a:t>
            </a:r>
            <a:r>
              <a:rPr lang="en-US" sz="2400" dirty="0" err="1">
                <a:solidFill>
                  <a:schemeClr val="tx1"/>
                </a:solidFill>
              </a:rPr>
              <a:t>Dataframes</a:t>
            </a:r>
            <a:endParaRPr lang="en-US" sz="2400" dirty="0">
              <a:solidFill>
                <a:schemeClr val="tx1"/>
              </a:solidFill>
            </a:endParaRPr>
          </a:p>
          <a:p>
            <a:pPr lvl="1"/>
            <a:r>
              <a:rPr lang="en-US" sz="2400" dirty="0">
                <a:solidFill>
                  <a:schemeClr val="tx1"/>
                </a:solidFill>
              </a:rPr>
              <a:t>As the code is written in Python and common </a:t>
            </a:r>
            <a:r>
              <a:rPr lang="en-US" sz="2400" dirty="0" err="1">
                <a:solidFill>
                  <a:schemeClr val="tx1"/>
                </a:solidFill>
              </a:rPr>
              <a:t>Sql</a:t>
            </a:r>
            <a:r>
              <a:rPr lang="en-US" sz="2400" dirty="0">
                <a:solidFill>
                  <a:schemeClr val="tx1"/>
                </a:solidFill>
              </a:rPr>
              <a:t> format like SELECT,FROM,WHERE which makes it easy to read and understand</a:t>
            </a:r>
          </a:p>
          <a:p>
            <a:pPr lvl="1"/>
            <a:r>
              <a:rPr lang="en-US" sz="2400" dirty="0">
                <a:solidFill>
                  <a:schemeClr val="tx1"/>
                </a:solidFill>
              </a:rPr>
              <a:t>The dataset is wide and varied in terms of its volume with over </a:t>
            </a:r>
            <a:r>
              <a:rPr lang="en-US" sz="2400" b="0" i="0" dirty="0">
                <a:solidFill>
                  <a:schemeClr val="tx1"/>
                </a:solidFill>
                <a:effectLst/>
                <a:latin typeface="Inter"/>
              </a:rPr>
              <a:t>1992170</a:t>
            </a:r>
            <a:br>
              <a:rPr lang="en-US" sz="2400" dirty="0">
                <a:solidFill>
                  <a:schemeClr val="tx1"/>
                </a:solidFill>
              </a:rPr>
            </a:br>
            <a:r>
              <a:rPr lang="en-US" sz="2400" dirty="0">
                <a:solidFill>
                  <a:schemeClr val="tx1"/>
                </a:solidFill>
              </a:rPr>
              <a:t>rows and complexity with over 17 Columns</a:t>
            </a:r>
          </a:p>
          <a:p>
            <a:pPr marL="201168" lvl="1" indent="0">
              <a:buNone/>
            </a:pPr>
            <a:endParaRPr lang="en-US" sz="2400" dirty="0">
              <a:solidFill>
                <a:schemeClr val="tx1"/>
              </a:solidFill>
            </a:endParaRPr>
          </a:p>
        </p:txBody>
      </p:sp>
    </p:spTree>
    <p:extLst>
      <p:ext uri="{BB962C8B-B14F-4D97-AF65-F5344CB8AC3E}">
        <p14:creationId xmlns:p14="http://schemas.microsoft.com/office/powerpoint/2010/main" val="153076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150A-D114-4427-A1E4-8C24D2C0C513}"/>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337C6D7F-69A0-4DCD-ACAF-8A4237D98150}"/>
              </a:ext>
            </a:extLst>
          </p:cNvPr>
          <p:cNvSpPr>
            <a:spLocks noGrp="1"/>
          </p:cNvSpPr>
          <p:nvPr>
            <p:ph idx="1"/>
          </p:nvPr>
        </p:nvSpPr>
        <p:spPr/>
        <p:txBody>
          <a:bodyPr/>
          <a:lstStyle/>
          <a:p>
            <a:r>
              <a:rPr lang="en-US" b="1" dirty="0"/>
              <a:t>HARDWARE REQUIREMENTS :</a:t>
            </a:r>
          </a:p>
          <a:p>
            <a:r>
              <a:rPr lang="en-US" b="1" dirty="0"/>
              <a:t>1. </a:t>
            </a:r>
            <a:r>
              <a:rPr lang="en-US" dirty="0">
                <a:solidFill>
                  <a:schemeClr val="tx1"/>
                </a:solidFill>
              </a:rPr>
              <a:t>CPU : 4 logical cores or more that supports virtualization</a:t>
            </a:r>
            <a:endParaRPr lang="en-US" b="1" dirty="0">
              <a:solidFill>
                <a:schemeClr val="tx1"/>
              </a:solidFill>
            </a:endParaRPr>
          </a:p>
          <a:p>
            <a:r>
              <a:rPr lang="en-US" dirty="0">
                <a:solidFill>
                  <a:schemeClr val="tx1"/>
                </a:solidFill>
              </a:rPr>
              <a:t>2. Memory : at least 12GB or more of RAM</a:t>
            </a:r>
          </a:p>
          <a:p>
            <a:r>
              <a:rPr lang="en-US" dirty="0">
                <a:solidFill>
                  <a:schemeClr val="tx1"/>
                </a:solidFill>
              </a:rPr>
              <a:t>3. Storage : 50GB or more of free disk space</a:t>
            </a:r>
          </a:p>
          <a:p>
            <a:r>
              <a:rPr lang="en-US" dirty="0">
                <a:solidFill>
                  <a:schemeClr val="tx1"/>
                </a:solidFill>
              </a:rPr>
              <a:t>4. OS :  Windows, Linux , MAC OS</a:t>
            </a:r>
          </a:p>
        </p:txBody>
      </p:sp>
    </p:spTree>
    <p:extLst>
      <p:ext uri="{BB962C8B-B14F-4D97-AF65-F5344CB8AC3E}">
        <p14:creationId xmlns:p14="http://schemas.microsoft.com/office/powerpoint/2010/main" val="58194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49B6-06A3-40B4-9533-2D4D692ABF02}"/>
              </a:ext>
            </a:extLst>
          </p:cNvPr>
          <p:cNvSpPr>
            <a:spLocks noGrp="1"/>
          </p:cNvSpPr>
          <p:nvPr>
            <p:ph type="title"/>
          </p:nvPr>
        </p:nvSpPr>
        <p:spPr>
          <a:xfrm>
            <a:off x="643466" y="588053"/>
            <a:ext cx="3517567" cy="1123208"/>
          </a:xfrm>
        </p:spPr>
        <p:txBody>
          <a:bodyPr>
            <a:normAutofit/>
          </a:bodyPr>
          <a:lstStyle/>
          <a:p>
            <a:pPr algn="ctr"/>
            <a:r>
              <a:rPr lang="en-US" dirty="0"/>
              <a:t>Architecture of </a:t>
            </a:r>
            <a:r>
              <a:rPr lang="en-US"/>
              <a:t>SparkSession</a:t>
            </a:r>
            <a:endParaRPr lang="en-US" dirty="0"/>
          </a:p>
        </p:txBody>
      </p:sp>
      <p:pic>
        <p:nvPicPr>
          <p:cNvPr id="5" name="Picture 5" descr="Diagram&#10;&#10;Description automatically generated">
            <a:extLst>
              <a:ext uri="{FF2B5EF4-FFF2-40B4-BE49-F238E27FC236}">
                <a16:creationId xmlns:a16="http://schemas.microsoft.com/office/drawing/2014/main" id="{844F5840-FBB3-4965-A080-099F6AD2267A}"/>
              </a:ext>
            </a:extLst>
          </p:cNvPr>
          <p:cNvPicPr>
            <a:picLocks noGrp="1" noChangeAspect="1"/>
          </p:cNvPicPr>
          <p:nvPr>
            <p:ph idx="1"/>
          </p:nvPr>
        </p:nvPicPr>
        <p:blipFill>
          <a:blip r:embed="rId2"/>
          <a:stretch>
            <a:fillRect/>
          </a:stretch>
        </p:blipFill>
        <p:spPr>
          <a:xfrm>
            <a:off x="3206" y="1867264"/>
            <a:ext cx="4649124" cy="4116763"/>
          </a:xfrm>
        </p:spPr>
      </p:pic>
      <p:sp>
        <p:nvSpPr>
          <p:cNvPr id="4" name="Text Placeholder 3">
            <a:extLst>
              <a:ext uri="{FF2B5EF4-FFF2-40B4-BE49-F238E27FC236}">
                <a16:creationId xmlns:a16="http://schemas.microsoft.com/office/drawing/2014/main" id="{EBBFC026-F772-46BE-B952-6C063F5235B6}"/>
              </a:ext>
            </a:extLst>
          </p:cNvPr>
          <p:cNvSpPr>
            <a:spLocks noGrp="1"/>
          </p:cNvSpPr>
          <p:nvPr>
            <p:ph type="body" sz="half" idx="2"/>
          </p:nvPr>
        </p:nvSpPr>
        <p:spPr>
          <a:xfrm>
            <a:off x="1749932" y="6310256"/>
            <a:ext cx="1158497" cy="308778"/>
          </a:xfrm>
        </p:spPr>
        <p:txBody>
          <a:bodyPr vert="horz" lIns="91440" tIns="45720" rIns="91440" bIns="45720" rtlCol="0" anchor="t">
            <a:normAutofit fontScale="62500" lnSpcReduction="20000"/>
          </a:bodyPr>
          <a:lstStyle/>
          <a:p>
            <a:r>
              <a:rPr lang="en-US" dirty="0"/>
              <a:t>                        </a:t>
            </a:r>
          </a:p>
        </p:txBody>
      </p:sp>
      <p:sp>
        <p:nvSpPr>
          <p:cNvPr id="6" name="TextBox 5">
            <a:extLst>
              <a:ext uri="{FF2B5EF4-FFF2-40B4-BE49-F238E27FC236}">
                <a16:creationId xmlns:a16="http://schemas.microsoft.com/office/drawing/2014/main" id="{19009AB0-913F-46A0-8C2E-C66021B2322D}"/>
              </a:ext>
            </a:extLst>
          </p:cNvPr>
          <p:cNvSpPr txBox="1"/>
          <p:nvPr/>
        </p:nvSpPr>
        <p:spPr>
          <a:xfrm>
            <a:off x="4661771" y="79332"/>
            <a:ext cx="7544842"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Explanation:</a:t>
            </a:r>
            <a:endParaRPr lang="en-US" sz="3200" dirty="0">
              <a:latin typeface="Bookman Old Style"/>
            </a:endParaRPr>
          </a:p>
          <a:p>
            <a:pPr algn="l"/>
            <a:endParaRPr lang="en-US" dirty="0">
              <a:latin typeface="Book man "/>
            </a:endParaRPr>
          </a:p>
          <a:p>
            <a:r>
              <a:rPr lang="en-US">
                <a:latin typeface="Bookman Old Style"/>
                <a:cs typeface="Times New Roman"/>
              </a:rPr>
              <a:t>&gt;&gt;Driver Process: </a:t>
            </a:r>
            <a:endParaRPr lang="en-US">
              <a:latin typeface="Bookman Old Style"/>
              <a:ea typeface="+mn-lt"/>
              <a:cs typeface="Times New Roman"/>
            </a:endParaRPr>
          </a:p>
          <a:p>
            <a:r>
              <a:rPr lang="en-US">
                <a:latin typeface="Bookman Old Style"/>
                <a:ea typeface="+mn-lt"/>
                <a:cs typeface="+mn-lt"/>
              </a:rPr>
              <a:t>The driver is responsible for maintaning application state, </a:t>
            </a:r>
            <a:r>
              <a:rPr lang="en-US" dirty="0">
                <a:latin typeface="Bookman Old Style"/>
                <a:ea typeface="+mn-lt"/>
                <a:cs typeface="+mn-lt"/>
              </a:rPr>
              <a:t>running user code and handling user input scheduling and distributing work to executors.</a:t>
            </a:r>
            <a:endParaRPr lang="en-US">
              <a:latin typeface="Bookman Old Style"/>
              <a:cs typeface="Times New Roman"/>
            </a:endParaRPr>
          </a:p>
          <a:p>
            <a:endParaRPr lang="en-US" dirty="0">
              <a:latin typeface="Bookman Old Style"/>
              <a:cs typeface="Times New Roman"/>
            </a:endParaRPr>
          </a:p>
          <a:p>
            <a:r>
              <a:rPr lang="en-US">
                <a:latin typeface="Bookman Old Style"/>
                <a:cs typeface="Times New Roman"/>
              </a:rPr>
              <a:t>&gt;&gt;Executors:</a:t>
            </a:r>
          </a:p>
          <a:p>
            <a:r>
              <a:rPr lang="en-US">
                <a:latin typeface="Bookman Old Style"/>
                <a:ea typeface="+mn-lt"/>
                <a:cs typeface="+mn-lt"/>
              </a:rPr>
              <a:t>Executors execute code assigned by the driver and report </a:t>
            </a:r>
            <a:r>
              <a:rPr lang="en-US" dirty="0">
                <a:latin typeface="Bookman Old Style"/>
                <a:ea typeface="+mn-lt"/>
                <a:cs typeface="+mn-lt"/>
              </a:rPr>
              <a:t>the state and final results of computation back to the driver.</a:t>
            </a:r>
            <a:endParaRPr lang="en-US">
              <a:latin typeface="Bookman Old Style"/>
              <a:cs typeface="Times New Roman"/>
            </a:endParaRPr>
          </a:p>
          <a:p>
            <a:endParaRPr lang="en-US" dirty="0">
              <a:latin typeface="Bookman Old Style"/>
              <a:cs typeface="Times New Roman"/>
            </a:endParaRPr>
          </a:p>
          <a:p>
            <a:r>
              <a:rPr lang="en-US">
                <a:latin typeface="Bookman Old Style"/>
                <a:cs typeface="Times New Roman"/>
              </a:rPr>
              <a:t>&gt;&gt;Spark Session: </a:t>
            </a:r>
            <a:endParaRPr lang="en-US">
              <a:latin typeface="Bookman Old Style"/>
              <a:ea typeface="+mn-lt"/>
              <a:cs typeface="Times New Roman"/>
            </a:endParaRPr>
          </a:p>
          <a:p>
            <a:r>
              <a:rPr lang="en-US" dirty="0">
                <a:latin typeface="Bookman Old Style"/>
                <a:ea typeface="+mn-lt"/>
                <a:cs typeface="+mn-lt"/>
              </a:rPr>
              <a:t>As part of a driver process, an application must first create </a:t>
            </a:r>
            <a:r>
              <a:rPr lang="en-US">
                <a:latin typeface="Bookman Old Style"/>
                <a:ea typeface="+mn-lt"/>
                <a:cs typeface="+mn-lt"/>
              </a:rPr>
              <a:t>a Spark Session. The spark session provides </a:t>
            </a:r>
            <a:r>
              <a:rPr lang="en-US" dirty="0">
                <a:latin typeface="Bookman Old Style"/>
                <a:ea typeface="+mn-lt"/>
                <a:cs typeface="+mn-lt"/>
              </a:rPr>
              <a:t>user code with the</a:t>
            </a:r>
          </a:p>
          <a:p>
            <a:r>
              <a:rPr lang="en-US">
                <a:latin typeface="Bookman Old Style"/>
                <a:ea typeface="+mn-lt"/>
                <a:cs typeface="+mn-lt"/>
              </a:rPr>
              <a:t>primary interface for Spark </a:t>
            </a:r>
            <a:r>
              <a:rPr lang="en-US" dirty="0">
                <a:latin typeface="Bookman Old Style"/>
                <a:ea typeface="+mn-lt"/>
                <a:cs typeface="+mn-lt"/>
              </a:rPr>
              <a:t>functionality.</a:t>
            </a:r>
            <a:endParaRPr lang="en-US">
              <a:latin typeface="Bookman Old Style"/>
              <a:cs typeface="Times New Roman"/>
            </a:endParaRPr>
          </a:p>
          <a:p>
            <a:endParaRPr lang="en-US" dirty="0">
              <a:latin typeface="Bookman Old Style"/>
              <a:cs typeface="Times New Roman"/>
            </a:endParaRPr>
          </a:p>
          <a:p>
            <a:r>
              <a:rPr lang="en-US">
                <a:latin typeface="Bookman Old Style"/>
                <a:cs typeface="Times New Roman"/>
              </a:rPr>
              <a:t>&gt;&gt;Cluster Manager: </a:t>
            </a:r>
            <a:endParaRPr lang="en-US">
              <a:latin typeface="Bookman Old Style"/>
              <a:ea typeface="+mn-lt"/>
              <a:cs typeface="Times New Roman"/>
            </a:endParaRPr>
          </a:p>
          <a:p>
            <a:r>
              <a:rPr lang="en-US">
                <a:latin typeface="Bookman Old Style"/>
                <a:ea typeface="+mn-lt"/>
                <a:cs typeface="+mn-lt"/>
              </a:rPr>
              <a:t>Cluster manager is </a:t>
            </a:r>
            <a:r>
              <a:rPr lang="en-US" dirty="0">
                <a:latin typeface="Bookman Old Style"/>
                <a:ea typeface="+mn-lt"/>
                <a:cs typeface="+mn-lt"/>
              </a:rPr>
              <a:t>a platform (cluster mode) where we can run Spark. Simply put, cluster manager provides resources to all worker </a:t>
            </a:r>
            <a:r>
              <a:rPr lang="en-US">
                <a:latin typeface="Bookman Old Style"/>
                <a:ea typeface="+mn-lt"/>
                <a:cs typeface="+mn-lt"/>
              </a:rPr>
              <a:t>nodes as per need, it operates all nodes accordingly.</a:t>
            </a:r>
            <a:endParaRPr lang="en-US">
              <a:latin typeface="Bookman Old Style"/>
              <a:cs typeface="Times New Roman"/>
            </a:endParaRPr>
          </a:p>
          <a:p>
            <a:endParaRPr lang="en-US" dirty="0">
              <a:latin typeface="Bookman Old Style"/>
              <a:cs typeface="Times New Roman"/>
            </a:endParaRPr>
          </a:p>
          <a:p>
            <a:endParaRPr lang="en-US" dirty="0">
              <a:latin typeface="Franklin Gothic Book"/>
            </a:endParaRPr>
          </a:p>
          <a:p>
            <a:endParaRPr lang="en-US" dirty="0">
              <a:latin typeface="Book man "/>
            </a:endParaRPr>
          </a:p>
        </p:txBody>
      </p:sp>
    </p:spTree>
    <p:extLst>
      <p:ext uri="{BB962C8B-B14F-4D97-AF65-F5344CB8AC3E}">
        <p14:creationId xmlns:p14="http://schemas.microsoft.com/office/powerpoint/2010/main" val="314891777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{AD581A79-510E-4946-95BE-48CD030A0E1C}tf56160789_win32</Template>
  <TotalTime>453</TotalTime>
  <Words>1197</Words>
  <Application>Microsoft Office PowerPoint</Application>
  <PresentationFormat>Widescreen</PresentationFormat>
  <Paragraphs>94</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 man </vt:lpstr>
      <vt:lpstr>Bookman Old Style</vt:lpstr>
      <vt:lpstr>Calibri</vt:lpstr>
      <vt:lpstr>Franklin Gothic Book</vt:lpstr>
      <vt:lpstr>Inter</vt:lpstr>
      <vt:lpstr>ReithSans</vt:lpstr>
      <vt:lpstr>ui-monospace</vt:lpstr>
      <vt:lpstr>1_RetrospectVTI</vt:lpstr>
      <vt:lpstr>Project 2</vt:lpstr>
      <vt:lpstr>CLUSTER    CHAMPS</vt:lpstr>
      <vt:lpstr>Introduction</vt:lpstr>
      <vt:lpstr>Objective</vt:lpstr>
      <vt:lpstr>Technologies used</vt:lpstr>
      <vt:lpstr>Features</vt:lpstr>
      <vt:lpstr>Features</vt:lpstr>
      <vt:lpstr>Prerequisites</vt:lpstr>
      <vt:lpstr>Architecture of SparkSession</vt:lpstr>
      <vt:lpstr>STEPS TO BE FOLLOWED</vt:lpstr>
      <vt:lpstr>Block Diagram</vt:lpstr>
      <vt:lpstr>List Of Queries</vt:lpstr>
      <vt:lpstr>Cont..</vt:lpstr>
      <vt:lpstr>Sample Query And Result:</vt:lpstr>
      <vt:lpstr>Output</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MOKSHESH JAIN-170953180</dc:creator>
  <cp:lastModifiedBy>MOKSHESH JAIN-170953180</cp:lastModifiedBy>
  <cp:revision>49</cp:revision>
  <dcterms:created xsi:type="dcterms:W3CDTF">2021-08-26T11:26:38Z</dcterms:created>
  <dcterms:modified xsi:type="dcterms:W3CDTF">2021-08-27T10:00:39Z</dcterms:modified>
</cp:coreProperties>
</file>