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6"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026"/>
    <p:restoredTop sz="94623"/>
  </p:normalViewPr>
  <p:slideViewPr>
    <p:cSldViewPr snapToGrid="0" snapToObjects="1">
      <p:cViewPr>
        <p:scale>
          <a:sx n="36" d="100"/>
          <a:sy n="36" d="100"/>
        </p:scale>
        <p:origin x="1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3-26T09:57:35.514"/>
    </inkml:context>
    <inkml:brush xml:id="br0">
      <inkml:brushProperty name="width" value="0.35" units="cm"/>
      <inkml:brushProperty name="height" value="0.35" units="cm"/>
      <inkml:brushProperty name="color" value="#FFFFFF"/>
    </inkml:brush>
  </inkml:definitions>
  <inkml:trace contextRef="#ctx0" brushRef="#br0">3521 1888 24575,'-5'-39'0,"4"12"0,-4 5 0,1 11 0,2 1 0,-2-1 0,-3-8 0,6 7 0,-5-7 0,-1 1 0,2 6 0,-3-6 0,-1 8 0,8-1 0,-4 0 0,5 1 0,-4 0 0,2-1 0,-2 1 0,4-1 0,0 0 0,0 0 0,0 1 0,-5-1 0,4 0 0,-4 1 0,5-1 0,0 2 0,-5-2 0,4 2 0,-4-2 0,0 1 0,4-1 0,-4 0 0,5-7 0,0 5 0,-6-12 0,5 12 0,-6-5 0,3 7 0,2-8 0,-2 7 0,4-7 0,-5 9 0,4-1 0,-9 0 0,9 1 0,-4-9 0,0 7 0,4-14 0,-4 13 0,-1-13 0,5 14 0,-12-14 0,12 13 0,-6-13 0,7 14 0,0-6 0,-4 7 0,2 2 0,-2-1 0,4 0 0,0-1 0,0 0 0,0 0 0,-5 1 0,4-9 0,-4 7 0,5-7 0,0 9 0,0-9 0,0 7 0,0-14 0,0 13 0,-5-5 0,4-1 0,-4 7 0,5-14 0,0 13 0,0-5 0,0 0 0,-5 5 0,4-13 0,-4 6 0,5-7 0,-6-1 0,4 0 0,-4 0 0,6 1 0,0 7 0,-6-6 0,5 13 0,-6-5 0,7 7 0,0 1 0,-4-1 0,2 1 0,-2-1 0,-1 1 0,4-1 0,-9 0 0,9-7 0,-9 5 0,3-13 0,-6 6 0,1 0 0,0 2 0,6 7 0,-4 0 0,9 0 0,-4 1 0,0 4 0,4-4 0,-7 5 0,7-5 0,-3 2 0,-1-1 0,4 0 0,14 27 0,-9-4 0,19 17 0,-17-13 0,0-8 0,3 1 0,-2 7 0,0 2 0,5 8 0,-11-1 0,11 0 0,-4 1 0,-1-1 0,6 1 0,-12-1 0,11 1 0,-4 0 0,0-1 0,-2-7 0,0 6 0,0-14 0,2 14 0,1-13 0,-8 12 0,9-12 0,-9 13 0,4-14 0,1 14 0,-5-14 0,5 7 0,-6-9 0,0 8 0,0-5 0,4 4 0,-3-60 0,4 16 0,-5-63 0,0 40 0,8-27 0,-5 23 0,6-10 0,-9 23 0,0 3 0,0 10 0,0 9 0,0 1 0,0 10 0,0-2 0,0-6 0,0-5 0,0-6 0,0 7 0,0-5 0,0 12 0,0-5 0,0 7 0,-4 5 0,-6 1 0,0 5 0,-5 0 0,4 0 0,0 0 0,-7 0 0,5 0 0,-5 0 0,8 0 0,0 0 0,-1 0 0,-7 0 0,5 0 0,-5 0 0,7 0 0,0 0 0,0 0 0,-7 0 0,5 0 0,-5 0 0,0 0 0,5 0 0,-13 0 0,14 5 0,-14-4 0,5 4 0,-6-5 0,7 0 0,-15 0 0,20 0 0,-20 6 0,15-5 0,-7 5 0,-1-6 0,0 0 0,1 0 0,-1 0 0,0 0 0,0 0 0,8-5 0,-6 4 0,6-4 0,0 1 0,-6 2 0,13-2 0,-12-2 0,12-1 0,-5 0 0,-1 2 0,7 5 0,-14 0 0,13-5 0,-5 4 0,8-4 0,-9 5 0,7 0 0,-7 0 0,1 0 0,-7-6 0,4 4 0,-10-4 0,18 6 0,-12-6 0,5 5 0,0-5 0,-16-2 0,14 6 0,-16-5 0,11 7 0,-1 6 0,8-5 0,-6 6 0,6-7 0,-8 0 0,0 0 0,8-5 0,-6 4 0,14-4 0,-7 0 0,9 4 0,-1-4 0,0 5 0,0 0 0,1 0 0,1 0 0,-1-4 0,1 3 0,-1-3 0,-1 4 0,-7-6 0,-3 4 0,-6-4 0,-11 6 0,8 0 0,-7 0 0,9 0 0,1 0 0,7 0 0,-6 0 0,6 0 0,-8 6 0,8-4 0,-6 4 0,14-6 0,-7 0 0,9 0 0,-9 0 0,7 0 0,-7 0 0,9 0 0,-1 0 0,0 0 0,0 0 0,0 0 0,1 0 0,-1 0 0,0 0 0,0 0 0,0 0 0,1 0 0,-1-5 0,-7 4 0,5-4 0,-13 5 0,6 0 0,-8 0 0,0 0 0,1 0 0,-6 0 0,4 0 0,4 0 0,-1 0 0,14 0 0,-7 0 0,1 0 0,5 0 0,-5 0 0,0 0 0,5 0 0,-5 0 0,8 0 0,1 0 0,1 0 0,-11 0 0,8 0 0,-8 0 0,11 0 0,-1 0 0,-4 0 0,3 0 0,-4 0 0,4 0 0</inkml:trace>
  <inkml:trace contextRef="#ctx0" brushRef="#br0" timeOffset="1468">3510 1940 24575,'0'0'0</inkml:trace>
  <inkml:trace contextRef="#ctx0" brushRef="#br0" timeOffset="36414">0 93 24575,'31'0'0,"-5"0"0,-15 0 0,-1 0 0,1 0 0,-1 0 0,-1 0 0,1 0 0,0 0 0,0 0 0,1 0 0,-1 0 0,0 0 0,-2 0 0,1 0 0,3 0 0,-2 0 0,4 0 0,-3 0 0,-1 0 0,0 0 0,0 0 0,1 0 0,-1 0 0,0 0 0,0 0 0,0 0 0,-1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483601" y="9621587"/>
            <a:ext cx="27282483" cy="103045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924290" y="3088746"/>
            <a:ext cx="26453570" cy="4692187"/>
          </a:xfrm>
          <a:effectLst/>
        </p:spPr>
        <p:txBody>
          <a:bodyPr anchor="b">
            <a:normAutofit/>
          </a:bodyPr>
          <a:lstStyle>
            <a:lvl1pPr>
              <a:defRPr sz="1122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924290" y="7780934"/>
            <a:ext cx="26453570" cy="1840654"/>
          </a:xfrm>
        </p:spPr>
        <p:txBody>
          <a:bodyPr anchor="t">
            <a:normAutofit/>
          </a:bodyPr>
          <a:lstStyle>
            <a:lvl1pPr marL="0" indent="0" algn="l">
              <a:buNone/>
              <a:defRPr sz="4989" cap="all">
                <a:solidFill>
                  <a:schemeClr val="accent2"/>
                </a:solidFill>
              </a:defRPr>
            </a:lvl1pPr>
            <a:lvl2pPr marL="1425595" indent="0" algn="ctr">
              <a:buNone/>
              <a:defRPr>
                <a:solidFill>
                  <a:schemeClr val="tx1">
                    <a:tint val="75000"/>
                  </a:schemeClr>
                </a:solidFill>
              </a:defRPr>
            </a:lvl2pPr>
            <a:lvl3pPr marL="2851191" indent="0" algn="ctr">
              <a:buNone/>
              <a:defRPr>
                <a:solidFill>
                  <a:schemeClr val="tx1">
                    <a:tint val="75000"/>
                  </a:schemeClr>
                </a:solidFill>
              </a:defRPr>
            </a:lvl3pPr>
            <a:lvl4pPr marL="4276786" indent="0" algn="ctr">
              <a:buNone/>
              <a:defRPr>
                <a:solidFill>
                  <a:schemeClr val="tx1">
                    <a:tint val="75000"/>
                  </a:schemeClr>
                </a:solidFill>
              </a:defRPr>
            </a:lvl4pPr>
            <a:lvl5pPr marL="5702381" indent="0" algn="ctr">
              <a:buNone/>
              <a:defRPr>
                <a:solidFill>
                  <a:schemeClr val="tx1">
                    <a:tint val="75000"/>
                  </a:schemeClr>
                </a:solidFill>
              </a:defRPr>
            </a:lvl5pPr>
            <a:lvl6pPr marL="7127977" indent="0" algn="ctr">
              <a:buNone/>
              <a:defRPr>
                <a:solidFill>
                  <a:schemeClr val="tx1">
                    <a:tint val="75000"/>
                  </a:schemeClr>
                </a:solidFill>
              </a:defRPr>
            </a:lvl6pPr>
            <a:lvl7pPr marL="8553572" indent="0" algn="ctr">
              <a:buNone/>
              <a:defRPr>
                <a:solidFill>
                  <a:schemeClr val="tx1">
                    <a:tint val="75000"/>
                  </a:schemeClr>
                </a:solidFill>
              </a:defRPr>
            </a:lvl7pPr>
            <a:lvl8pPr marL="9979167" indent="0" algn="ctr">
              <a:buNone/>
              <a:defRPr>
                <a:solidFill>
                  <a:schemeClr val="tx1">
                    <a:tint val="75000"/>
                  </a:schemeClr>
                </a:solidFill>
              </a:defRPr>
            </a:lvl8pPr>
            <a:lvl9pPr marL="1140476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3/26/19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466499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202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21949531" y="1869976"/>
            <a:ext cx="6811920" cy="181375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21949531" y="2106949"/>
            <a:ext cx="4976746" cy="161611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24292" y="2106949"/>
            <a:ext cx="19608064" cy="1616111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333118" y="18571565"/>
            <a:ext cx="3137683" cy="1138480"/>
          </a:xfrm>
        </p:spPr>
        <p:txBody>
          <a:bodyPr/>
          <a:lstStyle>
            <a:lvl1pPr>
              <a:defRPr>
                <a:solidFill>
                  <a:schemeClr val="accent1">
                    <a:lumMod val="75000"/>
                    <a:lumOff val="25000"/>
                  </a:schemeClr>
                </a:solidFill>
              </a:defRPr>
            </a:lvl1pPr>
          </a:lstStyle>
          <a:p>
            <a:fld id="{48A87A34-81AB-432B-8DAE-1953F412C126}" type="datetimeFigureOut">
              <a:rPr lang="en-US" smtClean="0"/>
              <a:t>3/26/19</a:t>
            </a:fld>
            <a:endParaRPr lang="en-US" dirty="0"/>
          </a:p>
        </p:txBody>
      </p:sp>
      <p:sp>
        <p:nvSpPr>
          <p:cNvPr id="5" name="Footer Placeholder 4"/>
          <p:cNvSpPr>
            <a:spLocks noGrp="1"/>
          </p:cNvSpPr>
          <p:nvPr>
            <p:ph type="ftr" sz="quarter" idx="11"/>
          </p:nvPr>
        </p:nvSpPr>
        <p:spPr>
          <a:xfrm>
            <a:off x="1924292" y="18558076"/>
            <a:ext cx="19608064" cy="113848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24308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924290" y="6947038"/>
            <a:ext cx="26453570" cy="113210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7880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1498685" y="16032959"/>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295" y="9468203"/>
            <a:ext cx="26453567" cy="4692187"/>
          </a:xfrm>
        </p:spPr>
        <p:txBody>
          <a:bodyPr anchor="b">
            <a:normAutofit/>
          </a:bodyPr>
          <a:lstStyle>
            <a:lvl1pPr algn="l">
              <a:defRPr sz="11225"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24295" y="14160390"/>
            <a:ext cx="26453567" cy="1872567"/>
          </a:xfrm>
        </p:spPr>
        <p:txBody>
          <a:bodyPr anchor="t">
            <a:normAutofit/>
          </a:bodyPr>
          <a:lstStyle>
            <a:lvl1pPr marL="0" indent="0" algn="l">
              <a:buNone/>
              <a:defRPr sz="5613" cap="all">
                <a:solidFill>
                  <a:schemeClr val="accent2"/>
                </a:solidFill>
              </a:defRPr>
            </a:lvl1pPr>
            <a:lvl2pPr marL="1425595" indent="0">
              <a:buNone/>
              <a:defRPr sz="5613">
                <a:solidFill>
                  <a:schemeClr val="tx1">
                    <a:tint val="75000"/>
                  </a:schemeClr>
                </a:solidFill>
              </a:defRPr>
            </a:lvl2pPr>
            <a:lvl3pPr marL="2851191" indent="0">
              <a:buNone/>
              <a:defRPr sz="4989">
                <a:solidFill>
                  <a:schemeClr val="tx1">
                    <a:tint val="75000"/>
                  </a:schemeClr>
                </a:solidFill>
              </a:defRPr>
            </a:lvl3pPr>
            <a:lvl4pPr marL="4276786" indent="0">
              <a:buNone/>
              <a:defRPr sz="4365">
                <a:solidFill>
                  <a:schemeClr val="tx1">
                    <a:tint val="75000"/>
                  </a:schemeClr>
                </a:solidFill>
              </a:defRPr>
            </a:lvl4pPr>
            <a:lvl5pPr marL="5702381" indent="0">
              <a:buNone/>
              <a:defRPr sz="4365">
                <a:solidFill>
                  <a:schemeClr val="tx1">
                    <a:tint val="75000"/>
                  </a:schemeClr>
                </a:solidFill>
              </a:defRPr>
            </a:lvl5pPr>
            <a:lvl6pPr marL="7127977" indent="0">
              <a:buNone/>
              <a:defRPr sz="4365">
                <a:solidFill>
                  <a:schemeClr val="tx1">
                    <a:tint val="75000"/>
                  </a:schemeClr>
                </a:solidFill>
              </a:defRPr>
            </a:lvl6pPr>
            <a:lvl7pPr marL="8553572" indent="0">
              <a:buNone/>
              <a:defRPr sz="4365">
                <a:solidFill>
                  <a:schemeClr val="tx1">
                    <a:tint val="75000"/>
                  </a:schemeClr>
                </a:solidFill>
              </a:defRPr>
            </a:lvl7pPr>
            <a:lvl8pPr marL="9979167" indent="0">
              <a:buNone/>
              <a:defRPr sz="4365">
                <a:solidFill>
                  <a:schemeClr val="tx1">
                    <a:tint val="75000"/>
                  </a:schemeClr>
                </a:solidFill>
              </a:defRPr>
            </a:lvl8pPr>
            <a:lvl9pPr marL="11404763" indent="0">
              <a:buNone/>
              <a:defRPr sz="436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3/26/19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89940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4292" y="6947036"/>
            <a:ext cx="12911090" cy="1132804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439835" y="6947039"/>
            <a:ext cx="12938025" cy="1132804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915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937527" y="6947037"/>
            <a:ext cx="11897854"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4" name="Content Placeholder 3"/>
          <p:cNvSpPr>
            <a:spLocks noGrp="1"/>
          </p:cNvSpPr>
          <p:nvPr>
            <p:ph sz="half" idx="2"/>
          </p:nvPr>
        </p:nvSpPr>
        <p:spPr>
          <a:xfrm>
            <a:off x="1924292" y="9123591"/>
            <a:ext cx="12911090" cy="91514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53070" y="6947037"/>
            <a:ext cx="11924789" cy="1796817"/>
          </a:xfrm>
        </p:spPr>
        <p:txBody>
          <a:bodyPr anchor="b">
            <a:noAutofit/>
          </a:bodyPr>
          <a:lstStyle>
            <a:lvl1pPr marL="0" indent="0">
              <a:buNone/>
              <a:defRPr sz="6860" b="0">
                <a:solidFill>
                  <a:schemeClr val="accent2"/>
                </a:solidFill>
              </a:defRPr>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Edit Master text styles</a:t>
            </a:r>
          </a:p>
        </p:txBody>
      </p:sp>
      <p:sp>
        <p:nvSpPr>
          <p:cNvPr id="6" name="Content Placeholder 5"/>
          <p:cNvSpPr>
            <a:spLocks noGrp="1"/>
          </p:cNvSpPr>
          <p:nvPr>
            <p:ph sz="quarter" idx="4"/>
          </p:nvPr>
        </p:nvSpPr>
        <p:spPr>
          <a:xfrm>
            <a:off x="15439835" y="9123591"/>
            <a:ext cx="12938025" cy="915149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887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1483606" y="1869977"/>
            <a:ext cx="27277844" cy="39250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5296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8501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498685" y="16032957"/>
            <a:ext cx="27277844" cy="3974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924822" y="16408131"/>
            <a:ext cx="11709545" cy="2149943"/>
          </a:xfrm>
        </p:spPr>
        <p:txBody>
          <a:bodyPr anchor="ctr"/>
          <a:lstStyle>
            <a:lvl1pPr algn="l">
              <a:defRPr sz="6236"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1477999" y="1874575"/>
            <a:ext cx="27283450" cy="13110800"/>
          </a:xfrm>
        </p:spPr>
        <p:txBody>
          <a:bodyPr anchor="ctr">
            <a:normAutofit/>
          </a:bodyPr>
          <a:lstStyle>
            <a:lvl1pPr>
              <a:defRPr sz="6236">
                <a:solidFill>
                  <a:schemeClr val="tx2"/>
                </a:solidFill>
              </a:defRPr>
            </a:lvl1pPr>
            <a:lvl2pPr>
              <a:defRPr sz="5613">
                <a:solidFill>
                  <a:schemeClr val="tx2"/>
                </a:solidFill>
              </a:defRPr>
            </a:lvl2pPr>
            <a:lvl3pPr>
              <a:defRPr sz="4989">
                <a:solidFill>
                  <a:schemeClr val="tx2"/>
                </a:solidFill>
              </a:defRPr>
            </a:lvl3pPr>
            <a:lvl4pPr>
              <a:defRPr sz="4365">
                <a:solidFill>
                  <a:schemeClr val="tx2"/>
                </a:solidFill>
              </a:defRPr>
            </a:lvl4pPr>
            <a:lvl5pPr>
              <a:defRPr sz="4365">
                <a:solidFill>
                  <a:schemeClr val="tx2"/>
                </a:solidFill>
              </a:defRPr>
            </a:lvl5pPr>
            <a:lvl6pPr>
              <a:defRPr sz="4365">
                <a:solidFill>
                  <a:schemeClr val="tx2"/>
                </a:solidFill>
              </a:defRPr>
            </a:lvl6pPr>
            <a:lvl7pPr>
              <a:defRPr sz="4365">
                <a:solidFill>
                  <a:schemeClr val="tx2"/>
                </a:solidFill>
              </a:defRPr>
            </a:lvl7pPr>
            <a:lvl8pPr>
              <a:defRPr sz="4365">
                <a:solidFill>
                  <a:schemeClr val="tx2"/>
                </a:solidFill>
              </a:defRPr>
            </a:lvl8pPr>
            <a:lvl9pPr>
              <a:defRPr sz="4365">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255631" y="16408130"/>
            <a:ext cx="14122231" cy="2149946"/>
          </a:xfrm>
        </p:spPr>
        <p:txBody>
          <a:bodyPr anchor="ctr">
            <a:normAutofit/>
          </a:bodyPr>
          <a:lstStyle>
            <a:lvl1pPr marL="0" indent="0" algn="r">
              <a:buNone/>
              <a:defRPr sz="3430">
                <a:solidFill>
                  <a:schemeClr val="bg1"/>
                </a:solidFill>
              </a:defRPr>
            </a:lvl1pPr>
            <a:lvl2pPr marL="1425595" indent="0">
              <a:buNone/>
              <a:defRPr sz="3430"/>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3/26/19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3919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290" y="14634247"/>
            <a:ext cx="26453570" cy="1767121"/>
          </a:xfrm>
        </p:spPr>
        <p:txBody>
          <a:bodyPr anchor="b">
            <a:normAutofit/>
          </a:bodyPr>
          <a:lstStyle>
            <a:lvl1pPr algn="l">
              <a:defRPr sz="7483"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3608" y="1869976"/>
            <a:ext cx="27277841" cy="11091709"/>
          </a:xfrm>
        </p:spPr>
        <p:txBody>
          <a:bodyPr anchor="t">
            <a:normAutofit/>
          </a:bodyPr>
          <a:lstStyle>
            <a:lvl1pPr marL="0" indent="0" algn="ctr">
              <a:buNone/>
              <a:defRPr sz="4989"/>
            </a:lvl1pPr>
            <a:lvl2pPr marL="1425595" indent="0">
              <a:buNone/>
              <a:defRPr sz="4989"/>
            </a:lvl2pPr>
            <a:lvl3pPr marL="2851191" indent="0">
              <a:buNone/>
              <a:defRPr sz="4989"/>
            </a:lvl3pPr>
            <a:lvl4pPr marL="4276786" indent="0">
              <a:buNone/>
              <a:defRPr sz="4989"/>
            </a:lvl4pPr>
            <a:lvl5pPr marL="5702381" indent="0">
              <a:buNone/>
              <a:defRPr sz="4989"/>
            </a:lvl5pPr>
            <a:lvl6pPr marL="7127977" indent="0">
              <a:buNone/>
              <a:defRPr sz="4989"/>
            </a:lvl6pPr>
            <a:lvl7pPr marL="8553572" indent="0">
              <a:buNone/>
              <a:defRPr sz="4989"/>
            </a:lvl7pPr>
            <a:lvl8pPr marL="9979167" indent="0">
              <a:buNone/>
              <a:defRPr sz="4989"/>
            </a:lvl8pPr>
            <a:lvl9pPr marL="11404763" indent="0">
              <a:buNone/>
              <a:defRPr sz="4989"/>
            </a:lvl9pPr>
          </a:lstStyle>
          <a:p>
            <a:r>
              <a:rPr lang="en-US"/>
              <a:t>Click icon to add picture</a:t>
            </a:r>
            <a:endParaRPr lang="en-US" dirty="0"/>
          </a:p>
        </p:txBody>
      </p:sp>
      <p:sp>
        <p:nvSpPr>
          <p:cNvPr id="4" name="Text Placeholder 3"/>
          <p:cNvSpPr>
            <a:spLocks noGrp="1"/>
          </p:cNvSpPr>
          <p:nvPr>
            <p:ph type="body" sz="half" idx="2"/>
          </p:nvPr>
        </p:nvSpPr>
        <p:spPr>
          <a:xfrm>
            <a:off x="1924290" y="16401367"/>
            <a:ext cx="26453570" cy="1866689"/>
          </a:xfrm>
        </p:spPr>
        <p:txBody>
          <a:bodyPr>
            <a:normAutofit/>
          </a:bodyPr>
          <a:lstStyle>
            <a:lvl1pPr marL="0" indent="0">
              <a:buNone/>
              <a:defRPr sz="3742"/>
            </a:lvl1pPr>
            <a:lvl2pPr marL="1425595" indent="0">
              <a:buNone/>
              <a:defRPr sz="3742"/>
            </a:lvl2pPr>
            <a:lvl3pPr marL="2851191" indent="0">
              <a:buNone/>
              <a:defRPr sz="3118"/>
            </a:lvl3pPr>
            <a:lvl4pPr marL="4276786" indent="0">
              <a:buNone/>
              <a:defRPr sz="2806"/>
            </a:lvl4pPr>
            <a:lvl5pPr marL="5702381" indent="0">
              <a:buNone/>
              <a:defRPr sz="2806"/>
            </a:lvl5pPr>
            <a:lvl6pPr marL="7127977" indent="0">
              <a:buNone/>
              <a:defRPr sz="2806"/>
            </a:lvl6pPr>
            <a:lvl7pPr marL="8553572" indent="0">
              <a:buNone/>
              <a:defRPr sz="2806"/>
            </a:lvl7pPr>
            <a:lvl8pPr marL="9979167" indent="0">
              <a:buNone/>
              <a:defRPr sz="2806"/>
            </a:lvl8pPr>
            <a:lvl9pPr marL="11404763" indent="0">
              <a:buNone/>
              <a:defRPr sz="2806"/>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8745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4290" y="2143584"/>
            <a:ext cx="26453570" cy="33778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4290" y="6947037"/>
            <a:ext cx="26453570" cy="1132101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406585" y="18571565"/>
            <a:ext cx="7064216" cy="1138480"/>
          </a:xfrm>
          <a:prstGeom prst="rect">
            <a:avLst/>
          </a:prstGeom>
        </p:spPr>
        <p:txBody>
          <a:bodyPr vert="horz" lIns="91440" tIns="45720" rIns="91440" bIns="45720" rtlCol="0" anchor="ctr"/>
          <a:lstStyle>
            <a:lvl1pPr algn="r">
              <a:defRPr sz="2806">
                <a:solidFill>
                  <a:schemeClr val="accent2"/>
                </a:solidFill>
              </a:defRPr>
            </a:lvl1pPr>
          </a:lstStyle>
          <a:p>
            <a:fld id="{48A87A34-81AB-432B-8DAE-1953F412C126}" type="datetimeFigureOut">
              <a:rPr lang="en-US" smtClean="0"/>
              <a:pPr/>
              <a:t>3/26/19</a:t>
            </a:fld>
            <a:endParaRPr lang="en-US" dirty="0"/>
          </a:p>
        </p:txBody>
      </p:sp>
      <p:sp>
        <p:nvSpPr>
          <p:cNvPr id="5" name="Footer Placeholder 4"/>
          <p:cNvSpPr>
            <a:spLocks noGrp="1"/>
          </p:cNvSpPr>
          <p:nvPr>
            <p:ph type="ftr" sz="quarter" idx="3"/>
          </p:nvPr>
        </p:nvSpPr>
        <p:spPr>
          <a:xfrm>
            <a:off x="1924292" y="18558076"/>
            <a:ext cx="16126203" cy="1138480"/>
          </a:xfrm>
          <a:prstGeom prst="rect">
            <a:avLst/>
          </a:prstGeom>
        </p:spPr>
        <p:txBody>
          <a:bodyPr vert="horz" lIns="91440" tIns="45720" rIns="91440" bIns="45720" rtlCol="0" anchor="ctr"/>
          <a:lstStyle>
            <a:lvl1pPr algn="l">
              <a:defRPr sz="2806"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25826889" y="18571565"/>
            <a:ext cx="2550971" cy="1138480"/>
          </a:xfrm>
          <a:prstGeom prst="rect">
            <a:avLst/>
          </a:prstGeom>
        </p:spPr>
        <p:txBody>
          <a:bodyPr vert="horz" lIns="91440" tIns="45720" rIns="91440" bIns="45720" rtlCol="0" anchor="ctr"/>
          <a:lstStyle>
            <a:lvl1pPr algn="r">
              <a:defRPr sz="2806">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1483603" y="1376076"/>
            <a:ext cx="9005449" cy="336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9786166" y="1376076"/>
            <a:ext cx="8975290" cy="3367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0649965" y="1376076"/>
            <a:ext cx="8975290" cy="3367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8254899"/>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1425595" rtl="0" eaLnBrk="1" latinLnBrk="0" hangingPunct="1">
        <a:spcBef>
          <a:spcPct val="0"/>
        </a:spcBef>
        <a:buNone/>
        <a:defRPr sz="8731"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954139"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5613" kern="1200">
          <a:solidFill>
            <a:schemeClr val="tx2"/>
          </a:solidFill>
          <a:latin typeface="+mn-lt"/>
          <a:ea typeface="+mn-ea"/>
          <a:cs typeface="+mn-cs"/>
        </a:defRPr>
      </a:lvl1pPr>
      <a:lvl2pPr marL="1964403" indent="-954139"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989" kern="1200">
          <a:solidFill>
            <a:schemeClr val="tx2"/>
          </a:solidFill>
          <a:latin typeface="+mn-lt"/>
          <a:ea typeface="+mn-ea"/>
          <a:cs typeface="+mn-cs"/>
        </a:defRPr>
      </a:lvl2pPr>
      <a:lvl3pPr marL="2806290" indent="-841887"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4365" kern="1200">
          <a:solidFill>
            <a:schemeClr val="tx2"/>
          </a:solidFill>
          <a:latin typeface="+mn-lt"/>
          <a:ea typeface="+mn-ea"/>
          <a:cs typeface="+mn-cs"/>
        </a:defRPr>
      </a:lvl3pPr>
      <a:lvl4pPr marL="3872680"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4pPr>
      <a:lvl5pPr marL="4995196" indent="-729635"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5pPr>
      <a:lvl6pPr marL="592439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6pPr>
      <a:lvl7pPr marL="685982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7pPr>
      <a:lvl8pPr marL="779525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8pPr>
      <a:lvl9pPr marL="8730680" indent="-712798" algn="l" defTabSz="1425595" rtl="0" eaLnBrk="1" latinLnBrk="0" hangingPunct="1">
        <a:spcBef>
          <a:spcPct val="20000"/>
        </a:spcBef>
        <a:spcAft>
          <a:spcPts val="1871"/>
        </a:spcAft>
        <a:buClr>
          <a:schemeClr val="accent2"/>
        </a:buClr>
        <a:buSzPct val="92000"/>
        <a:buFont typeface="Wingdings 2" panose="05020102010507070707" pitchFamily="18" charset="2"/>
        <a:buChar char=""/>
        <a:defRPr sz="3742" kern="1200">
          <a:solidFill>
            <a:schemeClr val="tx2"/>
          </a:solidFill>
          <a:latin typeface="+mn-lt"/>
          <a:ea typeface="+mn-ea"/>
          <a:cs typeface="+mn-cs"/>
        </a:defRPr>
      </a:lvl9pPr>
    </p:bodyStyle>
    <p:otherStyle>
      <a:defPPr>
        <a:defRPr lang="en-US"/>
      </a:defPPr>
      <a:lvl1pPr marL="0" algn="l" defTabSz="1425595" rtl="0" eaLnBrk="1" latinLnBrk="0" hangingPunct="1">
        <a:defRPr sz="5613" kern="1200">
          <a:solidFill>
            <a:schemeClr val="tx1"/>
          </a:solidFill>
          <a:latin typeface="+mn-lt"/>
          <a:ea typeface="+mn-ea"/>
          <a:cs typeface="+mn-cs"/>
        </a:defRPr>
      </a:lvl1pPr>
      <a:lvl2pPr marL="1425595" algn="l" defTabSz="1425595" rtl="0" eaLnBrk="1" latinLnBrk="0" hangingPunct="1">
        <a:defRPr sz="5613" kern="1200">
          <a:solidFill>
            <a:schemeClr val="tx1"/>
          </a:solidFill>
          <a:latin typeface="+mn-lt"/>
          <a:ea typeface="+mn-ea"/>
          <a:cs typeface="+mn-cs"/>
        </a:defRPr>
      </a:lvl2pPr>
      <a:lvl3pPr marL="2851191" algn="l" defTabSz="1425595" rtl="0" eaLnBrk="1" latinLnBrk="0" hangingPunct="1">
        <a:defRPr sz="5613" kern="1200">
          <a:solidFill>
            <a:schemeClr val="tx1"/>
          </a:solidFill>
          <a:latin typeface="+mn-lt"/>
          <a:ea typeface="+mn-ea"/>
          <a:cs typeface="+mn-cs"/>
        </a:defRPr>
      </a:lvl3pPr>
      <a:lvl4pPr marL="4276786" algn="l" defTabSz="1425595" rtl="0" eaLnBrk="1" latinLnBrk="0" hangingPunct="1">
        <a:defRPr sz="5613" kern="1200">
          <a:solidFill>
            <a:schemeClr val="tx1"/>
          </a:solidFill>
          <a:latin typeface="+mn-lt"/>
          <a:ea typeface="+mn-ea"/>
          <a:cs typeface="+mn-cs"/>
        </a:defRPr>
      </a:lvl4pPr>
      <a:lvl5pPr marL="5702381" algn="l" defTabSz="1425595" rtl="0" eaLnBrk="1" latinLnBrk="0" hangingPunct="1">
        <a:defRPr sz="5613" kern="1200">
          <a:solidFill>
            <a:schemeClr val="tx1"/>
          </a:solidFill>
          <a:latin typeface="+mn-lt"/>
          <a:ea typeface="+mn-ea"/>
          <a:cs typeface="+mn-cs"/>
        </a:defRPr>
      </a:lvl5pPr>
      <a:lvl6pPr marL="7127977" algn="l" defTabSz="1425595" rtl="0" eaLnBrk="1" latinLnBrk="0" hangingPunct="1">
        <a:defRPr sz="5613" kern="1200">
          <a:solidFill>
            <a:schemeClr val="tx1"/>
          </a:solidFill>
          <a:latin typeface="+mn-lt"/>
          <a:ea typeface="+mn-ea"/>
          <a:cs typeface="+mn-cs"/>
        </a:defRPr>
      </a:lvl6pPr>
      <a:lvl7pPr marL="8553572" algn="l" defTabSz="1425595" rtl="0" eaLnBrk="1" latinLnBrk="0" hangingPunct="1">
        <a:defRPr sz="5613" kern="1200">
          <a:solidFill>
            <a:schemeClr val="tx1"/>
          </a:solidFill>
          <a:latin typeface="+mn-lt"/>
          <a:ea typeface="+mn-ea"/>
          <a:cs typeface="+mn-cs"/>
        </a:defRPr>
      </a:lvl7pPr>
      <a:lvl8pPr marL="9979167" algn="l" defTabSz="1425595" rtl="0" eaLnBrk="1" latinLnBrk="0" hangingPunct="1">
        <a:defRPr sz="5613" kern="1200">
          <a:solidFill>
            <a:schemeClr val="tx1"/>
          </a:solidFill>
          <a:latin typeface="+mn-lt"/>
          <a:ea typeface="+mn-ea"/>
          <a:cs typeface="+mn-cs"/>
        </a:defRPr>
      </a:lvl8pPr>
      <a:lvl9pPr marL="11404763" algn="l" defTabSz="1425595" rtl="0" eaLnBrk="1" latinLnBrk="0" hangingPunct="1">
        <a:defRPr sz="561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tiff"/><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36A89-0F2A-594A-A795-ABE0A75C95FD}"/>
              </a:ext>
            </a:extLst>
          </p:cNvPr>
          <p:cNvSpPr>
            <a:spLocks noGrp="1"/>
          </p:cNvSpPr>
          <p:nvPr>
            <p:ph type="ctrTitle"/>
          </p:nvPr>
        </p:nvSpPr>
        <p:spPr>
          <a:xfrm>
            <a:off x="1478402" y="-356714"/>
            <a:ext cx="11699343" cy="1876888"/>
          </a:xfrm>
        </p:spPr>
        <p:txBody>
          <a:bodyPr>
            <a:normAutofit fontScale="90000"/>
          </a:bodyPr>
          <a:lstStyle/>
          <a:p>
            <a:r>
              <a:rPr lang="en-US" sz="10926" dirty="0"/>
              <a:t>Exam Companion</a:t>
            </a:r>
          </a:p>
        </p:txBody>
      </p:sp>
      <p:sp>
        <p:nvSpPr>
          <p:cNvPr id="3" name="Subtitle 2">
            <a:extLst>
              <a:ext uri="{FF2B5EF4-FFF2-40B4-BE49-F238E27FC236}">
                <a16:creationId xmlns:a16="http://schemas.microsoft.com/office/drawing/2014/main" id="{B06FDDC4-E952-3E49-BC29-A279DAC2DFE2}"/>
              </a:ext>
            </a:extLst>
          </p:cNvPr>
          <p:cNvSpPr>
            <a:spLocks noGrp="1"/>
          </p:cNvSpPr>
          <p:nvPr>
            <p:ph type="subTitle" idx="1"/>
          </p:nvPr>
        </p:nvSpPr>
        <p:spPr>
          <a:xfrm>
            <a:off x="1478402" y="1832909"/>
            <a:ext cx="24529041" cy="1365715"/>
          </a:xfrm>
        </p:spPr>
        <p:txBody>
          <a:bodyPr>
            <a:normAutofit/>
          </a:bodyPr>
          <a:lstStyle/>
          <a:p>
            <a:r>
              <a:rPr lang="en-GB" sz="4470" dirty="0"/>
              <a:t>A mobile application to support the revision of students in higher education.</a:t>
            </a:r>
            <a:endParaRPr lang="en-US" sz="4470" dirty="0"/>
          </a:p>
        </p:txBody>
      </p:sp>
      <p:pic>
        <p:nvPicPr>
          <p:cNvPr id="6" name="Picture 5">
            <a:extLst>
              <a:ext uri="{FF2B5EF4-FFF2-40B4-BE49-F238E27FC236}">
                <a16:creationId xmlns:a16="http://schemas.microsoft.com/office/drawing/2014/main" id="{1FEE2F21-4B24-5B4F-B049-2CD41E25CF47}"/>
              </a:ext>
            </a:extLst>
          </p:cNvPr>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0"/>
                    </a14:imgEffect>
                  </a14:imgLayer>
                </a14:imgProps>
              </a:ext>
            </a:extLst>
          </a:blip>
          <a:stretch>
            <a:fillRect/>
          </a:stretch>
        </p:blipFill>
        <p:spPr>
          <a:xfrm>
            <a:off x="28664675" y="19648592"/>
            <a:ext cx="1610538" cy="1610538"/>
          </a:xfrm>
          <a:prstGeom prst="rect">
            <a:avLst/>
          </a:prstGeom>
        </p:spPr>
      </p:pic>
      <p:sp>
        <p:nvSpPr>
          <p:cNvPr id="10" name="TextBox 9">
            <a:extLst>
              <a:ext uri="{FF2B5EF4-FFF2-40B4-BE49-F238E27FC236}">
                <a16:creationId xmlns:a16="http://schemas.microsoft.com/office/drawing/2014/main" id="{0C5A57BB-7058-E940-8424-3DD32DB74D41}"/>
              </a:ext>
            </a:extLst>
          </p:cNvPr>
          <p:cNvSpPr txBox="1"/>
          <p:nvPr/>
        </p:nvSpPr>
        <p:spPr>
          <a:xfrm>
            <a:off x="1478402" y="3960320"/>
            <a:ext cx="9167827" cy="5018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3800" dirty="0"/>
              <a:t>Students revising for their examinations should spend their time in a way that maximises productivity to improve their academic performance and, in turn, their future prospects. Instead students in higher education often rely on ineffective revision techniques which undermine their achievements or do little to improve them. </a:t>
            </a:r>
          </a:p>
        </p:txBody>
      </p:sp>
      <p:pic>
        <p:nvPicPr>
          <p:cNvPr id="12" name="Picture 11">
            <a:extLst>
              <a:ext uri="{FF2B5EF4-FFF2-40B4-BE49-F238E27FC236}">
                <a16:creationId xmlns:a16="http://schemas.microsoft.com/office/drawing/2014/main" id="{29D3483D-FEC3-BC45-98AE-21211A811FFB}"/>
              </a:ext>
            </a:extLst>
          </p:cNvPr>
          <p:cNvPicPr>
            <a:picLocks noChangeAspect="1"/>
          </p:cNvPicPr>
          <p:nvPr/>
        </p:nvPicPr>
        <p:blipFill>
          <a:blip r:embed="rId4"/>
          <a:stretch>
            <a:fillRect/>
          </a:stretch>
        </p:blipFill>
        <p:spPr>
          <a:xfrm>
            <a:off x="23713744" y="15678701"/>
            <a:ext cx="4775160" cy="4775160"/>
          </a:xfrm>
          <a:prstGeom prst="rect">
            <a:avLst/>
          </a:prstGeom>
        </p:spPr>
      </p:pic>
      <p:sp>
        <p:nvSpPr>
          <p:cNvPr id="14" name="TextBox 13">
            <a:extLst>
              <a:ext uri="{FF2B5EF4-FFF2-40B4-BE49-F238E27FC236}">
                <a16:creationId xmlns:a16="http://schemas.microsoft.com/office/drawing/2014/main" id="{4252C649-439C-8D46-B2FD-E3D7B6C56747}"/>
              </a:ext>
            </a:extLst>
          </p:cNvPr>
          <p:cNvSpPr txBox="1"/>
          <p:nvPr/>
        </p:nvSpPr>
        <p:spPr>
          <a:xfrm>
            <a:off x="18168770" y="16424902"/>
            <a:ext cx="5486804" cy="3282758"/>
          </a:xfrm>
          <a:prstGeom prst="rect">
            <a:avLst/>
          </a:prstGeom>
          <a:noFill/>
        </p:spPr>
        <p:txBody>
          <a:bodyPr wrap="square" rtlCol="0">
            <a:spAutoFit/>
          </a:bodyPr>
          <a:lstStyle/>
          <a:p>
            <a:r>
              <a:rPr lang="en-US" sz="2732" dirty="0">
                <a:solidFill>
                  <a:schemeClr val="bg1"/>
                </a:solidFill>
              </a:rPr>
              <a:t>References:</a:t>
            </a:r>
          </a:p>
          <a:p>
            <a:pPr marL="425745" indent="-425745">
              <a:buFont typeface="Arial" panose="020B0604020202020204" pitchFamily="34" charset="0"/>
              <a:buChar char="•"/>
            </a:pPr>
            <a:r>
              <a:rPr lang="en-GB" dirty="0">
                <a:solidFill>
                  <a:schemeClr val="bg1"/>
                </a:solidFill>
              </a:rPr>
              <a:t>Dunlosky, J. et al., 2013. Improving Students' Learning With Effective Leaning Techniques: Promising Directions From Cognitive and Educational </a:t>
            </a:r>
            <a:r>
              <a:rPr lang="en-GB" dirty="0" err="1">
                <a:solidFill>
                  <a:schemeClr val="bg1"/>
                </a:solidFill>
              </a:rPr>
              <a:t>Physology</a:t>
            </a:r>
            <a:r>
              <a:rPr lang="en-GB" dirty="0">
                <a:solidFill>
                  <a:schemeClr val="bg1"/>
                </a:solidFill>
              </a:rPr>
              <a:t>. </a:t>
            </a:r>
            <a:r>
              <a:rPr lang="en-GB" i="1" dirty="0">
                <a:solidFill>
                  <a:schemeClr val="bg1"/>
                </a:solidFill>
              </a:rPr>
              <a:t>Psychological science in the public interest, </a:t>
            </a:r>
            <a:r>
              <a:rPr lang="en-GB" dirty="0">
                <a:solidFill>
                  <a:schemeClr val="bg1"/>
                </a:solidFill>
              </a:rPr>
              <a:t>14(1), pp. 4-58.</a:t>
            </a:r>
          </a:p>
          <a:p>
            <a:pPr marL="425745" indent="-425745">
              <a:buFont typeface="Arial" panose="020B0604020202020204" pitchFamily="34" charset="0"/>
              <a:buChar char="•"/>
            </a:pPr>
            <a:r>
              <a:rPr lang="en-GB" dirty="0">
                <a:solidFill>
                  <a:schemeClr val="bg1"/>
                </a:solidFill>
              </a:rPr>
              <a:t>Ruensuk, M., 2014. </a:t>
            </a:r>
            <a:r>
              <a:rPr lang="en-GB" i="1" dirty="0">
                <a:solidFill>
                  <a:schemeClr val="bg1"/>
                </a:solidFill>
              </a:rPr>
              <a:t>An Implementation to Reduce Internal/External Interruptions in Agile Software Development Using Pomodoro Technique, </a:t>
            </a:r>
            <a:r>
              <a:rPr lang="en-GB" dirty="0">
                <a:solidFill>
                  <a:schemeClr val="bg1"/>
                </a:solidFill>
              </a:rPr>
              <a:t>Bangkok: Stamford </a:t>
            </a:r>
            <a:r>
              <a:rPr lang="en-GB" dirty="0" err="1">
                <a:solidFill>
                  <a:schemeClr val="bg1"/>
                </a:solidFill>
              </a:rPr>
              <a:t>Imternational</a:t>
            </a:r>
            <a:r>
              <a:rPr lang="en-GB" dirty="0">
                <a:solidFill>
                  <a:schemeClr val="bg1"/>
                </a:solidFill>
              </a:rPr>
              <a:t> University.</a:t>
            </a:r>
          </a:p>
          <a:p>
            <a:pPr marL="425745" indent="-425745">
              <a:buFont typeface="Arial" panose="020B0604020202020204" pitchFamily="34" charset="0"/>
              <a:buChar char="•"/>
            </a:pPr>
            <a:endParaRPr lang="en-GB" dirty="0">
              <a:solidFill>
                <a:schemeClr val="bg1"/>
              </a:solidFill>
            </a:endParaRPr>
          </a:p>
        </p:txBody>
      </p:sp>
      <p:sp>
        <p:nvSpPr>
          <p:cNvPr id="18" name="TextBox 17">
            <a:extLst>
              <a:ext uri="{FF2B5EF4-FFF2-40B4-BE49-F238E27FC236}">
                <a16:creationId xmlns:a16="http://schemas.microsoft.com/office/drawing/2014/main" id="{2AC49156-9BC0-D14E-B9E6-0885271E371B}"/>
              </a:ext>
            </a:extLst>
          </p:cNvPr>
          <p:cNvSpPr txBox="1"/>
          <p:nvPr/>
        </p:nvSpPr>
        <p:spPr>
          <a:xfrm>
            <a:off x="26101324" y="90834"/>
            <a:ext cx="3913187" cy="1200329"/>
          </a:xfrm>
          <a:prstGeom prst="rect">
            <a:avLst/>
          </a:prstGeom>
          <a:ln>
            <a:noFill/>
          </a:ln>
        </p:spPr>
        <p:style>
          <a:lnRef idx="2">
            <a:schemeClr val="dk1"/>
          </a:lnRef>
          <a:fillRef idx="1">
            <a:schemeClr val="lt1"/>
          </a:fillRef>
          <a:effectRef idx="0">
            <a:schemeClr val="dk1"/>
          </a:effectRef>
          <a:fontRef idx="minor">
            <a:schemeClr val="dk1"/>
          </a:fontRef>
        </p:style>
        <p:txBody>
          <a:bodyPr wrap="square" lIns="90000" rtlCol="0">
            <a:spAutoFit/>
          </a:bodyPr>
          <a:lstStyle/>
          <a:p>
            <a:r>
              <a:rPr lang="en-US" sz="2400" dirty="0">
                <a:solidFill>
                  <a:schemeClr val="accent1"/>
                </a:solidFill>
              </a:rPr>
              <a:t>Student Number:160489815</a:t>
            </a:r>
          </a:p>
          <a:p>
            <a:r>
              <a:rPr lang="en-US" sz="2400" dirty="0">
                <a:solidFill>
                  <a:schemeClr val="accent1"/>
                </a:solidFill>
              </a:rPr>
              <a:t>Student Name: Atul Ghandhi</a:t>
            </a:r>
          </a:p>
          <a:p>
            <a:r>
              <a:rPr lang="en-US" sz="2400" dirty="0">
                <a:solidFill>
                  <a:schemeClr val="accent1"/>
                </a:solidFill>
              </a:rPr>
              <a:t>Supervisor: Dr Usman Naeem</a:t>
            </a:r>
          </a:p>
        </p:txBody>
      </p:sp>
      <p:sp>
        <p:nvSpPr>
          <p:cNvPr id="21" name="TextBox 20">
            <a:extLst>
              <a:ext uri="{FF2B5EF4-FFF2-40B4-BE49-F238E27FC236}">
                <a16:creationId xmlns:a16="http://schemas.microsoft.com/office/drawing/2014/main" id="{847B1CA0-B806-5442-9A42-2CD34455F5B6}"/>
              </a:ext>
            </a:extLst>
          </p:cNvPr>
          <p:cNvSpPr txBox="1"/>
          <p:nvPr/>
        </p:nvSpPr>
        <p:spPr>
          <a:xfrm>
            <a:off x="1478402" y="3196380"/>
            <a:ext cx="9167827" cy="76944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Problem</a:t>
            </a:r>
          </a:p>
        </p:txBody>
      </p:sp>
      <p:sp>
        <p:nvSpPr>
          <p:cNvPr id="23" name="TextBox 22">
            <a:extLst>
              <a:ext uri="{FF2B5EF4-FFF2-40B4-BE49-F238E27FC236}">
                <a16:creationId xmlns:a16="http://schemas.microsoft.com/office/drawing/2014/main" id="{7B082BEA-8C1B-0547-8EF2-ECB6B9DAD5B2}"/>
              </a:ext>
            </a:extLst>
          </p:cNvPr>
          <p:cNvSpPr txBox="1"/>
          <p:nvPr/>
        </p:nvSpPr>
        <p:spPr>
          <a:xfrm>
            <a:off x="16281400" y="3960321"/>
            <a:ext cx="10234134" cy="5018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sz="3000" dirty="0"/>
              <a:t>Practice testing is the most effective revision technique for exam preparation while spaced practice comes in second </a:t>
            </a:r>
            <a:r>
              <a:rPr lang="en-GB" sz="3000" dirty="0"/>
              <a:t>(Dunlosky, et al., 2013).</a:t>
            </a:r>
          </a:p>
          <a:p>
            <a:pPr marL="342900" indent="-342900">
              <a:buFont typeface="Arial" panose="020B0604020202020204" pitchFamily="34" charset="0"/>
              <a:buChar char="•"/>
            </a:pPr>
            <a:r>
              <a:rPr lang="en-GB" sz="3000" dirty="0"/>
              <a:t>The Pomodoro technique improves productivity of focused work sessions by reducing the number of distractions (Ruensuk, 2014).</a:t>
            </a:r>
          </a:p>
          <a:p>
            <a:pPr marL="342900" indent="-342900">
              <a:buFont typeface="Arial" panose="020B0604020202020204" pitchFamily="34" charset="0"/>
              <a:buChar char="•"/>
            </a:pPr>
            <a:r>
              <a:rPr lang="en-GB" sz="3000" dirty="0"/>
              <a:t>Flash cards are an efficient method of revision for examinations as when correctly used they utilise spaced repetition, practice testing and active learning.</a:t>
            </a:r>
          </a:p>
          <a:p>
            <a:pPr marL="342900" indent="-342900">
              <a:buFont typeface="Arial" panose="020B0604020202020204" pitchFamily="34" charset="0"/>
              <a:buChar char="•"/>
            </a:pPr>
            <a:r>
              <a:rPr lang="en-GB" sz="3000" dirty="0"/>
              <a:t>Gamification can enhance student motivation</a:t>
            </a:r>
          </a:p>
        </p:txBody>
      </p:sp>
      <p:sp>
        <p:nvSpPr>
          <p:cNvPr id="24" name="TextBox 23">
            <a:extLst>
              <a:ext uri="{FF2B5EF4-FFF2-40B4-BE49-F238E27FC236}">
                <a16:creationId xmlns:a16="http://schemas.microsoft.com/office/drawing/2014/main" id="{C6647009-A46F-5241-8D98-AA1705B7A91B}"/>
              </a:ext>
            </a:extLst>
          </p:cNvPr>
          <p:cNvSpPr txBox="1"/>
          <p:nvPr/>
        </p:nvSpPr>
        <p:spPr>
          <a:xfrm>
            <a:off x="16281400" y="3198217"/>
            <a:ext cx="10234134" cy="76944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Research findings:</a:t>
            </a:r>
          </a:p>
        </p:txBody>
      </p:sp>
      <p:sp>
        <p:nvSpPr>
          <p:cNvPr id="25" name="TextBox 24">
            <a:extLst>
              <a:ext uri="{FF2B5EF4-FFF2-40B4-BE49-F238E27FC236}">
                <a16:creationId xmlns:a16="http://schemas.microsoft.com/office/drawing/2014/main" id="{DD8CAA38-C708-3F40-97F2-AC986D6B1B11}"/>
              </a:ext>
            </a:extLst>
          </p:cNvPr>
          <p:cNvSpPr txBox="1"/>
          <p:nvPr/>
        </p:nvSpPr>
        <p:spPr>
          <a:xfrm>
            <a:off x="1786309" y="11684779"/>
            <a:ext cx="11018398" cy="3908762"/>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80" b="1" dirty="0"/>
              <a:t>Pomodoro: </a:t>
            </a:r>
            <a:r>
              <a:rPr lang="en-GB" sz="2480" dirty="0"/>
              <a:t>This page includes a Pomodoro timer that times a work session of 25 minutes then notifies the user to take a 5 minutes break. The time frames can be modified to suit the user, as some users may prefer longer periods of focused work followed by longer breaks. </a:t>
            </a:r>
          </a:p>
          <a:p>
            <a:r>
              <a:rPr lang="en-GB" sz="2480" dirty="0"/>
              <a:t>The timer page records the number of Pomodoro’s completed, as well the module that they were completed for. This allows users to easily view how long they have spent studying for each module, as well as what work they completed during each Pomodoro session – if they chose to enter that information.</a:t>
            </a:r>
          </a:p>
          <a:p>
            <a:r>
              <a:rPr lang="en-GB" sz="2480" dirty="0"/>
              <a:t>The Pomodoro section improves productivity during revision by reducing distractions and allowing time for short breaks in-between intense work periods. </a:t>
            </a:r>
            <a:endParaRPr lang="en-US" sz="2480" dirty="0"/>
          </a:p>
        </p:txBody>
      </p:sp>
      <p:sp>
        <p:nvSpPr>
          <p:cNvPr id="26" name="TextBox 25">
            <a:extLst>
              <a:ext uri="{FF2B5EF4-FFF2-40B4-BE49-F238E27FC236}">
                <a16:creationId xmlns:a16="http://schemas.microsoft.com/office/drawing/2014/main" id="{63A77418-A148-7D46-88A2-7A870EE616D9}"/>
              </a:ext>
            </a:extLst>
          </p:cNvPr>
          <p:cNvSpPr txBox="1"/>
          <p:nvPr/>
        </p:nvSpPr>
        <p:spPr>
          <a:xfrm>
            <a:off x="1786309" y="9872648"/>
            <a:ext cx="11018398" cy="7694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Exam Companion Features</a:t>
            </a:r>
          </a:p>
        </p:txBody>
      </p:sp>
      <p:sp>
        <p:nvSpPr>
          <p:cNvPr id="19" name="TextBox 18">
            <a:extLst>
              <a:ext uri="{FF2B5EF4-FFF2-40B4-BE49-F238E27FC236}">
                <a16:creationId xmlns:a16="http://schemas.microsoft.com/office/drawing/2014/main" id="{05DE6527-0731-AD4C-BC43-31F52D1A19BE}"/>
              </a:ext>
            </a:extLst>
          </p:cNvPr>
          <p:cNvSpPr txBox="1"/>
          <p:nvPr/>
        </p:nvSpPr>
        <p:spPr>
          <a:xfrm>
            <a:off x="1786309" y="15940327"/>
            <a:ext cx="11018398" cy="3527119"/>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80" b="1" dirty="0"/>
              <a:t>Flash Cards: </a:t>
            </a:r>
            <a:r>
              <a:rPr lang="en-US" sz="2480" dirty="0"/>
              <a:t>The flash cards page allows users to create digital flash cards for any module and review their flash cards at any time. Flash cards are arranged in stacks for each module and reviewing flash cards uses the Leitner System to balance revising old information with learning content.</a:t>
            </a:r>
          </a:p>
          <a:p>
            <a:r>
              <a:rPr lang="en-US" sz="2480" dirty="0"/>
              <a:t>Using flash cards to revise utilises both spaced practice, as they are reviewed multiple times, and practice testing, as the user can attempt to remember what a cards will say before reading all of it and hen test themselves by checked the remainder of the card. Both spaced practice and practice questions are proven to improve recall of information.  </a:t>
            </a:r>
          </a:p>
        </p:txBody>
      </p:sp>
      <p:sp>
        <p:nvSpPr>
          <p:cNvPr id="20" name="TextBox 19">
            <a:extLst>
              <a:ext uri="{FF2B5EF4-FFF2-40B4-BE49-F238E27FC236}">
                <a16:creationId xmlns:a16="http://schemas.microsoft.com/office/drawing/2014/main" id="{28D29292-7DED-5C47-96BE-15EBA5E135CC}"/>
              </a:ext>
            </a:extLst>
          </p:cNvPr>
          <p:cNvSpPr txBox="1"/>
          <p:nvPr/>
        </p:nvSpPr>
        <p:spPr>
          <a:xfrm>
            <a:off x="13177745" y="10955193"/>
            <a:ext cx="11018398" cy="238219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80" b="1" dirty="0"/>
              <a:t>Schedule: </a:t>
            </a:r>
            <a:r>
              <a:rPr lang="en-US" sz="2480" dirty="0"/>
              <a:t>The schedule page shows a list of upcoming events, with events occurring ‘today’ highlighted.  Scheduling of revision can utilise spaced repetition, as the application will ask the user if they wish to create further events after a short time period to revise the same content again. The schedule page also uses notifications to remind the user to revise using the Pomodoro technique when a scheduled revision session is beginning. </a:t>
            </a:r>
          </a:p>
        </p:txBody>
      </p:sp>
      <p:sp>
        <p:nvSpPr>
          <p:cNvPr id="22" name="TextBox 21">
            <a:extLst>
              <a:ext uri="{FF2B5EF4-FFF2-40B4-BE49-F238E27FC236}">
                <a16:creationId xmlns:a16="http://schemas.microsoft.com/office/drawing/2014/main" id="{8F1AC9E9-D447-5046-A518-4CA521CBAB7F}"/>
              </a:ext>
            </a:extLst>
          </p:cNvPr>
          <p:cNvSpPr txBox="1"/>
          <p:nvPr/>
        </p:nvSpPr>
        <p:spPr>
          <a:xfrm>
            <a:off x="13177745" y="13572767"/>
            <a:ext cx="11018398" cy="238219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80" b="1" dirty="0"/>
              <a:t>Points: </a:t>
            </a:r>
            <a:r>
              <a:rPr lang="en-US" sz="2480" dirty="0"/>
              <a:t>The points page utilises the concept of gamification to reward the user with points for completing various activities within the application. Pomodoro sessions are rewarded with 1 point for every 5 minutes of work completed (5 points for default 25-minutes Pomodoro slot) with an additional point for entering what work was completed at the end of a Pomodoro session.  A further 2 Points are rewarded for each flash card created.</a:t>
            </a:r>
          </a:p>
        </p:txBody>
      </p:sp>
      <p:sp>
        <p:nvSpPr>
          <p:cNvPr id="27" name="TextBox 26">
            <a:extLst>
              <a:ext uri="{FF2B5EF4-FFF2-40B4-BE49-F238E27FC236}">
                <a16:creationId xmlns:a16="http://schemas.microsoft.com/office/drawing/2014/main" id="{7887B124-E020-A348-8C3F-FA7C70CB3C90}"/>
              </a:ext>
            </a:extLst>
          </p:cNvPr>
          <p:cNvSpPr txBox="1"/>
          <p:nvPr/>
        </p:nvSpPr>
        <p:spPr>
          <a:xfrm>
            <a:off x="1786309" y="10954620"/>
            <a:ext cx="11018398" cy="47397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480" dirty="0"/>
              <a:t>The application has four pages; Pomodoro, Flash Cards, Schedule and Points.</a:t>
            </a:r>
          </a:p>
        </p:txBody>
      </p:sp>
      <p:sp>
        <p:nvSpPr>
          <p:cNvPr id="5" name="TextBox 4">
            <a:extLst>
              <a:ext uri="{FF2B5EF4-FFF2-40B4-BE49-F238E27FC236}">
                <a16:creationId xmlns:a16="http://schemas.microsoft.com/office/drawing/2014/main" id="{51028CE6-8D08-B644-B783-EA3067C8D234}"/>
              </a:ext>
            </a:extLst>
          </p:cNvPr>
          <p:cNvSpPr txBox="1"/>
          <p:nvPr/>
        </p:nvSpPr>
        <p:spPr>
          <a:xfrm>
            <a:off x="12867172" y="17162012"/>
            <a:ext cx="5125827" cy="2031325"/>
          </a:xfrm>
          <a:prstGeom prst="rect">
            <a:avLst/>
          </a:prstGeom>
          <a:noFill/>
        </p:spPr>
        <p:txBody>
          <a:bodyPr wrap="none" rtlCol="0">
            <a:spAutoFit/>
          </a:bodyPr>
          <a:lstStyle/>
          <a:p>
            <a:r>
              <a:rPr lang="en-GB" dirty="0">
                <a:solidFill>
                  <a:schemeClr val="bg1"/>
                </a:solidFill>
              </a:rPr>
              <a:t>Replace abstract with problem statement</a:t>
            </a:r>
          </a:p>
          <a:p>
            <a:endParaRPr lang="en-GB" dirty="0">
              <a:solidFill>
                <a:schemeClr val="bg1"/>
              </a:solidFill>
            </a:endParaRPr>
          </a:p>
          <a:p>
            <a:r>
              <a:rPr lang="en-GB" dirty="0">
                <a:solidFill>
                  <a:schemeClr val="bg1"/>
                </a:solidFill>
              </a:rPr>
              <a:t>Replace research with bullet point ‘research findings’</a:t>
            </a:r>
          </a:p>
          <a:p>
            <a:endParaRPr lang="en-GB" dirty="0">
              <a:solidFill>
                <a:schemeClr val="bg1"/>
              </a:solidFill>
            </a:endParaRPr>
          </a:p>
          <a:p>
            <a:r>
              <a:rPr lang="en-GB" dirty="0">
                <a:solidFill>
                  <a:schemeClr val="bg1"/>
                </a:solidFill>
              </a:rPr>
              <a:t>Have a bullet pointed methodology statement</a:t>
            </a:r>
          </a:p>
          <a:p>
            <a:endParaRPr lang="en-GB" dirty="0">
              <a:solidFill>
                <a:schemeClr val="bg1"/>
              </a:solidFill>
            </a:endParaRPr>
          </a:p>
          <a:p>
            <a:r>
              <a:rPr lang="en-GB" dirty="0">
                <a:solidFill>
                  <a:schemeClr val="bg1"/>
                </a:solidFill>
              </a:rPr>
              <a:t>Add screenshots alongside exam companion features</a:t>
            </a:r>
          </a:p>
        </p:txBody>
      </p:sp>
      <p:grpSp>
        <p:nvGrpSpPr>
          <p:cNvPr id="30" name="Group 29">
            <a:extLst>
              <a:ext uri="{FF2B5EF4-FFF2-40B4-BE49-F238E27FC236}">
                <a16:creationId xmlns:a16="http://schemas.microsoft.com/office/drawing/2014/main" id="{5EC5094E-F0F4-474F-8213-04B68DE2FCBC}"/>
              </a:ext>
            </a:extLst>
          </p:cNvPr>
          <p:cNvGrpSpPr/>
          <p:nvPr/>
        </p:nvGrpSpPr>
        <p:grpSpPr>
          <a:xfrm>
            <a:off x="26671057" y="3960321"/>
            <a:ext cx="3635693" cy="4467641"/>
            <a:chOff x="26515534" y="3191053"/>
            <a:chExt cx="3635693" cy="4467641"/>
          </a:xfrm>
        </p:grpSpPr>
        <p:grpSp>
          <p:nvGrpSpPr>
            <p:cNvPr id="9" name="Group 8">
              <a:extLst>
                <a:ext uri="{FF2B5EF4-FFF2-40B4-BE49-F238E27FC236}">
                  <a16:creationId xmlns:a16="http://schemas.microsoft.com/office/drawing/2014/main" id="{0C423764-44A9-A248-A9E6-30BD77B43C6D}"/>
                </a:ext>
              </a:extLst>
            </p:cNvPr>
            <p:cNvGrpSpPr/>
            <p:nvPr/>
          </p:nvGrpSpPr>
          <p:grpSpPr>
            <a:xfrm>
              <a:off x="26515534" y="3191053"/>
              <a:ext cx="3635693" cy="4467641"/>
              <a:chOff x="26639520" y="3205950"/>
              <a:chExt cx="3635693" cy="4467641"/>
            </a:xfrm>
          </p:grpSpPr>
          <p:grpSp>
            <p:nvGrpSpPr>
              <p:cNvPr id="15" name="Group 14">
                <a:extLst>
                  <a:ext uri="{FF2B5EF4-FFF2-40B4-BE49-F238E27FC236}">
                    <a16:creationId xmlns:a16="http://schemas.microsoft.com/office/drawing/2014/main" id="{02423EEB-1063-1749-AE03-A53BD1A57D90}"/>
                  </a:ext>
                </a:extLst>
              </p:cNvPr>
              <p:cNvGrpSpPr/>
              <p:nvPr/>
            </p:nvGrpSpPr>
            <p:grpSpPr>
              <a:xfrm>
                <a:off x="26639520" y="3213522"/>
                <a:ext cx="3635692" cy="4460069"/>
                <a:chOff x="-120953" y="3050"/>
                <a:chExt cx="1464114" cy="1796603"/>
              </a:xfrm>
            </p:grpSpPr>
            <p:pic>
              <p:nvPicPr>
                <p:cNvPr id="16" name="Picture 15" descr="A screenshot of a cell phone&#10;&#10;Description automatically generated">
                  <a:extLst>
                    <a:ext uri="{FF2B5EF4-FFF2-40B4-BE49-F238E27FC236}">
                      <a16:creationId xmlns:a16="http://schemas.microsoft.com/office/drawing/2014/main" id="{BA7E0492-7532-1B4E-B44E-6F4597C4FACD}"/>
                    </a:ext>
                  </a:extLst>
                </p:cNvPr>
                <p:cNvPicPr>
                  <a:picLocks noChangeAspect="1"/>
                </p:cNvPicPr>
                <p:nvPr/>
              </p:nvPicPr>
              <p:blipFill rotWithShape="1">
                <a:blip r:embed="rId5">
                  <a:extLst>
                    <a:ext uri="{28A0092B-C50C-407E-A947-70E740481C1C}">
                      <a14:useLocalDpi xmlns:a14="http://schemas.microsoft.com/office/drawing/2010/main" val="0"/>
                    </a:ext>
                  </a:extLst>
                </a:blip>
                <a:srcRect l="77" r="-81"/>
                <a:stretch/>
              </p:blipFill>
              <p:spPr bwMode="auto">
                <a:xfrm>
                  <a:off x="-27471" y="3050"/>
                  <a:ext cx="1234440" cy="1195705"/>
                </a:xfrm>
                <a:prstGeom prst="rect">
                  <a:avLst/>
                </a:prstGeom>
                <a:ln>
                  <a:noFill/>
                  <a:headEnd type="none" w="med" len="med"/>
                  <a:tailEnd type="none" w="med" len="med"/>
                </a:ln>
                <a:extLst>
                  <a:ext uri="{53640926-AAD7-44D8-BBD7-CCE9431645EC}">
                    <a14:shadowObscured xmlns:a14="http://schemas.microsoft.com/office/drawing/2010/main"/>
                  </a:ext>
                </a:extLst>
              </p:spPr>
              <p:style>
                <a:lnRef idx="2">
                  <a:schemeClr val="accent2"/>
                </a:lnRef>
                <a:fillRef idx="1">
                  <a:schemeClr val="lt1"/>
                </a:fillRef>
                <a:effectRef idx="0">
                  <a:schemeClr val="accent2"/>
                </a:effectRef>
                <a:fontRef idx="minor">
                  <a:schemeClr val="dk1"/>
                </a:fontRef>
              </p:style>
            </p:pic>
            <p:sp>
              <p:nvSpPr>
                <p:cNvPr id="17" name="Text Box 20">
                  <a:extLst>
                    <a:ext uri="{FF2B5EF4-FFF2-40B4-BE49-F238E27FC236}">
                      <a16:creationId xmlns:a16="http://schemas.microsoft.com/office/drawing/2014/main" id="{484F0A58-A615-0044-84BC-3812F1466256}"/>
                    </a:ext>
                  </a:extLst>
                </p:cNvPr>
                <p:cNvSpPr txBox="1"/>
                <p:nvPr/>
              </p:nvSpPr>
              <p:spPr>
                <a:xfrm>
                  <a:off x="-120953" y="1264274"/>
                  <a:ext cx="1464114" cy="535379"/>
                </a:xfrm>
                <a:prstGeom prst="rect">
                  <a:avLst/>
                </a:prstGeom>
                <a:ln>
                  <a:noFill/>
                </a:ln>
              </p:spPr>
              <p:style>
                <a:lnRef idx="2">
                  <a:schemeClr val="accent2"/>
                </a:lnRef>
                <a:fillRef idx="1">
                  <a:schemeClr val="lt1"/>
                </a:fillRef>
                <a:effectRef idx="0">
                  <a:schemeClr val="accent2"/>
                </a:effectRef>
                <a:fontRef idx="minor">
                  <a:schemeClr val="dk1"/>
                </a:fontRef>
              </p:style>
              <p:txBody>
                <a:bodyPr rot="0" spcFirstLastPara="0" vert="horz" wrap="square" lIns="108000" tIns="72000" rIns="108000" bIns="72000" numCol="1" spcCol="0" rtlCol="0" fromWordArt="0" anchor="t" anchorCtr="0" forceAA="0" compatLnSpc="1">
                  <a:prstTxWarp prst="textNoShape">
                    <a:avLst/>
                  </a:prstTxWarp>
                  <a:noAutofit/>
                </a:bodyPr>
                <a:lstStyle/>
                <a:p>
                  <a:pPr>
                    <a:spcAft>
                      <a:spcPts val="2483"/>
                    </a:spcAft>
                  </a:pPr>
                  <a:r>
                    <a:rPr lang="en-GB" sz="1987" i="1" dirty="0">
                      <a:solidFill>
                        <a:srgbClr val="44546A"/>
                      </a:solidFill>
                      <a:latin typeface="Times New Roman" panose="02020603050405020304" pitchFamily="18" charset="0"/>
                      <a:ea typeface="Times New Roman" panose="02020603050405020304" pitchFamily="18" charset="0"/>
                    </a:rPr>
                    <a:t>Figure 1: Average number of distractions during work over an 8 week period when using the Pomodoro technique.</a:t>
                  </a:r>
                </a:p>
              </p:txBody>
            </p:sp>
          </p:grpSp>
          <p:sp>
            <p:nvSpPr>
              <p:cNvPr id="4" name="Frame 3">
                <a:extLst>
                  <a:ext uri="{FF2B5EF4-FFF2-40B4-BE49-F238E27FC236}">
                    <a16:creationId xmlns:a16="http://schemas.microsoft.com/office/drawing/2014/main" id="{B3AF3C8C-89AA-C143-B022-8542E868842E}"/>
                  </a:ext>
                </a:extLst>
              </p:cNvPr>
              <p:cNvSpPr/>
              <p:nvPr/>
            </p:nvSpPr>
            <p:spPr>
              <a:xfrm>
                <a:off x="26639520" y="3205950"/>
                <a:ext cx="3635693" cy="4467641"/>
              </a:xfrm>
              <a:prstGeom prst="frame">
                <a:avLst>
                  <a:gd name="adj1"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cxnSp>
          <p:nvCxnSpPr>
            <p:cNvPr id="13" name="Straight Connector 12">
              <a:extLst>
                <a:ext uri="{FF2B5EF4-FFF2-40B4-BE49-F238E27FC236}">
                  <a16:creationId xmlns:a16="http://schemas.microsoft.com/office/drawing/2014/main" id="{BAA898E5-47B1-F54D-913E-5FA79B7B4A66}"/>
                </a:ext>
              </a:extLst>
            </p:cNvPr>
            <p:cNvCxnSpPr>
              <a:cxnSpLocks/>
            </p:cNvCxnSpPr>
            <p:nvPr/>
          </p:nvCxnSpPr>
          <p:spPr>
            <a:xfrm flipV="1">
              <a:off x="26515534" y="6298618"/>
              <a:ext cx="3635692"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D9237E6F-13EC-984E-85E7-3AB87CE9D67D}"/>
              </a:ext>
            </a:extLst>
          </p:cNvPr>
          <p:cNvSpPr txBox="1"/>
          <p:nvPr/>
        </p:nvSpPr>
        <p:spPr>
          <a:xfrm>
            <a:off x="10875345" y="3967658"/>
            <a:ext cx="5125828" cy="50184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3800" dirty="0"/>
              <a:t>This project aims to improve students’ academic performance via a software application that implements features that help transition their revision techniques to more effective ones. </a:t>
            </a:r>
          </a:p>
        </p:txBody>
      </p:sp>
      <p:sp>
        <p:nvSpPr>
          <p:cNvPr id="32" name="TextBox 31">
            <a:extLst>
              <a:ext uri="{FF2B5EF4-FFF2-40B4-BE49-F238E27FC236}">
                <a16:creationId xmlns:a16="http://schemas.microsoft.com/office/drawing/2014/main" id="{B7FA68EA-8410-2544-8D50-2894EA78E186}"/>
              </a:ext>
            </a:extLst>
          </p:cNvPr>
          <p:cNvSpPr txBox="1"/>
          <p:nvPr/>
        </p:nvSpPr>
        <p:spPr>
          <a:xfrm>
            <a:off x="10875345" y="3198217"/>
            <a:ext cx="5125828" cy="76944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4400" dirty="0"/>
              <a:t>Aim</a:t>
            </a:r>
          </a:p>
        </p:txBody>
      </p:sp>
      <p:cxnSp>
        <p:nvCxnSpPr>
          <p:cNvPr id="34" name="Straight Arrow Connector 33">
            <a:extLst>
              <a:ext uri="{FF2B5EF4-FFF2-40B4-BE49-F238E27FC236}">
                <a16:creationId xmlns:a16="http://schemas.microsoft.com/office/drawing/2014/main" id="{7C09FB1D-1161-654D-AD66-5A9399F141B0}"/>
              </a:ext>
            </a:extLst>
          </p:cNvPr>
          <p:cNvCxnSpPr/>
          <p:nvPr/>
        </p:nvCxnSpPr>
        <p:spPr>
          <a:xfrm>
            <a:off x="25629564" y="5839530"/>
            <a:ext cx="1273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C6524D26-1BAB-CC45-BC1B-178886927DB1}"/>
              </a:ext>
            </a:extLst>
          </p:cNvPr>
          <p:cNvPicPr>
            <a:picLocks noChangeAspect="1"/>
          </p:cNvPicPr>
          <p:nvPr/>
        </p:nvPicPr>
        <p:blipFill>
          <a:blip r:embed="rId6">
            <a:duotone>
              <a:schemeClr val="accent2">
                <a:shade val="45000"/>
                <a:satMod val="135000"/>
              </a:schemeClr>
              <a:prstClr val="white"/>
            </a:duotone>
          </a:blip>
          <a:stretch>
            <a:fillRect/>
          </a:stretch>
        </p:blipFill>
        <p:spPr>
          <a:xfrm>
            <a:off x="0" y="11684779"/>
            <a:ext cx="1365715" cy="1365715"/>
          </a:xfrm>
          <a:prstGeom prst="rect">
            <a:avLst/>
          </a:prstGeom>
        </p:spPr>
      </p:pic>
      <p:pic>
        <p:nvPicPr>
          <p:cNvPr id="28" name="Picture 27">
            <a:extLst>
              <a:ext uri="{FF2B5EF4-FFF2-40B4-BE49-F238E27FC236}">
                <a16:creationId xmlns:a16="http://schemas.microsoft.com/office/drawing/2014/main" id="{6DF226AD-8939-A844-AC9E-A5E2026AA74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6193" b="94725" l="2062" r="97526">
                        <a14:foregroundMark x1="22887" y1="30963" x2="31134" y2="29817"/>
                        <a14:foregroundMark x1="31134" y1="29817" x2="47010" y2="31651"/>
                        <a14:foregroundMark x1="47010" y1="31651" x2="43505" y2="39679"/>
                        <a14:foregroundMark x1="43505" y1="39679" x2="22887" y2="40367"/>
                        <a14:foregroundMark x1="34433" y1="6651" x2="35052" y2="20413"/>
                        <a14:foregroundMark x1="13402" y1="84404" x2="4330" y2="83716"/>
                        <a14:foregroundMark x1="2680" y1="79587" x2="5567" y2="78899"/>
                        <a14:foregroundMark x1="17602" y1="87577" x2="18144" y2="84862"/>
                        <a14:foregroundMark x1="67629" y1="94954" x2="68660" y2="81651"/>
                        <a14:foregroundMark x1="91753" y1="89908" x2="91340" y2="71560"/>
                        <a14:foregroundMark x1="91340" y1="71560" x2="87423" y2="63991"/>
                        <a14:foregroundMark x1="87423" y1="63991" x2="81031" y2="61239"/>
                        <a14:foregroundMark x1="77938" y1="63532" x2="81443" y2="59633"/>
                        <a14:foregroundMark x1="78144" y1="61927" x2="78144" y2="61927"/>
                        <a14:foregroundMark x1="77938" y1="61697" x2="77938" y2="61697"/>
                        <a14:foregroundMark x1="97113" y1="88761" x2="86804" y2="88991"/>
                        <a14:foregroundMark x1="97320" y1="80734" x2="91546" y2="80963"/>
                        <a14:foregroundMark x1="96907" y1="69495" x2="87835" y2="69725"/>
                        <a14:foregroundMark x1="96907" y1="69266" x2="96907" y2="69266"/>
                        <a14:foregroundMark x1="97526" y1="69037" x2="96701" y2="69037"/>
                        <a14:foregroundMark x1="97113" y1="73165" x2="95258" y2="73165"/>
                        <a14:backgroundMark x1="14845" y1="90367" x2="16495" y2="91055"/>
                        <a14:backgroundMark x1="15464" y1="90367" x2="16495" y2="91514"/>
                        <a14:backgroundMark x1="1856" y1="79587" x2="1856" y2="80505"/>
                        <a14:backgroundMark x1="1856" y1="81651" x2="2268" y2="80275"/>
                        <a14:backgroundMark x1="2062" y1="80275" x2="2268" y2="80046"/>
                        <a14:backgroundMark x1="18763" y1="61927" x2="18763" y2="61009"/>
                      </a14:backgroundRemoval>
                    </a14:imgEffect>
                  </a14:imgLayer>
                </a14:imgProps>
              </a:ext>
            </a:extLst>
          </a:blip>
          <a:stretch>
            <a:fillRect/>
          </a:stretch>
        </p:blipFill>
        <p:spPr>
          <a:xfrm>
            <a:off x="27471854" y="1832909"/>
            <a:ext cx="2649914" cy="2382191"/>
          </a:xfrm>
          <a:prstGeom prst="rect">
            <a:avLst/>
          </a:prstGeom>
        </p:spPr>
      </p:pic>
      <mc:AlternateContent xmlns:mc="http://schemas.openxmlformats.org/markup-compatibility/2006">
        <mc:Choice xmlns:p14="http://schemas.microsoft.com/office/powerpoint/2010/main" Requires="p14">
          <p:contentPart p14:bwMode="auto" r:id="rId9">
            <p14:nvContentPartPr>
              <p14:cNvPr id="45" name="Ink 44">
                <a:extLst>
                  <a:ext uri="{FF2B5EF4-FFF2-40B4-BE49-F238E27FC236}">
                    <a16:creationId xmlns:a16="http://schemas.microsoft.com/office/drawing/2014/main" id="{9495A96C-2053-5241-A5DF-6BFE40E54769}"/>
                  </a:ext>
                </a:extLst>
              </p14:cNvPr>
              <p14:cNvContentPartPr/>
              <p14:nvPr/>
            </p14:nvContentPartPr>
            <p14:xfrm>
              <a:off x="9375563" y="3165725"/>
              <a:ext cx="1267920" cy="698760"/>
            </p14:xfrm>
          </p:contentPart>
        </mc:Choice>
        <mc:Fallback>
          <p:pic>
            <p:nvPicPr>
              <p:cNvPr id="45" name="Ink 44">
                <a:extLst>
                  <a:ext uri="{FF2B5EF4-FFF2-40B4-BE49-F238E27FC236}">
                    <a16:creationId xmlns:a16="http://schemas.microsoft.com/office/drawing/2014/main" id="{9495A96C-2053-5241-A5DF-6BFE40E54769}"/>
                  </a:ext>
                </a:extLst>
              </p:cNvPr>
              <p:cNvPicPr/>
              <p:nvPr/>
            </p:nvPicPr>
            <p:blipFill>
              <a:blip r:embed="rId10"/>
              <a:stretch>
                <a:fillRect/>
              </a:stretch>
            </p:blipFill>
            <p:spPr>
              <a:xfrm>
                <a:off x="9312563" y="3103053"/>
                <a:ext cx="1393560" cy="824465"/>
              </a:xfrm>
              <a:prstGeom prst="rect">
                <a:avLst/>
              </a:prstGeom>
            </p:spPr>
          </p:pic>
        </mc:Fallback>
      </mc:AlternateContent>
      <p:pic>
        <p:nvPicPr>
          <p:cNvPr id="33" name="Picture 32">
            <a:extLst>
              <a:ext uri="{FF2B5EF4-FFF2-40B4-BE49-F238E27FC236}">
                <a16:creationId xmlns:a16="http://schemas.microsoft.com/office/drawing/2014/main" id="{9105513F-CFE8-F345-995D-7C3405B3F431}"/>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8792572" y="2609967"/>
            <a:ext cx="2252905" cy="1689679"/>
          </a:xfrm>
          <a:prstGeom prst="rect">
            <a:avLst/>
          </a:prstGeom>
        </p:spPr>
      </p:pic>
    </p:spTree>
    <p:extLst>
      <p:ext uri="{BB962C8B-B14F-4D97-AF65-F5344CB8AC3E}">
        <p14:creationId xmlns:p14="http://schemas.microsoft.com/office/powerpoint/2010/main" val="35885818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{AF965508-DCE9-054F-B7BE-E8E1FAF578C8}tf10001123</Template>
  <TotalTime>2990</TotalTime>
  <Words>721</Words>
  <Application>Microsoft Macintosh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Gill Sans MT</vt:lpstr>
      <vt:lpstr>Times New Roman</vt:lpstr>
      <vt:lpstr>Wingdings 2</vt:lpstr>
      <vt:lpstr>Dividend</vt:lpstr>
      <vt:lpstr>Exam Companion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Companion</dc:title>
  <dc:creator>Atul Gandhi</dc:creator>
  <cp:lastModifiedBy>Atul Gandhi</cp:lastModifiedBy>
  <cp:revision>33</cp:revision>
  <cp:lastPrinted>2019-03-25T15:59:14Z</cp:lastPrinted>
  <dcterms:created xsi:type="dcterms:W3CDTF">2019-03-18T10:04:36Z</dcterms:created>
  <dcterms:modified xsi:type="dcterms:W3CDTF">2019-03-26T09:59:19Z</dcterms:modified>
</cp:coreProperties>
</file>