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26"/>
    <p:restoredTop sz="94623"/>
  </p:normalViewPr>
  <p:slideViewPr>
    <p:cSldViewPr snapToGrid="0" snapToObjects="1">
      <p:cViewPr>
        <p:scale>
          <a:sx n="40" d="100"/>
          <a:sy n="40" d="100"/>
        </p:scale>
        <p:origin x="1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483601" y="9621587"/>
            <a:ext cx="27282483" cy="103045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24290" y="3088746"/>
            <a:ext cx="26453570" cy="4692187"/>
          </a:xfrm>
          <a:effectLst/>
        </p:spPr>
        <p:txBody>
          <a:bodyPr anchor="b">
            <a:normAutofit/>
          </a:bodyPr>
          <a:lstStyle>
            <a:lvl1pPr>
              <a:defRPr sz="1122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924290" y="7780934"/>
            <a:ext cx="26453570" cy="1840654"/>
          </a:xfrm>
        </p:spPr>
        <p:txBody>
          <a:bodyPr anchor="t">
            <a:normAutofit/>
          </a:bodyPr>
          <a:lstStyle>
            <a:lvl1pPr marL="0" indent="0" algn="l">
              <a:buNone/>
              <a:defRPr sz="4989" cap="all">
                <a:solidFill>
                  <a:schemeClr val="accent2"/>
                </a:solidFill>
              </a:defRPr>
            </a:lvl1pPr>
            <a:lvl2pPr marL="1425595" indent="0" algn="ctr">
              <a:buNone/>
              <a:defRPr>
                <a:solidFill>
                  <a:schemeClr val="tx1">
                    <a:tint val="75000"/>
                  </a:schemeClr>
                </a:solidFill>
              </a:defRPr>
            </a:lvl2pPr>
            <a:lvl3pPr marL="2851191" indent="0" algn="ctr">
              <a:buNone/>
              <a:defRPr>
                <a:solidFill>
                  <a:schemeClr val="tx1">
                    <a:tint val="75000"/>
                  </a:schemeClr>
                </a:solidFill>
              </a:defRPr>
            </a:lvl3pPr>
            <a:lvl4pPr marL="4276786" indent="0" algn="ctr">
              <a:buNone/>
              <a:defRPr>
                <a:solidFill>
                  <a:schemeClr val="tx1">
                    <a:tint val="75000"/>
                  </a:schemeClr>
                </a:solidFill>
              </a:defRPr>
            </a:lvl4pPr>
            <a:lvl5pPr marL="5702381" indent="0" algn="ctr">
              <a:buNone/>
              <a:defRPr>
                <a:solidFill>
                  <a:schemeClr val="tx1">
                    <a:tint val="75000"/>
                  </a:schemeClr>
                </a:solidFill>
              </a:defRPr>
            </a:lvl5pPr>
            <a:lvl6pPr marL="7127977" indent="0" algn="ctr">
              <a:buNone/>
              <a:defRPr>
                <a:solidFill>
                  <a:schemeClr val="tx1">
                    <a:tint val="75000"/>
                  </a:schemeClr>
                </a:solidFill>
              </a:defRPr>
            </a:lvl6pPr>
            <a:lvl7pPr marL="8553572" indent="0" algn="ctr">
              <a:buNone/>
              <a:defRPr>
                <a:solidFill>
                  <a:schemeClr val="tx1">
                    <a:tint val="75000"/>
                  </a:schemeClr>
                </a:solidFill>
              </a:defRPr>
            </a:lvl7pPr>
            <a:lvl8pPr marL="9979167" indent="0" algn="ctr">
              <a:buNone/>
              <a:defRPr>
                <a:solidFill>
                  <a:schemeClr val="tx1">
                    <a:tint val="75000"/>
                  </a:schemeClr>
                </a:solidFill>
              </a:defRPr>
            </a:lvl8pPr>
            <a:lvl9pPr marL="1140476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3/19/19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9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202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21949531" y="1869976"/>
            <a:ext cx="6811920" cy="181375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21949531" y="2106949"/>
            <a:ext cx="4976746" cy="161611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24292" y="2106949"/>
            <a:ext cx="19608064" cy="1616111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333118" y="18571565"/>
            <a:ext cx="3137683" cy="1138480"/>
          </a:xfrm>
        </p:spPr>
        <p:txBody>
          <a:bodyPr/>
          <a:lstStyle>
            <a:lvl1pPr>
              <a:defRPr>
                <a:solidFill>
                  <a:schemeClr val="accent1">
                    <a:lumMod val="75000"/>
                    <a:lumOff val="25000"/>
                  </a:schemeClr>
                </a:solidFill>
              </a:defRPr>
            </a:lvl1pPr>
          </a:lstStyle>
          <a:p>
            <a:fld id="{48A87A34-81AB-432B-8DAE-1953F412C126}" type="datetimeFigureOut">
              <a:rPr lang="en-US" smtClean="0"/>
              <a:t>3/19/19</a:t>
            </a:fld>
            <a:endParaRPr lang="en-US" dirty="0"/>
          </a:p>
        </p:txBody>
      </p:sp>
      <p:sp>
        <p:nvSpPr>
          <p:cNvPr id="5" name="Footer Placeholder 4"/>
          <p:cNvSpPr>
            <a:spLocks noGrp="1"/>
          </p:cNvSpPr>
          <p:nvPr>
            <p:ph type="ftr" sz="quarter" idx="11"/>
          </p:nvPr>
        </p:nvSpPr>
        <p:spPr>
          <a:xfrm>
            <a:off x="1924292" y="18558076"/>
            <a:ext cx="19608064" cy="1138480"/>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4308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924290" y="6947038"/>
            <a:ext cx="26453570" cy="113210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788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1498685" y="16032959"/>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924295" y="9468203"/>
            <a:ext cx="26453567" cy="4692187"/>
          </a:xfrm>
        </p:spPr>
        <p:txBody>
          <a:bodyPr anchor="b">
            <a:normAutofit/>
          </a:bodyPr>
          <a:lstStyle>
            <a:lvl1pPr algn="l">
              <a:defRPr sz="11225"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24295" y="14160390"/>
            <a:ext cx="26453567" cy="1872567"/>
          </a:xfrm>
        </p:spPr>
        <p:txBody>
          <a:bodyPr anchor="t">
            <a:normAutofit/>
          </a:bodyPr>
          <a:lstStyle>
            <a:lvl1pPr marL="0" indent="0" algn="l">
              <a:buNone/>
              <a:defRPr sz="5613" cap="all">
                <a:solidFill>
                  <a:schemeClr val="accent2"/>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3/19/19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8994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4292" y="6947036"/>
            <a:ext cx="12911090" cy="1132804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39835" y="6947039"/>
            <a:ext cx="12938025" cy="1132804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15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937527" y="6947037"/>
            <a:ext cx="11897854" cy="1796817"/>
          </a:xfrm>
        </p:spPr>
        <p:txBody>
          <a:bodyPr anchor="b">
            <a:noAutofit/>
          </a:bodyPr>
          <a:lstStyle>
            <a:lvl1pPr marL="0" indent="0">
              <a:buNone/>
              <a:defRPr sz="6860" b="0">
                <a:solidFill>
                  <a:schemeClr val="accent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1924292" y="9123591"/>
            <a:ext cx="12911090" cy="91514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53070" y="6947037"/>
            <a:ext cx="11924789" cy="1796817"/>
          </a:xfrm>
        </p:spPr>
        <p:txBody>
          <a:bodyPr anchor="b">
            <a:noAutofit/>
          </a:bodyPr>
          <a:lstStyle>
            <a:lvl1pPr marL="0" indent="0">
              <a:buNone/>
              <a:defRPr sz="6860" b="0">
                <a:solidFill>
                  <a:schemeClr val="accent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439835" y="9123591"/>
            <a:ext cx="12938025" cy="91514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87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529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850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498685" y="16032957"/>
            <a:ext cx="27277844" cy="3974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924822" y="16408131"/>
            <a:ext cx="11709545" cy="2149943"/>
          </a:xfrm>
        </p:spPr>
        <p:txBody>
          <a:bodyPr anchor="ctr"/>
          <a:lstStyle>
            <a:lvl1pPr algn="l">
              <a:defRPr sz="6236"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1477999" y="1874575"/>
            <a:ext cx="27283450" cy="13110800"/>
          </a:xfrm>
        </p:spPr>
        <p:txBody>
          <a:bodyPr anchor="ctr">
            <a:normAutofit/>
          </a:bodyPr>
          <a:lstStyle>
            <a:lvl1pPr>
              <a:defRPr sz="6236">
                <a:solidFill>
                  <a:schemeClr val="tx2"/>
                </a:solidFill>
              </a:defRPr>
            </a:lvl1pPr>
            <a:lvl2pPr>
              <a:defRPr sz="5613">
                <a:solidFill>
                  <a:schemeClr val="tx2"/>
                </a:solidFill>
              </a:defRPr>
            </a:lvl2pPr>
            <a:lvl3pPr>
              <a:defRPr sz="4989">
                <a:solidFill>
                  <a:schemeClr val="tx2"/>
                </a:solidFill>
              </a:defRPr>
            </a:lvl3pPr>
            <a:lvl4pPr>
              <a:defRPr sz="4365">
                <a:solidFill>
                  <a:schemeClr val="tx2"/>
                </a:solidFill>
              </a:defRPr>
            </a:lvl4pPr>
            <a:lvl5pPr>
              <a:defRPr sz="4365">
                <a:solidFill>
                  <a:schemeClr val="tx2"/>
                </a:solidFill>
              </a:defRPr>
            </a:lvl5pPr>
            <a:lvl6pPr>
              <a:defRPr sz="4365">
                <a:solidFill>
                  <a:schemeClr val="tx2"/>
                </a:solidFill>
              </a:defRPr>
            </a:lvl6pPr>
            <a:lvl7pPr>
              <a:defRPr sz="4365">
                <a:solidFill>
                  <a:schemeClr val="tx2"/>
                </a:solidFill>
              </a:defRPr>
            </a:lvl7pPr>
            <a:lvl8pPr>
              <a:defRPr sz="4365">
                <a:solidFill>
                  <a:schemeClr val="tx2"/>
                </a:solidFill>
              </a:defRPr>
            </a:lvl8pPr>
            <a:lvl9pPr>
              <a:defRPr sz="4365">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255631" y="16408130"/>
            <a:ext cx="14122231" cy="2149946"/>
          </a:xfrm>
        </p:spPr>
        <p:txBody>
          <a:bodyPr anchor="ctr">
            <a:normAutofit/>
          </a:bodyPr>
          <a:lstStyle>
            <a:lvl1pPr marL="0" indent="0" algn="r">
              <a:buNone/>
              <a:defRPr sz="3430">
                <a:solidFill>
                  <a:schemeClr val="bg1"/>
                </a:solidFill>
              </a:defRPr>
            </a:lvl1pPr>
            <a:lvl2pPr marL="1425595" indent="0">
              <a:buNone/>
              <a:defRPr sz="3430"/>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3/19/19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19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290" y="14634247"/>
            <a:ext cx="26453570" cy="1767121"/>
          </a:xfrm>
        </p:spPr>
        <p:txBody>
          <a:bodyPr anchor="b">
            <a:normAutofit/>
          </a:bodyPr>
          <a:lstStyle>
            <a:lvl1pPr algn="l">
              <a:defRPr sz="7483"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3608" y="1869976"/>
            <a:ext cx="27277841" cy="11091709"/>
          </a:xfrm>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4" name="Text Placeholder 3"/>
          <p:cNvSpPr>
            <a:spLocks noGrp="1"/>
          </p:cNvSpPr>
          <p:nvPr>
            <p:ph type="body" sz="half" idx="2"/>
          </p:nvPr>
        </p:nvSpPr>
        <p:spPr>
          <a:xfrm>
            <a:off x="1924290" y="16401367"/>
            <a:ext cx="26453570" cy="1866689"/>
          </a:xfrm>
        </p:spPr>
        <p:txBody>
          <a:bodyPr>
            <a:normAutofit/>
          </a:bodyPr>
          <a:lstStyle>
            <a:lvl1pPr marL="0" indent="0">
              <a:buNone/>
              <a:defRPr sz="3742"/>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7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4290" y="2143584"/>
            <a:ext cx="26453570" cy="33778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4290" y="6947037"/>
            <a:ext cx="26453570" cy="1132101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06585" y="18571565"/>
            <a:ext cx="7064216" cy="1138480"/>
          </a:xfrm>
          <a:prstGeom prst="rect">
            <a:avLst/>
          </a:prstGeom>
        </p:spPr>
        <p:txBody>
          <a:bodyPr vert="horz" lIns="91440" tIns="45720" rIns="91440" bIns="45720" rtlCol="0" anchor="ctr"/>
          <a:lstStyle>
            <a:lvl1pPr algn="r">
              <a:defRPr sz="2806">
                <a:solidFill>
                  <a:schemeClr val="accent2"/>
                </a:solidFill>
              </a:defRPr>
            </a:lvl1pPr>
          </a:lstStyle>
          <a:p>
            <a:fld id="{48A87A34-81AB-432B-8DAE-1953F412C126}" type="datetimeFigureOut">
              <a:rPr lang="en-US" smtClean="0"/>
              <a:pPr/>
              <a:t>3/19/19</a:t>
            </a:fld>
            <a:endParaRPr lang="en-US" dirty="0"/>
          </a:p>
        </p:txBody>
      </p:sp>
      <p:sp>
        <p:nvSpPr>
          <p:cNvPr id="5" name="Footer Placeholder 4"/>
          <p:cNvSpPr>
            <a:spLocks noGrp="1"/>
          </p:cNvSpPr>
          <p:nvPr>
            <p:ph type="ftr" sz="quarter" idx="3"/>
          </p:nvPr>
        </p:nvSpPr>
        <p:spPr>
          <a:xfrm>
            <a:off x="1924292" y="18558076"/>
            <a:ext cx="16126203" cy="1138480"/>
          </a:xfrm>
          <a:prstGeom prst="rect">
            <a:avLst/>
          </a:prstGeom>
        </p:spPr>
        <p:txBody>
          <a:bodyPr vert="horz" lIns="91440" tIns="45720" rIns="91440" bIns="45720" rtlCol="0" anchor="ctr"/>
          <a:lstStyle>
            <a:lvl1pPr algn="l">
              <a:defRPr sz="2806"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25826889" y="18571565"/>
            <a:ext cx="2550971" cy="1138480"/>
          </a:xfrm>
          <a:prstGeom prst="rect">
            <a:avLst/>
          </a:prstGeom>
        </p:spPr>
        <p:txBody>
          <a:bodyPr vert="horz" lIns="91440" tIns="45720" rIns="91440" bIns="45720" rtlCol="0" anchor="ctr"/>
          <a:lstStyle>
            <a:lvl1pPr algn="r">
              <a:defRPr sz="2806">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1483603" y="1376076"/>
            <a:ext cx="9005449" cy="336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9786166" y="1376076"/>
            <a:ext cx="8975290" cy="3367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0649965" y="1376076"/>
            <a:ext cx="8975290" cy="3367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825489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1425595" rtl="0" eaLnBrk="1" latinLnBrk="0" hangingPunct="1">
        <a:spcBef>
          <a:spcPct val="0"/>
        </a:spcBef>
        <a:buNone/>
        <a:defRPr sz="8731"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54139" indent="-954139"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5613" kern="1200">
          <a:solidFill>
            <a:schemeClr val="tx2"/>
          </a:solidFill>
          <a:latin typeface="+mn-lt"/>
          <a:ea typeface="+mn-ea"/>
          <a:cs typeface="+mn-cs"/>
        </a:defRPr>
      </a:lvl1pPr>
      <a:lvl2pPr marL="1964403" indent="-954139"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4989" kern="1200">
          <a:solidFill>
            <a:schemeClr val="tx2"/>
          </a:solidFill>
          <a:latin typeface="+mn-lt"/>
          <a:ea typeface="+mn-ea"/>
          <a:cs typeface="+mn-cs"/>
        </a:defRPr>
      </a:lvl2pPr>
      <a:lvl3pPr marL="2806290" indent="-841887"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4365" kern="1200">
          <a:solidFill>
            <a:schemeClr val="tx2"/>
          </a:solidFill>
          <a:latin typeface="+mn-lt"/>
          <a:ea typeface="+mn-ea"/>
          <a:cs typeface="+mn-cs"/>
        </a:defRPr>
      </a:lvl3pPr>
      <a:lvl4pPr marL="3872680" indent="-729635"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4pPr>
      <a:lvl5pPr marL="4995196" indent="-729635"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p:bodyStyle>
    <p:otherStyle>
      <a:defPPr>
        <a:defRPr lang="en-US"/>
      </a:defPPr>
      <a:lvl1pPr marL="0" algn="l" defTabSz="1425595" rtl="0" eaLnBrk="1" latinLnBrk="0" hangingPunct="1">
        <a:defRPr sz="5613" kern="1200">
          <a:solidFill>
            <a:schemeClr val="tx1"/>
          </a:solidFill>
          <a:latin typeface="+mn-lt"/>
          <a:ea typeface="+mn-ea"/>
          <a:cs typeface="+mn-cs"/>
        </a:defRPr>
      </a:lvl1pPr>
      <a:lvl2pPr marL="1425595" algn="l" defTabSz="1425595" rtl="0" eaLnBrk="1" latinLnBrk="0" hangingPunct="1">
        <a:defRPr sz="5613" kern="1200">
          <a:solidFill>
            <a:schemeClr val="tx1"/>
          </a:solidFill>
          <a:latin typeface="+mn-lt"/>
          <a:ea typeface="+mn-ea"/>
          <a:cs typeface="+mn-cs"/>
        </a:defRPr>
      </a:lvl2pPr>
      <a:lvl3pPr marL="2851191" algn="l" defTabSz="1425595" rtl="0" eaLnBrk="1" latinLnBrk="0" hangingPunct="1">
        <a:defRPr sz="5613" kern="1200">
          <a:solidFill>
            <a:schemeClr val="tx1"/>
          </a:solidFill>
          <a:latin typeface="+mn-lt"/>
          <a:ea typeface="+mn-ea"/>
          <a:cs typeface="+mn-cs"/>
        </a:defRPr>
      </a:lvl3pPr>
      <a:lvl4pPr marL="4276786" algn="l" defTabSz="1425595" rtl="0" eaLnBrk="1" latinLnBrk="0" hangingPunct="1">
        <a:defRPr sz="5613" kern="1200">
          <a:solidFill>
            <a:schemeClr val="tx1"/>
          </a:solidFill>
          <a:latin typeface="+mn-lt"/>
          <a:ea typeface="+mn-ea"/>
          <a:cs typeface="+mn-cs"/>
        </a:defRPr>
      </a:lvl4pPr>
      <a:lvl5pPr marL="5702381" algn="l" defTabSz="1425595" rtl="0" eaLnBrk="1" latinLnBrk="0" hangingPunct="1">
        <a:defRPr sz="5613" kern="1200">
          <a:solidFill>
            <a:schemeClr val="tx1"/>
          </a:solidFill>
          <a:latin typeface="+mn-lt"/>
          <a:ea typeface="+mn-ea"/>
          <a:cs typeface="+mn-cs"/>
        </a:defRPr>
      </a:lvl5pPr>
      <a:lvl6pPr marL="7127977" algn="l" defTabSz="1425595" rtl="0" eaLnBrk="1" latinLnBrk="0" hangingPunct="1">
        <a:defRPr sz="5613" kern="1200">
          <a:solidFill>
            <a:schemeClr val="tx1"/>
          </a:solidFill>
          <a:latin typeface="+mn-lt"/>
          <a:ea typeface="+mn-ea"/>
          <a:cs typeface="+mn-cs"/>
        </a:defRPr>
      </a:lvl6pPr>
      <a:lvl7pPr marL="8553572" algn="l" defTabSz="1425595" rtl="0" eaLnBrk="1" latinLnBrk="0" hangingPunct="1">
        <a:defRPr sz="5613" kern="1200">
          <a:solidFill>
            <a:schemeClr val="tx1"/>
          </a:solidFill>
          <a:latin typeface="+mn-lt"/>
          <a:ea typeface="+mn-ea"/>
          <a:cs typeface="+mn-cs"/>
        </a:defRPr>
      </a:lvl7pPr>
      <a:lvl8pPr marL="9979167" algn="l" defTabSz="1425595" rtl="0" eaLnBrk="1" latinLnBrk="0" hangingPunct="1">
        <a:defRPr sz="5613" kern="1200">
          <a:solidFill>
            <a:schemeClr val="tx1"/>
          </a:solidFill>
          <a:latin typeface="+mn-lt"/>
          <a:ea typeface="+mn-ea"/>
          <a:cs typeface="+mn-cs"/>
        </a:defRPr>
      </a:lvl8pPr>
      <a:lvl9pPr marL="11404763" algn="l" defTabSz="1425595" rtl="0" eaLnBrk="1" latinLnBrk="0" hangingPunct="1">
        <a:defRPr sz="56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6A89-0F2A-594A-A795-ABE0A75C95FD}"/>
              </a:ext>
            </a:extLst>
          </p:cNvPr>
          <p:cNvSpPr>
            <a:spLocks noGrp="1"/>
          </p:cNvSpPr>
          <p:nvPr>
            <p:ph type="ctrTitle"/>
          </p:nvPr>
        </p:nvSpPr>
        <p:spPr>
          <a:xfrm>
            <a:off x="1478402" y="-356714"/>
            <a:ext cx="11699343" cy="1876888"/>
          </a:xfrm>
        </p:spPr>
        <p:txBody>
          <a:bodyPr>
            <a:normAutofit fontScale="90000"/>
          </a:bodyPr>
          <a:lstStyle/>
          <a:p>
            <a:r>
              <a:rPr lang="en-US" sz="10926" dirty="0"/>
              <a:t>Exam Companion</a:t>
            </a:r>
          </a:p>
        </p:txBody>
      </p:sp>
      <p:sp>
        <p:nvSpPr>
          <p:cNvPr id="3" name="Subtitle 2">
            <a:extLst>
              <a:ext uri="{FF2B5EF4-FFF2-40B4-BE49-F238E27FC236}">
                <a16:creationId xmlns:a16="http://schemas.microsoft.com/office/drawing/2014/main" id="{B06FDDC4-E952-3E49-BC29-A279DAC2DFE2}"/>
              </a:ext>
            </a:extLst>
          </p:cNvPr>
          <p:cNvSpPr>
            <a:spLocks noGrp="1"/>
          </p:cNvSpPr>
          <p:nvPr>
            <p:ph type="subTitle" idx="1"/>
          </p:nvPr>
        </p:nvSpPr>
        <p:spPr>
          <a:xfrm>
            <a:off x="1478402" y="1832909"/>
            <a:ext cx="24529041" cy="1365715"/>
          </a:xfrm>
        </p:spPr>
        <p:txBody>
          <a:bodyPr>
            <a:normAutofit/>
          </a:bodyPr>
          <a:lstStyle/>
          <a:p>
            <a:r>
              <a:rPr lang="en-GB" sz="4470" dirty="0"/>
              <a:t>A mobile application to support the revision of students in higher education.</a:t>
            </a:r>
            <a:endParaRPr lang="en-US" sz="4470" dirty="0"/>
          </a:p>
        </p:txBody>
      </p:sp>
      <p:pic>
        <p:nvPicPr>
          <p:cNvPr id="6" name="Picture 5">
            <a:extLst>
              <a:ext uri="{FF2B5EF4-FFF2-40B4-BE49-F238E27FC236}">
                <a16:creationId xmlns:a16="http://schemas.microsoft.com/office/drawing/2014/main" id="{1FEE2F21-4B24-5B4F-B049-2CD41E25CF47}"/>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0"/>
                    </a14:imgEffect>
                  </a14:imgLayer>
                </a14:imgProps>
              </a:ext>
            </a:extLst>
          </a:blip>
          <a:stretch>
            <a:fillRect/>
          </a:stretch>
        </p:blipFill>
        <p:spPr>
          <a:xfrm>
            <a:off x="12282213" y="3205950"/>
            <a:ext cx="5710786" cy="5710786"/>
          </a:xfrm>
          <a:prstGeom prst="rect">
            <a:avLst/>
          </a:prstGeom>
        </p:spPr>
      </p:pic>
      <p:sp>
        <p:nvSpPr>
          <p:cNvPr id="10" name="TextBox 9">
            <a:extLst>
              <a:ext uri="{FF2B5EF4-FFF2-40B4-BE49-F238E27FC236}">
                <a16:creationId xmlns:a16="http://schemas.microsoft.com/office/drawing/2014/main" id="{0C5A57BB-7058-E940-8424-3DD32DB74D41}"/>
              </a:ext>
            </a:extLst>
          </p:cNvPr>
          <p:cNvSpPr txBox="1"/>
          <p:nvPr/>
        </p:nvSpPr>
        <p:spPr>
          <a:xfrm>
            <a:off x="1478402" y="3960321"/>
            <a:ext cx="11018398" cy="505369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80" dirty="0"/>
              <a:t>Students in higher education spend much of their time revising course content to achieve better grades in their examinations. Not all revision techniques are equally effective, the techniques used by students can affect their learning, and in turn, their grades. The effectiveness of revision techniques used most frequently by students, as well as alternative revision methods used less often was analysed using relevant journal and conference papers. A software application was then produced, utilising the research by implementing features that will aid students in transitioning their revision techniques to more effective ones. The results found that spaced repetition and practice testing were the most effective revision techniques for test preparation. In addition, the Pomodoro technique was found to be an effective method of managing time during individual revision sessions. The exam companion application includes features that are built upon research on the Pomodoro technique, spaced repetition and gamification.</a:t>
            </a:r>
            <a:endParaRPr lang="en-US" sz="2480" dirty="0"/>
          </a:p>
        </p:txBody>
      </p:sp>
      <p:pic>
        <p:nvPicPr>
          <p:cNvPr id="12" name="Picture 11">
            <a:extLst>
              <a:ext uri="{FF2B5EF4-FFF2-40B4-BE49-F238E27FC236}">
                <a16:creationId xmlns:a16="http://schemas.microsoft.com/office/drawing/2014/main" id="{29D3483D-FEC3-BC45-98AE-21211A811FFB}"/>
              </a:ext>
            </a:extLst>
          </p:cNvPr>
          <p:cNvPicPr>
            <a:picLocks noChangeAspect="1"/>
          </p:cNvPicPr>
          <p:nvPr/>
        </p:nvPicPr>
        <p:blipFill>
          <a:blip r:embed="rId4"/>
          <a:stretch>
            <a:fillRect/>
          </a:stretch>
        </p:blipFill>
        <p:spPr>
          <a:xfrm>
            <a:off x="23713744" y="15678701"/>
            <a:ext cx="4775160" cy="4775160"/>
          </a:xfrm>
          <a:prstGeom prst="rect">
            <a:avLst/>
          </a:prstGeom>
        </p:spPr>
      </p:pic>
      <p:sp>
        <p:nvSpPr>
          <p:cNvPr id="14" name="TextBox 13">
            <a:extLst>
              <a:ext uri="{FF2B5EF4-FFF2-40B4-BE49-F238E27FC236}">
                <a16:creationId xmlns:a16="http://schemas.microsoft.com/office/drawing/2014/main" id="{4252C649-439C-8D46-B2FD-E3D7B6C56747}"/>
              </a:ext>
            </a:extLst>
          </p:cNvPr>
          <p:cNvSpPr txBox="1"/>
          <p:nvPr/>
        </p:nvSpPr>
        <p:spPr>
          <a:xfrm>
            <a:off x="18226940" y="17536750"/>
            <a:ext cx="5486804" cy="1897764"/>
          </a:xfrm>
          <a:prstGeom prst="rect">
            <a:avLst/>
          </a:prstGeom>
          <a:noFill/>
        </p:spPr>
        <p:txBody>
          <a:bodyPr wrap="square" rtlCol="0">
            <a:spAutoFit/>
          </a:bodyPr>
          <a:lstStyle/>
          <a:p>
            <a:r>
              <a:rPr lang="en-US" sz="2732" dirty="0">
                <a:solidFill>
                  <a:schemeClr val="bg1"/>
                </a:solidFill>
              </a:rPr>
              <a:t>References:</a:t>
            </a:r>
          </a:p>
          <a:p>
            <a:pPr marL="425745" indent="-425745">
              <a:buFont typeface="Arial" panose="020B0604020202020204" pitchFamily="34" charset="0"/>
              <a:buChar char="•"/>
            </a:pPr>
            <a:r>
              <a:rPr lang="en-GB" dirty="0" err="1">
                <a:solidFill>
                  <a:schemeClr val="bg1"/>
                </a:solidFill>
              </a:rPr>
              <a:t>Dunlosky</a:t>
            </a:r>
            <a:r>
              <a:rPr lang="en-GB" dirty="0">
                <a:solidFill>
                  <a:schemeClr val="bg1"/>
                </a:solidFill>
              </a:rPr>
              <a:t>, J. et al., 2013. Improving Students' Learning With Effective Leaning Techniques: Promising Directions From Cognitive and Educational </a:t>
            </a:r>
            <a:r>
              <a:rPr lang="en-GB" dirty="0" err="1">
                <a:solidFill>
                  <a:schemeClr val="bg1"/>
                </a:solidFill>
              </a:rPr>
              <a:t>Physology</a:t>
            </a:r>
            <a:r>
              <a:rPr lang="en-GB" dirty="0">
                <a:solidFill>
                  <a:schemeClr val="bg1"/>
                </a:solidFill>
              </a:rPr>
              <a:t>. </a:t>
            </a:r>
            <a:r>
              <a:rPr lang="en-GB" i="1" dirty="0">
                <a:solidFill>
                  <a:schemeClr val="bg1"/>
                </a:solidFill>
              </a:rPr>
              <a:t>Psychological science in the public interest, </a:t>
            </a:r>
            <a:r>
              <a:rPr lang="en-GB" dirty="0">
                <a:solidFill>
                  <a:schemeClr val="bg1"/>
                </a:solidFill>
              </a:rPr>
              <a:t>14(1), pp. 4-58.</a:t>
            </a:r>
          </a:p>
        </p:txBody>
      </p:sp>
      <p:grpSp>
        <p:nvGrpSpPr>
          <p:cNvPr id="15" name="Group 14">
            <a:extLst>
              <a:ext uri="{FF2B5EF4-FFF2-40B4-BE49-F238E27FC236}">
                <a16:creationId xmlns:a16="http://schemas.microsoft.com/office/drawing/2014/main" id="{02423EEB-1063-1749-AE03-A53BD1A57D90}"/>
              </a:ext>
            </a:extLst>
          </p:cNvPr>
          <p:cNvGrpSpPr/>
          <p:nvPr/>
        </p:nvGrpSpPr>
        <p:grpSpPr>
          <a:xfrm>
            <a:off x="25423539" y="9872648"/>
            <a:ext cx="3065365" cy="4560991"/>
            <a:chOff x="3735" y="0"/>
            <a:chExt cx="1234440" cy="1837256"/>
          </a:xfrm>
        </p:grpSpPr>
        <p:pic>
          <p:nvPicPr>
            <p:cNvPr id="16" name="Picture 15" descr="A screenshot of a cell phone&#10;&#10;Description automatically generated">
              <a:extLst>
                <a:ext uri="{FF2B5EF4-FFF2-40B4-BE49-F238E27FC236}">
                  <a16:creationId xmlns:a16="http://schemas.microsoft.com/office/drawing/2014/main" id="{BA7E0492-7532-1B4E-B44E-6F4597C4FACD}"/>
                </a:ext>
              </a:extLst>
            </p:cNvPr>
            <p:cNvPicPr>
              <a:picLocks noChangeAspect="1"/>
            </p:cNvPicPr>
            <p:nvPr/>
          </p:nvPicPr>
          <p:blipFill rotWithShape="1">
            <a:blip r:embed="rId5">
              <a:extLst>
                <a:ext uri="{28A0092B-C50C-407E-A947-70E740481C1C}">
                  <a14:useLocalDpi xmlns:a14="http://schemas.microsoft.com/office/drawing/2010/main" val="0"/>
                </a:ext>
              </a:extLst>
            </a:blip>
            <a:srcRect l="77" r="-81"/>
            <a:stretch/>
          </p:blipFill>
          <p:spPr bwMode="auto">
            <a:xfrm>
              <a:off x="3735" y="0"/>
              <a:ext cx="1234440" cy="1195705"/>
            </a:xfrm>
            <a:prstGeom prst="rect">
              <a:avLst/>
            </a:prstGeom>
            <a:ln w="6350" cap="flat" cmpd="sng" algn="ctr">
              <a:solidFill>
                <a:srgbClr val="1E3763"/>
              </a:solidFill>
              <a:prstDash val="solid"/>
              <a:round/>
              <a:headEnd type="none" w="med" len="med"/>
              <a:tailEnd type="none" w="med" len="med"/>
            </a:ln>
            <a:extLst>
              <a:ext uri="{53640926-AAD7-44D8-BBD7-CCE9431645EC}">
                <a14:shadowObscured xmlns:a14="http://schemas.microsoft.com/office/drawing/2010/main"/>
              </a:ext>
            </a:extLst>
          </p:spPr>
        </p:pic>
        <p:sp>
          <p:nvSpPr>
            <p:cNvPr id="17" name="Text Box 20">
              <a:extLst>
                <a:ext uri="{FF2B5EF4-FFF2-40B4-BE49-F238E27FC236}">
                  <a16:creationId xmlns:a16="http://schemas.microsoft.com/office/drawing/2014/main" id="{484F0A58-A615-0044-84BC-3812F1466256}"/>
                </a:ext>
              </a:extLst>
            </p:cNvPr>
            <p:cNvSpPr txBox="1"/>
            <p:nvPr/>
          </p:nvSpPr>
          <p:spPr>
            <a:xfrm>
              <a:off x="3735" y="1195705"/>
              <a:ext cx="1234440" cy="64155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2483"/>
                </a:spcAft>
              </a:pPr>
              <a:r>
                <a:rPr lang="en-GB" sz="1987" i="1" dirty="0">
                  <a:solidFill>
                    <a:srgbClr val="44546A"/>
                  </a:solidFill>
                  <a:latin typeface="Times New Roman" panose="02020603050405020304" pitchFamily="18" charset="0"/>
                  <a:ea typeface="Times New Roman" panose="02020603050405020304" pitchFamily="18" charset="0"/>
                </a:rPr>
                <a:t>Figure 1: Mean number of internal and external interruptions during work over an 8-week period. (Ruensuk, 2014)</a:t>
              </a:r>
            </a:p>
          </p:txBody>
        </p:sp>
      </p:grpSp>
      <p:sp>
        <p:nvSpPr>
          <p:cNvPr id="18" name="TextBox 17">
            <a:extLst>
              <a:ext uri="{FF2B5EF4-FFF2-40B4-BE49-F238E27FC236}">
                <a16:creationId xmlns:a16="http://schemas.microsoft.com/office/drawing/2014/main" id="{2AC49156-9BC0-D14E-B9E6-0885271E371B}"/>
              </a:ext>
            </a:extLst>
          </p:cNvPr>
          <p:cNvSpPr txBox="1"/>
          <p:nvPr/>
        </p:nvSpPr>
        <p:spPr>
          <a:xfrm>
            <a:off x="26101324" y="90834"/>
            <a:ext cx="3913187"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lIns="90000" rtlCol="0">
            <a:spAutoFit/>
          </a:bodyPr>
          <a:lstStyle/>
          <a:p>
            <a:r>
              <a:rPr lang="en-US" sz="2400" dirty="0">
                <a:solidFill>
                  <a:schemeClr val="accent1"/>
                </a:solidFill>
              </a:rPr>
              <a:t>Student Number:160489815</a:t>
            </a:r>
          </a:p>
          <a:p>
            <a:r>
              <a:rPr lang="en-US" sz="2400" dirty="0">
                <a:solidFill>
                  <a:schemeClr val="accent1"/>
                </a:solidFill>
              </a:rPr>
              <a:t>Student Name: Atul Ghandhi</a:t>
            </a:r>
          </a:p>
          <a:p>
            <a:r>
              <a:rPr lang="en-US" sz="2400" dirty="0">
                <a:solidFill>
                  <a:schemeClr val="accent1"/>
                </a:solidFill>
              </a:rPr>
              <a:t>Supervisor: Dr Usman Naeem</a:t>
            </a:r>
          </a:p>
        </p:txBody>
      </p:sp>
      <p:sp>
        <p:nvSpPr>
          <p:cNvPr id="21" name="TextBox 20">
            <a:extLst>
              <a:ext uri="{FF2B5EF4-FFF2-40B4-BE49-F238E27FC236}">
                <a16:creationId xmlns:a16="http://schemas.microsoft.com/office/drawing/2014/main" id="{847B1CA0-B806-5442-9A42-2CD34455F5B6}"/>
              </a:ext>
            </a:extLst>
          </p:cNvPr>
          <p:cNvSpPr txBox="1"/>
          <p:nvPr/>
        </p:nvSpPr>
        <p:spPr>
          <a:xfrm>
            <a:off x="1478402" y="3196380"/>
            <a:ext cx="11018398" cy="76944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Abstract</a:t>
            </a:r>
          </a:p>
        </p:txBody>
      </p:sp>
      <p:sp>
        <p:nvSpPr>
          <p:cNvPr id="23" name="TextBox 22">
            <a:extLst>
              <a:ext uri="{FF2B5EF4-FFF2-40B4-BE49-F238E27FC236}">
                <a16:creationId xmlns:a16="http://schemas.microsoft.com/office/drawing/2014/main" id="{7B082BEA-8C1B-0547-8EF2-ECB6B9DAD5B2}"/>
              </a:ext>
            </a:extLst>
          </p:cNvPr>
          <p:cNvSpPr txBox="1"/>
          <p:nvPr/>
        </p:nvSpPr>
        <p:spPr>
          <a:xfrm>
            <a:off x="17778412" y="3955004"/>
            <a:ext cx="11018398" cy="5435334"/>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80" dirty="0"/>
              <a:t>Dunlosky et al (2013) provided the foundation of this projects research. This monograph reviews the effectiveness of 10 learning techniques and their relative utility. The techniques analysed were chosen due to either student reliance on them or their adaptability and ease of use meaning they could be easily adopted by many students. This includes note taking in its many forms (summarising, paraphrasing, verbatim copying etc.) as well as, practice testing and spaced practice.</a:t>
            </a:r>
          </a:p>
          <a:p>
            <a:r>
              <a:rPr lang="en-GB" sz="2480" dirty="0"/>
              <a:t>The monograph found practice testing and spaced practice to be the two most effective revision techniques for recall and understanding in an exam environment.</a:t>
            </a:r>
          </a:p>
          <a:p>
            <a:r>
              <a:rPr lang="en-GB" sz="2480" b="1" dirty="0"/>
              <a:t>Practice testing: </a:t>
            </a:r>
            <a:r>
              <a:rPr lang="en-GB" sz="2480" dirty="0"/>
              <a:t>Practice testing includes any form of revision where the student tests their recall of information by trying to answer a question and then getting feedback on how well they recalled it. While Exam questions certainly fall under this category, practice testing can also be utilised in the form of flash cards, where a student tries to remember the information on a flash card without reading it, then checks the card to see how well they recalled its content. </a:t>
            </a:r>
            <a:endParaRPr lang="en-US" sz="2480" dirty="0"/>
          </a:p>
        </p:txBody>
      </p:sp>
      <p:sp>
        <p:nvSpPr>
          <p:cNvPr id="24" name="TextBox 23">
            <a:extLst>
              <a:ext uri="{FF2B5EF4-FFF2-40B4-BE49-F238E27FC236}">
                <a16:creationId xmlns:a16="http://schemas.microsoft.com/office/drawing/2014/main" id="{C6647009-A46F-5241-8D98-AA1705B7A91B}"/>
              </a:ext>
            </a:extLst>
          </p:cNvPr>
          <p:cNvSpPr txBox="1"/>
          <p:nvPr/>
        </p:nvSpPr>
        <p:spPr>
          <a:xfrm>
            <a:off x="17778412" y="3191063"/>
            <a:ext cx="11018398" cy="76944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The Research</a:t>
            </a:r>
          </a:p>
        </p:txBody>
      </p:sp>
      <p:sp>
        <p:nvSpPr>
          <p:cNvPr id="25" name="TextBox 24">
            <a:extLst>
              <a:ext uri="{FF2B5EF4-FFF2-40B4-BE49-F238E27FC236}">
                <a16:creationId xmlns:a16="http://schemas.microsoft.com/office/drawing/2014/main" id="{DD8CAA38-C708-3F40-97F2-AC986D6B1B11}"/>
              </a:ext>
            </a:extLst>
          </p:cNvPr>
          <p:cNvSpPr txBox="1"/>
          <p:nvPr/>
        </p:nvSpPr>
        <p:spPr>
          <a:xfrm>
            <a:off x="1786309" y="11684779"/>
            <a:ext cx="11018398" cy="390876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80" b="1" dirty="0"/>
              <a:t>Pomodoro: </a:t>
            </a:r>
            <a:r>
              <a:rPr lang="en-GB" sz="2480" dirty="0"/>
              <a:t>This page includes a Pomodoro timer that times a work session of 25 minutes then notifies the user to take a 5 minutes break. The time frames can be modified to suit the user, as some users may prefer longer periods of focused work followed by longer breaks. </a:t>
            </a:r>
          </a:p>
          <a:p>
            <a:r>
              <a:rPr lang="en-GB" sz="2480" dirty="0"/>
              <a:t>The timer page records the number of Pomodoro’s completed, as well the module that they were completed for. This allows users to easily view how long they have spent studying for each module, as well as what work they completed during each Pomodoro session – if they chose to enter that information.</a:t>
            </a:r>
          </a:p>
          <a:p>
            <a:r>
              <a:rPr lang="en-GB" sz="2480" dirty="0"/>
              <a:t>The Pomodoro section improves productivity during revision by reducing distractions and allowing time for short breaks in-between intense work periods. </a:t>
            </a:r>
            <a:endParaRPr lang="en-US" sz="2480" dirty="0"/>
          </a:p>
        </p:txBody>
      </p:sp>
      <p:sp>
        <p:nvSpPr>
          <p:cNvPr id="26" name="TextBox 25">
            <a:extLst>
              <a:ext uri="{FF2B5EF4-FFF2-40B4-BE49-F238E27FC236}">
                <a16:creationId xmlns:a16="http://schemas.microsoft.com/office/drawing/2014/main" id="{63A77418-A148-7D46-88A2-7A870EE616D9}"/>
              </a:ext>
            </a:extLst>
          </p:cNvPr>
          <p:cNvSpPr txBox="1"/>
          <p:nvPr/>
        </p:nvSpPr>
        <p:spPr>
          <a:xfrm>
            <a:off x="1786309" y="9872648"/>
            <a:ext cx="11018398"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Exam Companion Features</a:t>
            </a:r>
          </a:p>
        </p:txBody>
      </p:sp>
      <p:sp>
        <p:nvSpPr>
          <p:cNvPr id="19" name="TextBox 18">
            <a:extLst>
              <a:ext uri="{FF2B5EF4-FFF2-40B4-BE49-F238E27FC236}">
                <a16:creationId xmlns:a16="http://schemas.microsoft.com/office/drawing/2014/main" id="{05DE6527-0731-AD4C-BC43-31F52D1A19BE}"/>
              </a:ext>
            </a:extLst>
          </p:cNvPr>
          <p:cNvSpPr txBox="1"/>
          <p:nvPr/>
        </p:nvSpPr>
        <p:spPr>
          <a:xfrm>
            <a:off x="1786309" y="15940327"/>
            <a:ext cx="11018398" cy="3527119"/>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80" b="1" dirty="0"/>
              <a:t>Flash Cards: </a:t>
            </a:r>
            <a:r>
              <a:rPr lang="en-US" sz="2480" dirty="0"/>
              <a:t>The flash cards page allows users to create digital flash cards for any module and review their flash cards at any time. Flash cards are arranged in stacks for each module and reviewing flash cards uses the Leitner System to balance revising old information with learning content.</a:t>
            </a:r>
          </a:p>
          <a:p>
            <a:r>
              <a:rPr lang="en-US" sz="2480" dirty="0"/>
              <a:t>Using flash cards to revise utilises both spaced practice, as they are reviewed multiple times, and practice testing, as the user can attempt to remember what a cards will say before reading all of it and hen test themselves by checked the remainder of the card. Both spaced practice and practice questions are proven to improve recall of information.  </a:t>
            </a:r>
          </a:p>
        </p:txBody>
      </p:sp>
      <p:sp>
        <p:nvSpPr>
          <p:cNvPr id="20" name="TextBox 19">
            <a:extLst>
              <a:ext uri="{FF2B5EF4-FFF2-40B4-BE49-F238E27FC236}">
                <a16:creationId xmlns:a16="http://schemas.microsoft.com/office/drawing/2014/main" id="{28D29292-7DED-5C47-96BE-15EBA5E135CC}"/>
              </a:ext>
            </a:extLst>
          </p:cNvPr>
          <p:cNvSpPr txBox="1"/>
          <p:nvPr/>
        </p:nvSpPr>
        <p:spPr>
          <a:xfrm>
            <a:off x="13177745" y="10955193"/>
            <a:ext cx="11018398" cy="238219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80" b="1" dirty="0"/>
              <a:t>Schedule: </a:t>
            </a:r>
            <a:r>
              <a:rPr lang="en-US" sz="2480" dirty="0"/>
              <a:t>The schedule page shows a list of upcoming events, with events occurring ‘today’ highlighted.  Scheduling of revision can utilise spaced repetition, as the application will ask the user if they wish to create further events after a short time period to revise the same content again. The schedule page also uses notifications to remind the user to revise using the Pomodoro technique when a scheduled revision session is beginning. </a:t>
            </a:r>
          </a:p>
        </p:txBody>
      </p:sp>
      <p:sp>
        <p:nvSpPr>
          <p:cNvPr id="22" name="TextBox 21">
            <a:extLst>
              <a:ext uri="{FF2B5EF4-FFF2-40B4-BE49-F238E27FC236}">
                <a16:creationId xmlns:a16="http://schemas.microsoft.com/office/drawing/2014/main" id="{8F1AC9E9-D447-5046-A518-4CA521CBAB7F}"/>
              </a:ext>
            </a:extLst>
          </p:cNvPr>
          <p:cNvSpPr txBox="1"/>
          <p:nvPr/>
        </p:nvSpPr>
        <p:spPr>
          <a:xfrm>
            <a:off x="13177745" y="13572767"/>
            <a:ext cx="11018398" cy="238219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80" b="1" dirty="0"/>
              <a:t>Points: </a:t>
            </a:r>
            <a:r>
              <a:rPr lang="en-US" sz="2480" dirty="0"/>
              <a:t>The points page utilises the concept of gamification to reward the user with points for completing various activities within the application. Pomodoro sessions are rewarded with 1 point for every 5 minutes of work completed (5 points for default 25-minutes Pomodoro slot) with an additional point for entering what work was completed at the end of a Pomodoro session.  A further 2 Points are rewarded for each flash card created.</a:t>
            </a:r>
          </a:p>
        </p:txBody>
      </p:sp>
      <p:sp>
        <p:nvSpPr>
          <p:cNvPr id="27" name="TextBox 26">
            <a:extLst>
              <a:ext uri="{FF2B5EF4-FFF2-40B4-BE49-F238E27FC236}">
                <a16:creationId xmlns:a16="http://schemas.microsoft.com/office/drawing/2014/main" id="{7887B124-E020-A348-8C3F-FA7C70CB3C90}"/>
              </a:ext>
            </a:extLst>
          </p:cNvPr>
          <p:cNvSpPr txBox="1"/>
          <p:nvPr/>
        </p:nvSpPr>
        <p:spPr>
          <a:xfrm>
            <a:off x="1786309" y="10954620"/>
            <a:ext cx="11018398" cy="47397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80" dirty="0"/>
              <a:t>The application has four pages; Pomodoro, Flash Cards, Schedule and Points.</a:t>
            </a:r>
          </a:p>
        </p:txBody>
      </p:sp>
      <p:sp>
        <p:nvSpPr>
          <p:cNvPr id="5" name="TextBox 4">
            <a:extLst>
              <a:ext uri="{FF2B5EF4-FFF2-40B4-BE49-F238E27FC236}">
                <a16:creationId xmlns:a16="http://schemas.microsoft.com/office/drawing/2014/main" id="{51028CE6-8D08-B644-B783-EA3067C8D234}"/>
              </a:ext>
            </a:extLst>
          </p:cNvPr>
          <p:cNvSpPr txBox="1"/>
          <p:nvPr/>
        </p:nvSpPr>
        <p:spPr>
          <a:xfrm>
            <a:off x="12867172" y="17162012"/>
            <a:ext cx="5125827" cy="2031325"/>
          </a:xfrm>
          <a:prstGeom prst="rect">
            <a:avLst/>
          </a:prstGeom>
          <a:noFill/>
        </p:spPr>
        <p:txBody>
          <a:bodyPr wrap="none" rtlCol="0">
            <a:spAutoFit/>
          </a:bodyPr>
          <a:lstStyle/>
          <a:p>
            <a:r>
              <a:rPr lang="en-GB" dirty="0">
                <a:solidFill>
                  <a:schemeClr val="bg1"/>
                </a:solidFill>
              </a:rPr>
              <a:t>Replace abstract with problem statement</a:t>
            </a:r>
          </a:p>
          <a:p>
            <a:endParaRPr lang="en-GB" dirty="0">
              <a:solidFill>
                <a:schemeClr val="bg1"/>
              </a:solidFill>
            </a:endParaRPr>
          </a:p>
          <a:p>
            <a:r>
              <a:rPr lang="en-GB" dirty="0">
                <a:solidFill>
                  <a:schemeClr val="bg1"/>
                </a:solidFill>
              </a:rPr>
              <a:t>Replace research with bullet point ‘research findings’</a:t>
            </a:r>
          </a:p>
          <a:p>
            <a:endParaRPr lang="en-GB" dirty="0">
              <a:solidFill>
                <a:schemeClr val="bg1"/>
              </a:solidFill>
            </a:endParaRPr>
          </a:p>
          <a:p>
            <a:r>
              <a:rPr lang="en-GB" dirty="0">
                <a:solidFill>
                  <a:schemeClr val="bg1"/>
                </a:solidFill>
              </a:rPr>
              <a:t>Have a bullet pointed methodology statement</a:t>
            </a:r>
          </a:p>
          <a:p>
            <a:endParaRPr lang="en-GB" dirty="0">
              <a:solidFill>
                <a:schemeClr val="bg1"/>
              </a:solidFill>
            </a:endParaRPr>
          </a:p>
          <a:p>
            <a:r>
              <a:rPr lang="en-GB" dirty="0">
                <a:solidFill>
                  <a:schemeClr val="bg1"/>
                </a:solidFill>
              </a:rPr>
              <a:t>Add screenshots alongside exam companion features</a:t>
            </a:r>
          </a:p>
        </p:txBody>
      </p:sp>
    </p:spTree>
    <p:extLst>
      <p:ext uri="{BB962C8B-B14F-4D97-AF65-F5344CB8AC3E}">
        <p14:creationId xmlns:p14="http://schemas.microsoft.com/office/powerpoint/2010/main" val="35885818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{AF965508-DCE9-054F-B7BE-E8E1FAF578C8}tf10001123</Template>
  <TotalTime>1848</TotalTime>
  <Words>897</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Gill Sans MT</vt:lpstr>
      <vt:lpstr>Times New Roman</vt:lpstr>
      <vt:lpstr>Wingdings 2</vt:lpstr>
      <vt:lpstr>Dividend</vt:lpstr>
      <vt:lpstr>Exam Companion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Companion</dc:title>
  <dc:creator>Atul Gandhi</dc:creator>
  <cp:lastModifiedBy>Atul Gandhi</cp:lastModifiedBy>
  <cp:revision>23</cp:revision>
  <cp:lastPrinted>2019-03-19T14:29:36Z</cp:lastPrinted>
  <dcterms:created xsi:type="dcterms:W3CDTF">2019-03-18T10:04:36Z</dcterms:created>
  <dcterms:modified xsi:type="dcterms:W3CDTF">2019-03-19T17:02:17Z</dcterms:modified>
</cp:coreProperties>
</file>