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F1F606-7CC3-445E-84F2-92FD2B85B2E4}">
  <a:tblStyle styleId="{52F1F606-7CC3-445E-84F2-92FD2B85B2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003d963f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003d963f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02b4e0e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02b4e0e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003d963f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003d963f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002b4e0e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002b4e0e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0d812d6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0d812d6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d812d6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0d812d6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d812d6b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d812d6b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d812d6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d812d6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d812d6b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d812d6b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002b4e0e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002b4e0e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002b4e0e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002b4e0e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002b4e0e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002b4e0e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0767fe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0767fe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03d963f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003d963f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03d963f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03d963f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003d963f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003d963f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fbcbc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0fbcbc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02b4e0e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02b4e0e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02b4e0e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02b4e0e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002b4e0e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002b4e0e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002b4e0e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002b4e0e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9.jpg"/><Relationship Id="rId6"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datasets/parisrohan/credit-score-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parisrohan/credit-score-classifi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72300" y="1700125"/>
            <a:ext cx="7399500" cy="12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br>
              <a:rPr lang="en" sz="3900">
                <a:latin typeface="Times New Roman"/>
                <a:ea typeface="Times New Roman"/>
                <a:cs typeface="Times New Roman"/>
                <a:sym typeface="Times New Roman"/>
              </a:rPr>
            </a:br>
            <a:br>
              <a:rPr lang="en" sz="3900">
                <a:latin typeface="Times New Roman"/>
                <a:ea typeface="Times New Roman"/>
                <a:cs typeface="Times New Roman"/>
                <a:sym typeface="Times New Roman"/>
              </a:rPr>
            </a:br>
            <a:br>
              <a:rPr lang="en" sz="3900">
                <a:latin typeface="Times New Roman"/>
                <a:ea typeface="Times New Roman"/>
                <a:cs typeface="Times New Roman"/>
                <a:sym typeface="Times New Roman"/>
              </a:rPr>
            </a:br>
            <a:br>
              <a:rPr lang="en" sz="3900">
                <a:latin typeface="Times New Roman"/>
                <a:ea typeface="Times New Roman"/>
                <a:cs typeface="Times New Roman"/>
                <a:sym typeface="Times New Roman"/>
              </a:rPr>
            </a:br>
            <a:br>
              <a:rPr lang="en" sz="3900">
                <a:latin typeface="Times New Roman"/>
                <a:ea typeface="Times New Roman"/>
                <a:cs typeface="Times New Roman"/>
                <a:sym typeface="Times New Roman"/>
              </a:rPr>
            </a:br>
            <a:br>
              <a:rPr lang="en" sz="3900">
                <a:latin typeface="Times New Roman"/>
                <a:ea typeface="Times New Roman"/>
                <a:cs typeface="Times New Roman"/>
                <a:sym typeface="Times New Roman"/>
              </a:rPr>
            </a:br>
            <a:r>
              <a:rPr lang="en" sz="3900">
                <a:latin typeface="Times New Roman"/>
                <a:ea typeface="Times New Roman"/>
                <a:cs typeface="Times New Roman"/>
                <a:sym typeface="Times New Roman"/>
              </a:rPr>
              <a:t>CS 513 - Knowledge Discovery &amp; Data Mining</a:t>
            </a:r>
            <a:endParaRPr sz="3900">
              <a:latin typeface="Times New Roman"/>
              <a:ea typeface="Times New Roman"/>
              <a:cs typeface="Times New Roman"/>
              <a:sym typeface="Times New Roman"/>
            </a:endParaRPr>
          </a:p>
          <a:p>
            <a:pPr indent="0" lvl="0" marL="0" rtl="0" algn="ctr">
              <a:spcBef>
                <a:spcPts val="0"/>
              </a:spcBef>
              <a:spcAft>
                <a:spcPts val="0"/>
              </a:spcAft>
              <a:buNone/>
            </a:pPr>
            <a:r>
              <a:t/>
            </a:r>
            <a:endParaRPr sz="3900">
              <a:latin typeface="Times New Roman"/>
              <a:ea typeface="Times New Roman"/>
              <a:cs typeface="Times New Roman"/>
              <a:sym typeface="Times New Roman"/>
            </a:endParaRPr>
          </a:p>
        </p:txBody>
      </p:sp>
      <p:sp>
        <p:nvSpPr>
          <p:cNvPr id="67" name="Google Shape;67;p13"/>
          <p:cNvSpPr txBox="1"/>
          <p:nvPr/>
        </p:nvSpPr>
        <p:spPr>
          <a:xfrm>
            <a:off x="1502000" y="2809375"/>
            <a:ext cx="61401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rgbClr val="61B6AC"/>
                </a:solidFill>
                <a:latin typeface="Times New Roman"/>
                <a:ea typeface="Times New Roman"/>
                <a:cs typeface="Times New Roman"/>
                <a:sym typeface="Times New Roman"/>
              </a:rPr>
              <a:t>Credit Score Classification</a:t>
            </a:r>
            <a:endParaRPr b="1" sz="3100">
              <a:solidFill>
                <a:srgbClr val="61B6A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0"/>
            <a:ext cx="8520600" cy="11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Times New Roman"/>
                <a:ea typeface="Times New Roman"/>
                <a:cs typeface="Times New Roman"/>
                <a:sym typeface="Times New Roman"/>
              </a:rPr>
              <a:t>Most and least correlated features with our target variable</a:t>
            </a:r>
            <a:endParaRPr sz="3040">
              <a:latin typeface="Times New Roman"/>
              <a:ea typeface="Times New Roman"/>
              <a:cs typeface="Times New Roman"/>
              <a:sym typeface="Times New Roman"/>
            </a:endParaRPr>
          </a:p>
        </p:txBody>
      </p:sp>
      <p:pic>
        <p:nvPicPr>
          <p:cNvPr id="129" name="Google Shape;129;p22"/>
          <p:cNvPicPr preferRelativeResize="0"/>
          <p:nvPr/>
        </p:nvPicPr>
        <p:blipFill rotWithShape="1">
          <a:blip r:embed="rId3">
            <a:alphaModFix/>
          </a:blip>
          <a:srcRect b="0" l="12111" r="0" t="3836"/>
          <a:stretch/>
        </p:blipFill>
        <p:spPr>
          <a:xfrm>
            <a:off x="1920888" y="1307500"/>
            <a:ext cx="5302225" cy="359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8148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Pre-Processing and Data Cleaning</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0"/>
            <a:ext cx="8520600" cy="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Anomalies Encountered</a:t>
            </a:r>
            <a:endParaRPr>
              <a:latin typeface="Times New Roman"/>
              <a:ea typeface="Times New Roman"/>
              <a:cs typeface="Times New Roman"/>
              <a:sym typeface="Times New Roman"/>
            </a:endParaRPr>
          </a:p>
        </p:txBody>
      </p:sp>
      <p:sp>
        <p:nvSpPr>
          <p:cNvPr id="140" name="Google Shape;140;p24"/>
          <p:cNvSpPr txBox="1"/>
          <p:nvPr>
            <p:ph idx="1" type="body"/>
          </p:nvPr>
        </p:nvSpPr>
        <p:spPr>
          <a:xfrm>
            <a:off x="311700" y="746625"/>
            <a:ext cx="8520600" cy="38223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Remove Non-Essential Columns: To exclude columns like ID, Customer_ID, and Name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Clean Numerical Data: To correct non-numerical entries in numerical columns.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Standardize Missing Values: To uniformly format missing data indicators in various columns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Correct Outliers and Anomalies: Fix unrealistic data like age '5000' or interest rate '3000'.</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Simplify 'Type_of_Loan' Data: Break down complex combinations in the 'Type_of_Loan' column.</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Convert Time Data Format: Change 'Credit_History_Age' from string to a numerical format.</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Address Data Imbalance: Implement strategies to balance the dataset for unbiased analysis.</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14700" y="1733850"/>
            <a:ext cx="4045200" cy="167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Classification Algorithms Implemented</a:t>
            </a:r>
            <a:endParaRPr/>
          </a:p>
        </p:txBody>
      </p:sp>
      <p:sp>
        <p:nvSpPr>
          <p:cNvPr id="146" name="Google Shape;146;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Logistic Regression</a:t>
            </a:r>
            <a:endParaRPr sz="1900"/>
          </a:p>
          <a:p>
            <a:pPr indent="-349250" lvl="0" marL="457200" rtl="0" algn="l">
              <a:spcBef>
                <a:spcPts val="0"/>
              </a:spcBef>
              <a:spcAft>
                <a:spcPts val="0"/>
              </a:spcAft>
              <a:buSzPts val="1900"/>
              <a:buAutoNum type="arabicPeriod"/>
            </a:pPr>
            <a:r>
              <a:rPr lang="en" sz="1900"/>
              <a:t>KNN</a:t>
            </a:r>
            <a:endParaRPr sz="1900"/>
          </a:p>
          <a:p>
            <a:pPr indent="-349250" lvl="0" marL="457200" rtl="0" algn="l">
              <a:spcBef>
                <a:spcPts val="0"/>
              </a:spcBef>
              <a:spcAft>
                <a:spcPts val="0"/>
              </a:spcAft>
              <a:buSzPts val="1900"/>
              <a:buAutoNum type="arabicPeriod"/>
            </a:pPr>
            <a:r>
              <a:rPr lang="en" sz="1900"/>
              <a:t>Naive Bayes</a:t>
            </a:r>
            <a:endParaRPr sz="1900"/>
          </a:p>
          <a:p>
            <a:pPr indent="-349250" lvl="0" marL="457200" rtl="0" algn="l">
              <a:spcBef>
                <a:spcPts val="0"/>
              </a:spcBef>
              <a:spcAft>
                <a:spcPts val="0"/>
              </a:spcAft>
              <a:buSzPts val="1900"/>
              <a:buAutoNum type="arabicPeriod"/>
            </a:pPr>
            <a:r>
              <a:rPr lang="en" sz="1900"/>
              <a:t>Decision Tree</a:t>
            </a:r>
            <a:endParaRPr sz="1900"/>
          </a:p>
          <a:p>
            <a:pPr indent="-349250" lvl="0" marL="457200" rtl="0" algn="l">
              <a:spcBef>
                <a:spcPts val="0"/>
              </a:spcBef>
              <a:spcAft>
                <a:spcPts val="0"/>
              </a:spcAft>
              <a:buSzPts val="1900"/>
              <a:buAutoNum type="arabicPeriod"/>
            </a:pPr>
            <a:r>
              <a:rPr lang="en" sz="1900"/>
              <a:t>Random Forest</a:t>
            </a:r>
            <a:endParaRPr sz="1900"/>
          </a:p>
          <a:p>
            <a:pPr indent="-349250" lvl="0" marL="457200" rtl="0" algn="l">
              <a:spcBef>
                <a:spcPts val="0"/>
              </a:spcBef>
              <a:spcAft>
                <a:spcPts val="0"/>
              </a:spcAft>
              <a:buSzPts val="1900"/>
              <a:buAutoNum type="arabicPeriod"/>
            </a:pPr>
            <a:r>
              <a:rPr lang="en" sz="1900"/>
              <a:t>XGBoost</a:t>
            </a:r>
            <a:endParaRPr sz="1900"/>
          </a:p>
          <a:p>
            <a:pPr indent="-349250" lvl="0" marL="457200" rtl="0" algn="l">
              <a:spcBef>
                <a:spcPts val="0"/>
              </a:spcBef>
              <a:spcAft>
                <a:spcPts val="0"/>
              </a:spcAft>
              <a:buSzPts val="1900"/>
              <a:buAutoNum type="arabicPeriod"/>
            </a:pPr>
            <a:r>
              <a:rPr lang="en" sz="1900"/>
              <a:t>AdaBoost Classifier</a:t>
            </a:r>
            <a:endParaRPr sz="1900"/>
          </a:p>
          <a:p>
            <a:pPr indent="-349250" lvl="0" marL="457200" rtl="0" algn="l">
              <a:spcBef>
                <a:spcPts val="0"/>
              </a:spcBef>
              <a:spcAft>
                <a:spcPts val="0"/>
              </a:spcAft>
              <a:buSzPts val="1900"/>
              <a:buAutoNum type="arabicPeriod"/>
            </a:pPr>
            <a:r>
              <a:rPr lang="en" sz="1900"/>
              <a:t>Bagging Classifier</a:t>
            </a:r>
            <a:endParaRPr sz="1900"/>
          </a:p>
          <a:p>
            <a:pPr indent="-349250" lvl="0" marL="457200" rtl="0" algn="l">
              <a:spcBef>
                <a:spcPts val="0"/>
              </a:spcBef>
              <a:spcAft>
                <a:spcPts val="0"/>
              </a:spcAft>
              <a:buSzPts val="1900"/>
              <a:buAutoNum type="arabicPeriod"/>
            </a:pPr>
            <a:r>
              <a:rPr lang="en" sz="1900"/>
              <a:t>Support Vector Classification</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Logistic Regression</a:t>
            </a:r>
            <a:endParaRPr/>
          </a:p>
        </p:txBody>
      </p:sp>
      <p:pic>
        <p:nvPicPr>
          <p:cNvPr id="152" name="Google Shape;152;p26"/>
          <p:cNvPicPr preferRelativeResize="0"/>
          <p:nvPr/>
        </p:nvPicPr>
        <p:blipFill rotWithShape="1">
          <a:blip r:embed="rId3">
            <a:alphaModFix/>
          </a:blip>
          <a:srcRect b="0" l="0" r="0" t="1468"/>
          <a:stretch/>
        </p:blipFill>
        <p:spPr>
          <a:xfrm>
            <a:off x="311700" y="1491500"/>
            <a:ext cx="4195775" cy="2972525"/>
          </a:xfrm>
          <a:prstGeom prst="rect">
            <a:avLst/>
          </a:prstGeom>
          <a:noFill/>
          <a:ln cap="flat" cmpd="sng" w="9525">
            <a:solidFill>
              <a:srgbClr val="000000"/>
            </a:solidFill>
            <a:prstDash val="solid"/>
            <a:round/>
            <a:headEnd len="sm" w="sm" type="none"/>
            <a:tailEnd len="sm" w="sm" type="none"/>
          </a:ln>
        </p:spPr>
      </p:pic>
      <p:sp>
        <p:nvSpPr>
          <p:cNvPr id="153" name="Google Shape;153;p26"/>
          <p:cNvSpPr txBox="1"/>
          <p:nvPr>
            <p:ph type="title"/>
          </p:nvPr>
        </p:nvSpPr>
        <p:spPr>
          <a:xfrm>
            <a:off x="4706875"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KNN</a:t>
            </a:r>
            <a:endParaRPr/>
          </a:p>
        </p:txBody>
      </p:sp>
      <p:pic>
        <p:nvPicPr>
          <p:cNvPr id="154" name="Google Shape;154;p26"/>
          <p:cNvPicPr preferRelativeResize="0"/>
          <p:nvPr/>
        </p:nvPicPr>
        <p:blipFill>
          <a:blip r:embed="rId4">
            <a:alphaModFix/>
          </a:blip>
          <a:stretch>
            <a:fillRect/>
          </a:stretch>
        </p:blipFill>
        <p:spPr>
          <a:xfrm>
            <a:off x="4647625" y="1497125"/>
            <a:ext cx="4195776" cy="2961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Naive Bayes</a:t>
            </a:r>
            <a:endParaRPr/>
          </a:p>
        </p:txBody>
      </p:sp>
      <p:sp>
        <p:nvSpPr>
          <p:cNvPr id="160" name="Google Shape;160;p27"/>
          <p:cNvSpPr txBox="1"/>
          <p:nvPr>
            <p:ph type="title"/>
          </p:nvPr>
        </p:nvSpPr>
        <p:spPr>
          <a:xfrm>
            <a:off x="4706875"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Decision</a:t>
            </a:r>
            <a:r>
              <a:rPr lang="en"/>
              <a:t> Tree</a:t>
            </a:r>
            <a:endParaRPr/>
          </a:p>
        </p:txBody>
      </p:sp>
      <p:pic>
        <p:nvPicPr>
          <p:cNvPr id="161" name="Google Shape;161;p27"/>
          <p:cNvPicPr preferRelativeResize="0"/>
          <p:nvPr/>
        </p:nvPicPr>
        <p:blipFill rotWithShape="1">
          <a:blip r:embed="rId3">
            <a:alphaModFix/>
          </a:blip>
          <a:srcRect b="0" l="0" r="2543" t="0"/>
          <a:stretch/>
        </p:blipFill>
        <p:spPr>
          <a:xfrm>
            <a:off x="311700" y="1513475"/>
            <a:ext cx="4089100" cy="2928575"/>
          </a:xfrm>
          <a:prstGeom prst="rect">
            <a:avLst/>
          </a:prstGeom>
          <a:noFill/>
          <a:ln cap="flat" cmpd="sng" w="9525">
            <a:solidFill>
              <a:srgbClr val="000000"/>
            </a:solidFill>
            <a:prstDash val="solid"/>
            <a:round/>
            <a:headEnd len="sm" w="sm" type="none"/>
            <a:tailEnd len="sm" w="sm" type="none"/>
          </a:ln>
        </p:spPr>
      </p:pic>
      <p:pic>
        <p:nvPicPr>
          <p:cNvPr id="162" name="Google Shape;162;p27"/>
          <p:cNvPicPr preferRelativeResize="0"/>
          <p:nvPr/>
        </p:nvPicPr>
        <p:blipFill>
          <a:blip r:embed="rId4">
            <a:alphaModFix/>
          </a:blip>
          <a:stretch>
            <a:fillRect/>
          </a:stretch>
        </p:blipFill>
        <p:spPr>
          <a:xfrm>
            <a:off x="4760219" y="1513475"/>
            <a:ext cx="4089119" cy="2928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256775"/>
            <a:ext cx="8675700" cy="74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Random Forest</a:t>
            </a:r>
            <a:endParaRPr/>
          </a:p>
        </p:txBody>
      </p:sp>
      <p:pic>
        <p:nvPicPr>
          <p:cNvPr id="168" name="Google Shape;168;p28"/>
          <p:cNvPicPr preferRelativeResize="0"/>
          <p:nvPr/>
        </p:nvPicPr>
        <p:blipFill>
          <a:blip r:embed="rId3">
            <a:alphaModFix/>
          </a:blip>
          <a:stretch>
            <a:fillRect/>
          </a:stretch>
        </p:blipFill>
        <p:spPr>
          <a:xfrm>
            <a:off x="311700" y="1436275"/>
            <a:ext cx="3541499" cy="2522075"/>
          </a:xfrm>
          <a:prstGeom prst="rect">
            <a:avLst/>
          </a:prstGeom>
          <a:noFill/>
          <a:ln cap="flat" cmpd="sng" w="9525">
            <a:solidFill>
              <a:srgbClr val="000000"/>
            </a:solidFill>
            <a:prstDash val="solid"/>
            <a:round/>
            <a:headEnd len="sm" w="sm" type="none"/>
            <a:tailEnd len="sm" w="sm" type="none"/>
          </a:ln>
        </p:spPr>
      </p:pic>
      <p:pic>
        <p:nvPicPr>
          <p:cNvPr id="169" name="Google Shape;169;p28"/>
          <p:cNvPicPr preferRelativeResize="0"/>
          <p:nvPr/>
        </p:nvPicPr>
        <p:blipFill>
          <a:blip r:embed="rId4">
            <a:alphaModFix/>
          </a:blip>
          <a:stretch>
            <a:fillRect/>
          </a:stretch>
        </p:blipFill>
        <p:spPr>
          <a:xfrm>
            <a:off x="4120300" y="1268050"/>
            <a:ext cx="4724883" cy="285852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XGBoost</a:t>
            </a:r>
            <a:endParaRPr/>
          </a:p>
        </p:txBody>
      </p:sp>
      <p:sp>
        <p:nvSpPr>
          <p:cNvPr id="175" name="Google Shape;175;p29"/>
          <p:cNvSpPr txBox="1"/>
          <p:nvPr>
            <p:ph type="title"/>
          </p:nvPr>
        </p:nvSpPr>
        <p:spPr>
          <a:xfrm>
            <a:off x="4706875"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AdaBoost</a:t>
            </a:r>
            <a:endParaRPr/>
          </a:p>
        </p:txBody>
      </p:sp>
      <p:pic>
        <p:nvPicPr>
          <p:cNvPr id="176" name="Google Shape;176;p29"/>
          <p:cNvPicPr preferRelativeResize="0"/>
          <p:nvPr/>
        </p:nvPicPr>
        <p:blipFill>
          <a:blip r:embed="rId3">
            <a:alphaModFix/>
          </a:blip>
          <a:stretch>
            <a:fillRect/>
          </a:stretch>
        </p:blipFill>
        <p:spPr>
          <a:xfrm>
            <a:off x="311700" y="1520885"/>
            <a:ext cx="4195800" cy="2913750"/>
          </a:xfrm>
          <a:prstGeom prst="rect">
            <a:avLst/>
          </a:prstGeom>
          <a:noFill/>
          <a:ln cap="flat" cmpd="sng" w="9525">
            <a:solidFill>
              <a:srgbClr val="000000"/>
            </a:solidFill>
            <a:prstDash val="solid"/>
            <a:round/>
            <a:headEnd len="sm" w="sm" type="none"/>
            <a:tailEnd len="sm" w="sm" type="none"/>
          </a:ln>
        </p:spPr>
      </p:pic>
      <p:pic>
        <p:nvPicPr>
          <p:cNvPr id="177" name="Google Shape;177;p29"/>
          <p:cNvPicPr preferRelativeResize="0"/>
          <p:nvPr/>
        </p:nvPicPr>
        <p:blipFill>
          <a:blip r:embed="rId4">
            <a:alphaModFix/>
          </a:blip>
          <a:stretch>
            <a:fillRect/>
          </a:stretch>
        </p:blipFill>
        <p:spPr>
          <a:xfrm>
            <a:off x="4743725" y="1520875"/>
            <a:ext cx="4122094" cy="29137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Bagging Classifier</a:t>
            </a:r>
            <a:endParaRPr/>
          </a:p>
        </p:txBody>
      </p:sp>
      <p:sp>
        <p:nvSpPr>
          <p:cNvPr id="183" name="Google Shape;183;p30"/>
          <p:cNvSpPr txBox="1"/>
          <p:nvPr>
            <p:ph type="title"/>
          </p:nvPr>
        </p:nvSpPr>
        <p:spPr>
          <a:xfrm>
            <a:off x="4706875" y="445025"/>
            <a:ext cx="41958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Support Vector </a:t>
            </a:r>
            <a:endParaRPr/>
          </a:p>
        </p:txBody>
      </p:sp>
      <p:pic>
        <p:nvPicPr>
          <p:cNvPr id="184" name="Google Shape;184;p30"/>
          <p:cNvPicPr preferRelativeResize="0"/>
          <p:nvPr/>
        </p:nvPicPr>
        <p:blipFill>
          <a:blip r:embed="rId3">
            <a:alphaModFix/>
          </a:blip>
          <a:stretch>
            <a:fillRect/>
          </a:stretch>
        </p:blipFill>
        <p:spPr>
          <a:xfrm>
            <a:off x="224842" y="1513475"/>
            <a:ext cx="4203570" cy="2928575"/>
          </a:xfrm>
          <a:prstGeom prst="rect">
            <a:avLst/>
          </a:prstGeom>
          <a:noFill/>
          <a:ln cap="flat" cmpd="sng" w="9525">
            <a:solidFill>
              <a:srgbClr val="000000"/>
            </a:solidFill>
            <a:prstDash val="solid"/>
            <a:round/>
            <a:headEnd len="sm" w="sm" type="none"/>
            <a:tailEnd len="sm" w="sm" type="none"/>
          </a:ln>
        </p:spPr>
      </p:pic>
      <p:pic>
        <p:nvPicPr>
          <p:cNvPr id="185" name="Google Shape;185;p30"/>
          <p:cNvPicPr preferRelativeResize="0"/>
          <p:nvPr/>
        </p:nvPicPr>
        <p:blipFill>
          <a:blip r:embed="rId4">
            <a:alphaModFix/>
          </a:blip>
          <a:stretch>
            <a:fillRect/>
          </a:stretch>
        </p:blipFill>
        <p:spPr>
          <a:xfrm>
            <a:off x="4702998" y="1503788"/>
            <a:ext cx="4203551" cy="294794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comparison </a:t>
            </a:r>
            <a:endParaRPr/>
          </a:p>
        </p:txBody>
      </p:sp>
      <p:pic>
        <p:nvPicPr>
          <p:cNvPr id="191" name="Google Shape;191;p31"/>
          <p:cNvPicPr preferRelativeResize="0"/>
          <p:nvPr/>
        </p:nvPicPr>
        <p:blipFill>
          <a:blip r:embed="rId3">
            <a:alphaModFix/>
          </a:blip>
          <a:stretch>
            <a:fillRect/>
          </a:stretch>
        </p:blipFill>
        <p:spPr>
          <a:xfrm>
            <a:off x="593813" y="1328525"/>
            <a:ext cx="7956380" cy="36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 </a:t>
            </a:r>
            <a:endParaRPr/>
          </a:p>
        </p:txBody>
      </p:sp>
      <p:pic>
        <p:nvPicPr>
          <p:cNvPr id="73" name="Google Shape;73;p14"/>
          <p:cNvPicPr preferRelativeResize="0"/>
          <p:nvPr/>
        </p:nvPicPr>
        <p:blipFill rotWithShape="1">
          <a:blip r:embed="rId3">
            <a:alphaModFix/>
          </a:blip>
          <a:srcRect b="0" l="13251" r="7162" t="0"/>
          <a:stretch/>
        </p:blipFill>
        <p:spPr>
          <a:xfrm>
            <a:off x="2406163" y="1767200"/>
            <a:ext cx="1582525" cy="1728076"/>
          </a:xfrm>
          <a:prstGeom prst="rect">
            <a:avLst/>
          </a:prstGeom>
          <a:noFill/>
          <a:ln>
            <a:noFill/>
          </a:ln>
        </p:spPr>
      </p:pic>
      <p:pic>
        <p:nvPicPr>
          <p:cNvPr id="74" name="Google Shape;74;p14"/>
          <p:cNvPicPr preferRelativeResize="0"/>
          <p:nvPr/>
        </p:nvPicPr>
        <p:blipFill rotWithShape="1">
          <a:blip r:embed="rId4">
            <a:alphaModFix/>
          </a:blip>
          <a:srcRect b="0" l="0" r="0" t="6699"/>
          <a:stretch/>
        </p:blipFill>
        <p:spPr>
          <a:xfrm>
            <a:off x="198863" y="1767200"/>
            <a:ext cx="1582525" cy="1728075"/>
          </a:xfrm>
          <a:prstGeom prst="rect">
            <a:avLst/>
          </a:prstGeom>
          <a:noFill/>
          <a:ln>
            <a:noFill/>
          </a:ln>
        </p:spPr>
      </p:pic>
      <p:pic>
        <p:nvPicPr>
          <p:cNvPr id="75" name="Google Shape;75;p14"/>
          <p:cNvPicPr preferRelativeResize="0"/>
          <p:nvPr/>
        </p:nvPicPr>
        <p:blipFill rotWithShape="1">
          <a:blip r:embed="rId5">
            <a:alphaModFix/>
          </a:blip>
          <a:srcRect b="0" l="0" r="0" t="8122"/>
          <a:stretch/>
        </p:blipFill>
        <p:spPr>
          <a:xfrm>
            <a:off x="4613450" y="1767200"/>
            <a:ext cx="1582525" cy="1728077"/>
          </a:xfrm>
          <a:prstGeom prst="rect">
            <a:avLst/>
          </a:prstGeom>
          <a:noFill/>
          <a:ln>
            <a:noFill/>
          </a:ln>
        </p:spPr>
      </p:pic>
      <p:sp>
        <p:nvSpPr>
          <p:cNvPr id="76" name="Google Shape;76;p14"/>
          <p:cNvSpPr txBox="1"/>
          <p:nvPr/>
        </p:nvSpPr>
        <p:spPr>
          <a:xfrm>
            <a:off x="164688" y="3828325"/>
            <a:ext cx="165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Atul Gupta</a:t>
            </a:r>
            <a:endParaRPr sz="1800">
              <a:solidFill>
                <a:schemeClr val="dk2"/>
              </a:solidFill>
              <a:latin typeface="Open Sans"/>
              <a:ea typeface="Open Sans"/>
              <a:cs typeface="Open Sans"/>
              <a:sym typeface="Open Sans"/>
            </a:endParaRPr>
          </a:p>
        </p:txBody>
      </p:sp>
      <p:sp>
        <p:nvSpPr>
          <p:cNvPr id="77" name="Google Shape;77;p14"/>
          <p:cNvSpPr txBox="1"/>
          <p:nvPr/>
        </p:nvSpPr>
        <p:spPr>
          <a:xfrm>
            <a:off x="4579250" y="3689725"/>
            <a:ext cx="1650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Nancy Radadia</a:t>
            </a:r>
            <a:endParaRPr sz="1800">
              <a:solidFill>
                <a:schemeClr val="dk2"/>
              </a:solidFill>
              <a:latin typeface="Open Sans"/>
              <a:ea typeface="Open Sans"/>
              <a:cs typeface="Open Sans"/>
              <a:sym typeface="Open Sans"/>
            </a:endParaRPr>
          </a:p>
        </p:txBody>
      </p:sp>
      <p:sp>
        <p:nvSpPr>
          <p:cNvPr id="78" name="Google Shape;78;p14"/>
          <p:cNvSpPr txBox="1"/>
          <p:nvPr/>
        </p:nvSpPr>
        <p:spPr>
          <a:xfrm>
            <a:off x="2532663" y="3689725"/>
            <a:ext cx="1650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Shubham Kulkarni</a:t>
            </a:r>
            <a:endParaRPr sz="1800">
              <a:solidFill>
                <a:schemeClr val="dk2"/>
              </a:solidFill>
              <a:latin typeface="Open Sans"/>
              <a:ea typeface="Open Sans"/>
              <a:cs typeface="Open Sans"/>
              <a:sym typeface="Open Sans"/>
            </a:endParaRPr>
          </a:p>
        </p:txBody>
      </p:sp>
      <p:sp>
        <p:nvSpPr>
          <p:cNvPr id="79" name="Google Shape;79;p14"/>
          <p:cNvSpPr txBox="1"/>
          <p:nvPr/>
        </p:nvSpPr>
        <p:spPr>
          <a:xfrm>
            <a:off x="7004950" y="3689725"/>
            <a:ext cx="1650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Siddharth Prabhakaran</a:t>
            </a:r>
            <a:endParaRPr sz="1800">
              <a:solidFill>
                <a:schemeClr val="dk2"/>
              </a:solidFill>
              <a:latin typeface="Open Sans"/>
              <a:ea typeface="Open Sans"/>
              <a:cs typeface="Open Sans"/>
              <a:sym typeface="Open Sans"/>
            </a:endParaRPr>
          </a:p>
        </p:txBody>
      </p:sp>
      <p:pic>
        <p:nvPicPr>
          <p:cNvPr id="80" name="Google Shape;80;p14"/>
          <p:cNvPicPr preferRelativeResize="0"/>
          <p:nvPr/>
        </p:nvPicPr>
        <p:blipFill>
          <a:blip r:embed="rId6">
            <a:alphaModFix/>
          </a:blip>
          <a:stretch>
            <a:fillRect/>
          </a:stretch>
        </p:blipFill>
        <p:spPr>
          <a:xfrm>
            <a:off x="6820750" y="1717425"/>
            <a:ext cx="1767849" cy="18276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197" name="Google Shape;19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other classification algorithms, basically to improve the accuracy.</a:t>
            </a:r>
            <a:endParaRPr/>
          </a:p>
          <a:p>
            <a:pPr indent="-342900" lvl="0" marL="457200" rtl="0" algn="l">
              <a:spcBef>
                <a:spcPts val="0"/>
              </a:spcBef>
              <a:spcAft>
                <a:spcPts val="0"/>
              </a:spcAft>
              <a:buSzPts val="1800"/>
              <a:buChar char="●"/>
            </a:pPr>
            <a:r>
              <a:rPr lang="en"/>
              <a:t>Improve the original dataset by gathering more data points.</a:t>
            </a:r>
            <a:endParaRPr/>
          </a:p>
          <a:p>
            <a:pPr indent="-342900" lvl="0" marL="457200" rtl="0" algn="l">
              <a:spcBef>
                <a:spcPts val="0"/>
              </a:spcBef>
              <a:spcAft>
                <a:spcPts val="0"/>
              </a:spcAft>
              <a:buSzPts val="1800"/>
              <a:buChar char="●"/>
            </a:pPr>
            <a:r>
              <a:rPr lang="en"/>
              <a:t>Diving into Clustering algorithms and testing the model.</a:t>
            </a:r>
            <a:endParaRPr/>
          </a:p>
          <a:p>
            <a:pPr indent="-342900" lvl="0" marL="457200" rtl="0" algn="l">
              <a:spcBef>
                <a:spcPts val="0"/>
              </a:spcBef>
              <a:spcAft>
                <a:spcPts val="0"/>
              </a:spcAft>
              <a:buSzPts val="1800"/>
              <a:buChar char="●"/>
            </a:pPr>
            <a:r>
              <a:rPr lang="en"/>
              <a:t>Applying Neural networks.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3" name="Google Shape;20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summary, addressing the credit card classification problem requires a holistic approach that encompasses data preprocessing, model selection, and ongoing monitoring. Striking a balance between accuracy and interpretability, addressing imbalanced data, and adapting to evolving fraud patterns are key considerations in developing a successful credit card fraud detection system. Continuous improvement through model updates and vigilant monitoring is essential for staying ahead of emerging threats in this dynamic landscape.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9" name="Google Shape;209;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https://www.kaggle.com/datasets/parisrohan/credit-score-classification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729450" y="114200"/>
            <a:ext cx="7688700" cy="8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86" name="Google Shape;86;p15"/>
          <p:cNvSpPr txBox="1"/>
          <p:nvPr>
            <p:ph idx="1" type="body"/>
          </p:nvPr>
        </p:nvSpPr>
        <p:spPr>
          <a:xfrm>
            <a:off x="0" y="997100"/>
            <a:ext cx="9144000" cy="3900000"/>
          </a:xfrm>
          <a:prstGeom prst="rect">
            <a:avLst/>
          </a:prstGeom>
        </p:spPr>
        <p:txBody>
          <a:bodyPr anchorCtr="0" anchor="t" bIns="91425" lIns="91425" spcFirstLastPara="1" rIns="91425" wrap="square" tIns="91425">
            <a:noAutofit/>
          </a:bodyPr>
          <a:lstStyle/>
          <a:p>
            <a:pPr indent="-342661" lvl="0" marL="457200" rtl="0" algn="l">
              <a:lnSpc>
                <a:spcPct val="115000"/>
              </a:lnSpc>
              <a:spcBef>
                <a:spcPts val="0"/>
              </a:spcBef>
              <a:spcAft>
                <a:spcPts val="0"/>
              </a:spcAft>
              <a:buSzPts val="1796"/>
              <a:buChar char="●"/>
            </a:pPr>
            <a:r>
              <a:rPr lang="en" sz="1796"/>
              <a:t>The company has gathered a substantial dataset comprising basic bank details and extensive credit-related information, reflecting a deep pool of financial data.</a:t>
            </a:r>
            <a:endParaRPr sz="1796"/>
          </a:p>
          <a:p>
            <a:pPr indent="-342661" lvl="0" marL="457200" rtl="0" algn="l">
              <a:lnSpc>
                <a:spcPct val="115000"/>
              </a:lnSpc>
              <a:spcBef>
                <a:spcPts val="1000"/>
              </a:spcBef>
              <a:spcAft>
                <a:spcPts val="0"/>
              </a:spcAft>
              <a:buSzPts val="1796"/>
              <a:buChar char="●"/>
            </a:pPr>
            <a:r>
              <a:rPr lang="en" sz="1796"/>
              <a:t>The management aims to leverage this data to create an intelligent system. This system is intended to automatically categorize individuals into specific credit score brackets, thereby significantly reducing the need for manual classification efforts.</a:t>
            </a:r>
            <a:endParaRPr sz="1796"/>
          </a:p>
          <a:p>
            <a:pPr indent="-342661" lvl="0" marL="457200" rtl="0" algn="l">
              <a:lnSpc>
                <a:spcPct val="115000"/>
              </a:lnSpc>
              <a:spcBef>
                <a:spcPts val="1000"/>
              </a:spcBef>
              <a:spcAft>
                <a:spcPts val="0"/>
              </a:spcAft>
              <a:buSzPts val="1796"/>
              <a:buChar char="●"/>
            </a:pPr>
            <a:r>
              <a:rPr lang="en" sz="1796"/>
              <a:t>The key objective is to harness machine learning techniques to develop a robust predictive model that can accurately determine a person's credit score</a:t>
            </a:r>
            <a:endParaRPr sz="2196"/>
          </a:p>
          <a:p>
            <a:pPr indent="0" lvl="0" marL="457200" rtl="0" algn="l">
              <a:lnSpc>
                <a:spcPct val="95000"/>
              </a:lnSpc>
              <a:spcBef>
                <a:spcPts val="1000"/>
              </a:spcBef>
              <a:spcAft>
                <a:spcPts val="1200"/>
              </a:spcAft>
              <a:buSzPts val="1018"/>
              <a:buNone/>
            </a:pPr>
            <a:r>
              <a:t/>
            </a:r>
            <a:endParaRPr sz="219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729450" y="71975"/>
            <a:ext cx="76887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on DataSet </a:t>
            </a:r>
            <a:endParaRPr/>
          </a:p>
        </p:txBody>
      </p:sp>
      <p:sp>
        <p:nvSpPr>
          <p:cNvPr id="92" name="Google Shape;92;p16"/>
          <p:cNvSpPr txBox="1"/>
          <p:nvPr>
            <p:ph idx="1" type="body"/>
          </p:nvPr>
        </p:nvSpPr>
        <p:spPr>
          <a:xfrm>
            <a:off x="729450" y="1075275"/>
            <a:ext cx="7688700" cy="406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u="sng">
                <a:solidFill>
                  <a:schemeClr val="hlink"/>
                </a:solidFill>
                <a:hlinkClick r:id="rId3"/>
              </a:rPr>
              <a:t>Source</a:t>
            </a:r>
            <a:r>
              <a:rPr lang="en" sz="1600"/>
              <a:t>: Kaggle - Credit Score Classification Dataset.</a:t>
            </a:r>
            <a:endParaRPr sz="1600"/>
          </a:p>
          <a:p>
            <a:pPr indent="-330200" lvl="0" marL="457200" rtl="0" algn="l">
              <a:spcBef>
                <a:spcPts val="1000"/>
              </a:spcBef>
              <a:spcAft>
                <a:spcPts val="0"/>
              </a:spcAft>
              <a:buSzPts val="1600"/>
              <a:buChar char="●"/>
            </a:pPr>
            <a:r>
              <a:rPr lang="en" sz="1600"/>
              <a:t>The data set contains 28 parameters and 100k rows</a:t>
            </a:r>
            <a:endParaRPr sz="1600"/>
          </a:p>
          <a:p>
            <a:pPr indent="-330200" lvl="0" marL="457200" rtl="0" algn="l">
              <a:spcBef>
                <a:spcPts val="1000"/>
              </a:spcBef>
              <a:spcAft>
                <a:spcPts val="0"/>
              </a:spcAft>
              <a:buSzPts val="1600"/>
              <a:buChar char="●"/>
            </a:pPr>
            <a:r>
              <a:rPr lang="en" sz="1600"/>
              <a:t>It includes a wide array of features, such as 'Age', ‘Credit_Score’, </a:t>
            </a:r>
            <a:r>
              <a:rPr lang="en" sz="1600"/>
              <a:t>'Montly_Salary',</a:t>
            </a:r>
            <a:r>
              <a:rPr lang="en" sz="1600"/>
              <a:t> and various other credit-related </a:t>
            </a:r>
            <a:r>
              <a:rPr lang="en" sz="1600"/>
              <a:t>metrics</a:t>
            </a:r>
            <a:r>
              <a:rPr lang="en" sz="1600"/>
              <a:t>.</a:t>
            </a:r>
            <a:endParaRPr sz="1600"/>
          </a:p>
          <a:p>
            <a:pPr indent="-330200" lvl="0" marL="457200" rtl="0" algn="l">
              <a:spcBef>
                <a:spcPts val="1000"/>
              </a:spcBef>
              <a:spcAft>
                <a:spcPts val="0"/>
              </a:spcAft>
              <a:buSzPts val="1600"/>
              <a:buChar char="●"/>
            </a:pPr>
            <a:r>
              <a:rPr lang="en" sz="1600"/>
              <a:t>The dataset comprises a mix of numerical and categorical data, hence necessitating different preprocessing approaches for each type.</a:t>
            </a:r>
            <a:endParaRPr sz="1600"/>
          </a:p>
          <a:p>
            <a:pPr indent="-330200" lvl="0" marL="457200" rtl="0" algn="l">
              <a:spcBef>
                <a:spcPts val="1000"/>
              </a:spcBef>
              <a:spcAft>
                <a:spcPts val="0"/>
              </a:spcAft>
              <a:buSzPts val="1600"/>
              <a:buChar char="●"/>
            </a:pPr>
            <a:r>
              <a:rPr lang="en" sz="1600"/>
              <a:t>The 'Credit_Score' column is the target variable for classification</a:t>
            </a:r>
            <a:endParaRPr sz="1600"/>
          </a:p>
          <a:p>
            <a:pPr indent="-330200" lvl="0" marL="457200" rtl="0" algn="l">
              <a:spcBef>
                <a:spcPts val="1000"/>
              </a:spcBef>
              <a:spcAft>
                <a:spcPts val="0"/>
              </a:spcAft>
              <a:buSzPts val="1600"/>
              <a:buChar char="●"/>
            </a:pPr>
            <a:r>
              <a:rPr lang="en" sz="1600"/>
              <a:t>Some anomalies are evident, such as an age value of -500, which will require data cleaning.</a:t>
            </a:r>
            <a:endParaRPr sz="1600"/>
          </a:p>
          <a:p>
            <a:pPr indent="0" lvl="0" marL="457200" rtl="0" algn="l">
              <a:spcBef>
                <a:spcPts val="1000"/>
              </a:spcBef>
              <a:spcAft>
                <a:spcPts val="0"/>
              </a:spcAft>
              <a:buNone/>
            </a:pPr>
            <a:r>
              <a:t/>
            </a:r>
            <a:endParaRPr sz="1700"/>
          </a:p>
          <a:p>
            <a:pPr indent="0" lvl="0" marL="0" rtl="0" algn="l">
              <a:spcBef>
                <a:spcPts val="10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the data</a:t>
            </a:r>
            <a:endParaRPr/>
          </a:p>
        </p:txBody>
      </p:sp>
      <p:graphicFrame>
        <p:nvGraphicFramePr>
          <p:cNvPr id="98" name="Google Shape;98;p17"/>
          <p:cNvGraphicFramePr/>
          <p:nvPr/>
        </p:nvGraphicFramePr>
        <p:xfrm>
          <a:off x="893275" y="1152425"/>
          <a:ext cx="3000000" cy="3000000"/>
        </p:xfrm>
        <a:graphic>
          <a:graphicData uri="http://schemas.openxmlformats.org/drawingml/2006/table">
            <a:tbl>
              <a:tblPr>
                <a:noFill/>
                <a:tableStyleId>{52F1F606-7CC3-445E-84F2-92FD2B85B2E4}</a:tableStyleId>
              </a:tblPr>
              <a:tblGrid>
                <a:gridCol w="3619500"/>
                <a:gridCol w="3619500"/>
              </a:tblGrid>
              <a:tr h="381000">
                <a:tc>
                  <a:txBody>
                    <a:bodyPr/>
                    <a:lstStyle/>
                    <a:p>
                      <a:pPr indent="0" lvl="0" marL="0" rtl="0" algn="ctr">
                        <a:spcBef>
                          <a:spcPts val="0"/>
                        </a:spcBef>
                        <a:spcAft>
                          <a:spcPts val="0"/>
                        </a:spcAft>
                        <a:buNone/>
                      </a:pPr>
                      <a:r>
                        <a:rPr b="1" lang="en"/>
                        <a:t>Challenge</a:t>
                      </a:r>
                      <a:endParaRPr b="1"/>
                    </a:p>
                  </a:txBody>
                  <a:tcPr marT="91425" marB="91425" marR="91425" marL="91425">
                    <a:solidFill>
                      <a:srgbClr val="F9CB9C"/>
                    </a:solidFill>
                  </a:tcPr>
                </a:tc>
                <a:tc>
                  <a:txBody>
                    <a:bodyPr/>
                    <a:lstStyle/>
                    <a:p>
                      <a:pPr indent="0" lvl="0" marL="0" rtl="0" algn="ctr">
                        <a:spcBef>
                          <a:spcPts val="0"/>
                        </a:spcBef>
                        <a:spcAft>
                          <a:spcPts val="0"/>
                        </a:spcAft>
                        <a:buNone/>
                      </a:pPr>
                      <a:r>
                        <a:rPr b="1" lang="en"/>
                        <a:t>Solution</a:t>
                      </a:r>
                      <a:endParaRPr b="1"/>
                    </a:p>
                  </a:txBody>
                  <a:tcPr marT="91425" marB="91425" marR="91425" marL="91425">
                    <a:solidFill>
                      <a:srgbClr val="F9CB9C"/>
                    </a:solidFill>
                  </a:tcPr>
                </a:tc>
              </a:tr>
              <a:tr h="381000">
                <a:tc>
                  <a:txBody>
                    <a:bodyPr/>
                    <a:lstStyle/>
                    <a:p>
                      <a:pPr indent="0" lvl="0" marL="0" rtl="0" algn="ctr">
                        <a:spcBef>
                          <a:spcPts val="0"/>
                        </a:spcBef>
                        <a:spcAft>
                          <a:spcPts val="0"/>
                        </a:spcAft>
                        <a:buNone/>
                      </a:pPr>
                      <a:r>
                        <a:rPr lang="en"/>
                        <a:t>Irrelevant columns</a:t>
                      </a:r>
                      <a:endParaRPr/>
                    </a:p>
                  </a:txBody>
                  <a:tcPr marT="91425" marB="91425" marR="91425" marL="91425"/>
                </a:tc>
                <a:tc>
                  <a:txBody>
                    <a:bodyPr/>
                    <a:lstStyle/>
                    <a:p>
                      <a:pPr indent="0" lvl="0" marL="0" rtl="0" algn="ctr">
                        <a:spcBef>
                          <a:spcPts val="0"/>
                        </a:spcBef>
                        <a:spcAft>
                          <a:spcPts val="0"/>
                        </a:spcAft>
                        <a:buNone/>
                      </a:pPr>
                      <a:r>
                        <a:rPr lang="en"/>
                        <a:t>Dropped these columns</a:t>
                      </a:r>
                      <a:endParaRPr/>
                    </a:p>
                  </a:txBody>
                  <a:tcPr marT="91425" marB="91425" marR="91425" marL="91425"/>
                </a:tc>
              </a:tr>
              <a:tr h="381000">
                <a:tc>
                  <a:txBody>
                    <a:bodyPr/>
                    <a:lstStyle/>
                    <a:p>
                      <a:pPr indent="0" lvl="0" marL="0" rtl="0" algn="ctr">
                        <a:spcBef>
                          <a:spcPts val="0"/>
                        </a:spcBef>
                        <a:spcAft>
                          <a:spcPts val="0"/>
                        </a:spcAft>
                        <a:buNone/>
                      </a:pPr>
                      <a:r>
                        <a:rPr lang="en"/>
                        <a:t>Numerical columns have non-numerical data</a:t>
                      </a:r>
                      <a:endParaRPr/>
                    </a:p>
                  </a:txBody>
                  <a:tcPr marT="91425" marB="91425" marR="91425" marL="91425"/>
                </a:tc>
                <a:tc>
                  <a:txBody>
                    <a:bodyPr/>
                    <a:lstStyle/>
                    <a:p>
                      <a:pPr indent="0" lvl="0" marL="0" rtl="0" algn="ctr">
                        <a:spcBef>
                          <a:spcPts val="0"/>
                        </a:spcBef>
                        <a:spcAft>
                          <a:spcPts val="0"/>
                        </a:spcAft>
                        <a:buNone/>
                      </a:pPr>
                      <a:r>
                        <a:rPr lang="en"/>
                        <a:t>Use string operations to identify and remove these data points</a:t>
                      </a:r>
                      <a:endParaRPr/>
                    </a:p>
                  </a:txBody>
                  <a:tcPr marT="91425" marB="91425" marR="91425" marL="91425"/>
                </a:tc>
              </a:tr>
              <a:tr h="381000">
                <a:tc>
                  <a:txBody>
                    <a:bodyPr/>
                    <a:lstStyle/>
                    <a:p>
                      <a:pPr indent="0" lvl="0" marL="0" rtl="0" algn="ctr">
                        <a:spcBef>
                          <a:spcPts val="0"/>
                        </a:spcBef>
                        <a:spcAft>
                          <a:spcPts val="0"/>
                        </a:spcAft>
                        <a:buNone/>
                      </a:pPr>
                      <a:r>
                        <a:rPr lang="en"/>
                        <a:t>Garbage values</a:t>
                      </a:r>
                      <a:r>
                        <a:rPr lang="en" sz="1050">
                          <a:highlight>
                            <a:srgbClr val="FFFFFF"/>
                          </a:highlight>
                        </a:rPr>
                        <a:t> </a:t>
                      </a:r>
                      <a:r>
                        <a:rPr lang="en"/>
                        <a:t>in the data</a:t>
                      </a:r>
                      <a:endParaRPr/>
                    </a:p>
                  </a:txBody>
                  <a:tcPr marT="91425" marB="91425" marR="91425" marL="91425"/>
                </a:tc>
                <a:tc>
                  <a:txBody>
                    <a:bodyPr/>
                    <a:lstStyle/>
                    <a:p>
                      <a:pPr indent="0" lvl="0" marL="0" rtl="0" algn="ctr">
                        <a:spcBef>
                          <a:spcPts val="0"/>
                        </a:spcBef>
                        <a:spcAft>
                          <a:spcPts val="0"/>
                        </a:spcAft>
                        <a:buNone/>
                      </a:pPr>
                      <a:r>
                        <a:rPr lang="en"/>
                        <a:t>Replaced these with np.nan and removed them later</a:t>
                      </a:r>
                      <a:endParaRPr/>
                    </a:p>
                  </a:txBody>
                  <a:tcPr marT="91425" marB="91425" marR="91425" marL="91425"/>
                </a:tc>
              </a:tr>
              <a:tr h="381000">
                <a:tc>
                  <a:txBody>
                    <a:bodyPr/>
                    <a:lstStyle/>
                    <a:p>
                      <a:pPr indent="0" lvl="0" marL="0" rtl="0" algn="ctr">
                        <a:spcBef>
                          <a:spcPts val="0"/>
                        </a:spcBef>
                        <a:spcAft>
                          <a:spcPts val="0"/>
                        </a:spcAft>
                        <a:buNone/>
                      </a:pPr>
                      <a:r>
                        <a:rPr lang="en"/>
                        <a:t>Numerical values are way out of range</a:t>
                      </a:r>
                      <a:endParaRPr/>
                    </a:p>
                  </a:txBody>
                  <a:tcPr marT="91425" marB="91425" marR="91425" marL="91425"/>
                </a:tc>
                <a:tc>
                  <a:txBody>
                    <a:bodyPr/>
                    <a:lstStyle/>
                    <a:p>
                      <a:pPr indent="0" lvl="0" marL="0" rtl="0" algn="ctr">
                        <a:spcBef>
                          <a:spcPts val="0"/>
                        </a:spcBef>
                        <a:spcAft>
                          <a:spcPts val="0"/>
                        </a:spcAft>
                        <a:buNone/>
                      </a:pPr>
                      <a:r>
                        <a:rPr lang="en"/>
                        <a:t>Defined a range for these columns and removed values outside this range.</a:t>
                      </a:r>
                      <a:endParaRPr/>
                    </a:p>
                  </a:txBody>
                  <a:tcPr marT="91425" marB="91425" marR="91425" marL="91425"/>
                </a:tc>
              </a:tr>
              <a:tr h="381000">
                <a:tc>
                  <a:txBody>
                    <a:bodyPr/>
                    <a:lstStyle/>
                    <a:p>
                      <a:pPr indent="0" lvl="0" marL="0" rtl="0" algn="ctr">
                        <a:spcBef>
                          <a:spcPts val="0"/>
                        </a:spcBef>
                        <a:spcAft>
                          <a:spcPts val="0"/>
                        </a:spcAft>
                        <a:buNone/>
                      </a:pPr>
                      <a:r>
                        <a:rPr lang="en"/>
                        <a:t>Type_of_Loan is a comma separated list</a:t>
                      </a:r>
                      <a:endParaRPr/>
                    </a:p>
                  </a:txBody>
                  <a:tcPr marT="91425" marB="91425" marR="91425" marL="91425"/>
                </a:tc>
                <a:tc>
                  <a:txBody>
                    <a:bodyPr/>
                    <a:lstStyle/>
                    <a:p>
                      <a:pPr indent="0" lvl="0" marL="0" rtl="0" algn="ctr">
                        <a:spcBef>
                          <a:spcPts val="0"/>
                        </a:spcBef>
                        <a:spcAft>
                          <a:spcPts val="0"/>
                        </a:spcAft>
                        <a:buNone/>
                      </a:pPr>
                      <a:r>
                        <a:rPr lang="en"/>
                        <a:t>Wrote a custom encoder</a:t>
                      </a:r>
                      <a:endParaRPr/>
                    </a:p>
                  </a:txBody>
                  <a:tcPr marT="91425" marB="91425" marR="91425" marL="91425"/>
                </a:tc>
              </a:tr>
              <a:tr h="381000">
                <a:tc>
                  <a:txBody>
                    <a:bodyPr/>
                    <a:lstStyle/>
                    <a:p>
                      <a:pPr indent="0" lvl="0" marL="0" rtl="0" algn="ctr">
                        <a:spcBef>
                          <a:spcPts val="0"/>
                        </a:spcBef>
                        <a:spcAft>
                          <a:spcPts val="0"/>
                        </a:spcAft>
                        <a:buNone/>
                      </a:pPr>
                      <a:r>
                        <a:rPr lang="en"/>
                        <a:t>Credit history age is expressed as a string</a:t>
                      </a:r>
                      <a:endParaRPr/>
                    </a:p>
                  </a:txBody>
                  <a:tcPr marT="91425" marB="91425" marR="91425" marL="91425"/>
                </a:tc>
                <a:tc>
                  <a:txBody>
                    <a:bodyPr/>
                    <a:lstStyle/>
                    <a:p>
                      <a:pPr indent="0" lvl="0" marL="0" rtl="0" algn="ctr">
                        <a:spcBef>
                          <a:spcPts val="0"/>
                        </a:spcBef>
                        <a:spcAft>
                          <a:spcPts val="0"/>
                        </a:spcAft>
                        <a:buNone/>
                      </a:pPr>
                      <a:r>
                        <a:rPr lang="en"/>
                        <a:t>Converted to months</a:t>
                      </a:r>
                      <a:endParaRPr/>
                    </a:p>
                  </a:txBody>
                  <a:tcPr marT="91425" marB="91425" marR="91425" marL="91425"/>
                </a:tc>
              </a:tr>
              <a:tr h="381000">
                <a:tc>
                  <a:txBody>
                    <a:bodyPr/>
                    <a:lstStyle/>
                    <a:p>
                      <a:pPr indent="0" lvl="0" marL="0" rtl="0" algn="ctr">
                        <a:spcBef>
                          <a:spcPts val="0"/>
                        </a:spcBef>
                        <a:spcAft>
                          <a:spcPts val="0"/>
                        </a:spcAft>
                        <a:buNone/>
                      </a:pPr>
                      <a:r>
                        <a:rPr lang="en"/>
                        <a:t>Dataset is imbalanced</a:t>
                      </a:r>
                      <a:endParaRPr/>
                    </a:p>
                  </a:txBody>
                  <a:tcPr marT="91425" marB="91425" marR="91425" marL="91425"/>
                </a:tc>
                <a:tc>
                  <a:txBody>
                    <a:bodyPr/>
                    <a:lstStyle/>
                    <a:p>
                      <a:pPr indent="0" lvl="0" marL="0" rtl="0" algn="ctr">
                        <a:spcBef>
                          <a:spcPts val="0"/>
                        </a:spcBef>
                        <a:spcAft>
                          <a:spcPts val="0"/>
                        </a:spcAft>
                        <a:buNone/>
                      </a:pPr>
                      <a:r>
                        <a:rPr lang="en"/>
                        <a:t>Oversampled the dataset</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Visualizing the data</a:t>
            </a:r>
            <a:endParaRPr/>
          </a:p>
        </p:txBody>
      </p:sp>
      <p:sp>
        <p:nvSpPr>
          <p:cNvPr id="104" name="Google Shape;104;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t>To </a:t>
            </a:r>
            <a:r>
              <a:rPr lang="en" sz="2200"/>
              <a:t>visualize the trends in the data to gain better understanding of the dataset and data cleaning.</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 inquiries vs Credit Score</a:t>
            </a:r>
            <a:endParaRPr/>
          </a:p>
        </p:txBody>
      </p:sp>
      <p:pic>
        <p:nvPicPr>
          <p:cNvPr id="110" name="Google Shape;110;p19"/>
          <p:cNvPicPr preferRelativeResize="0"/>
          <p:nvPr/>
        </p:nvPicPr>
        <p:blipFill>
          <a:blip r:embed="rId3">
            <a:alphaModFix/>
          </a:blip>
          <a:stretch>
            <a:fillRect/>
          </a:stretch>
        </p:blipFill>
        <p:spPr>
          <a:xfrm>
            <a:off x="1794765" y="1223863"/>
            <a:ext cx="5554474" cy="338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0" y="0"/>
            <a:ext cx="9144000" cy="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Imbalanced dataset</a:t>
            </a:r>
            <a:endParaRPr>
              <a:latin typeface="Times New Roman"/>
              <a:ea typeface="Times New Roman"/>
              <a:cs typeface="Times New Roman"/>
              <a:sym typeface="Times New Roman"/>
            </a:endParaRPr>
          </a:p>
        </p:txBody>
      </p:sp>
      <p:pic>
        <p:nvPicPr>
          <p:cNvPr id="116" name="Google Shape;116;p20"/>
          <p:cNvPicPr preferRelativeResize="0"/>
          <p:nvPr/>
        </p:nvPicPr>
        <p:blipFill rotWithShape="1">
          <a:blip r:embed="rId3">
            <a:alphaModFix/>
          </a:blip>
          <a:srcRect b="0" l="0" r="11111" t="0"/>
          <a:stretch/>
        </p:blipFill>
        <p:spPr>
          <a:xfrm>
            <a:off x="152400" y="909300"/>
            <a:ext cx="3928426" cy="29916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636525" y="909301"/>
            <a:ext cx="4090051" cy="3047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0"/>
            <a:ext cx="8520600" cy="70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Heat Map Representation</a:t>
            </a:r>
            <a:endParaRPr>
              <a:latin typeface="Times New Roman"/>
              <a:ea typeface="Times New Roman"/>
              <a:cs typeface="Times New Roman"/>
              <a:sym typeface="Times New Roman"/>
            </a:endParaRPr>
          </a:p>
        </p:txBody>
      </p:sp>
      <p:pic>
        <p:nvPicPr>
          <p:cNvPr id="123" name="Google Shape;123;p21"/>
          <p:cNvPicPr preferRelativeResize="0"/>
          <p:nvPr/>
        </p:nvPicPr>
        <p:blipFill>
          <a:blip r:embed="rId3">
            <a:alphaModFix/>
          </a:blip>
          <a:stretch>
            <a:fillRect/>
          </a:stretch>
        </p:blipFill>
        <p:spPr>
          <a:xfrm>
            <a:off x="152400" y="860400"/>
            <a:ext cx="8839203" cy="38850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