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2"/>
  </p:notesMasterIdLst>
  <p:sldIdLst>
    <p:sldId id="256" r:id="rId2"/>
    <p:sldId id="257" r:id="rId3"/>
    <p:sldId id="258" r:id="rId4"/>
    <p:sldId id="259" r:id="rId5"/>
    <p:sldId id="260" r:id="rId6"/>
    <p:sldId id="286" r:id="rId7"/>
    <p:sldId id="261" r:id="rId8"/>
    <p:sldId id="262" r:id="rId9"/>
    <p:sldId id="263" r:id="rId10"/>
    <p:sldId id="264" r:id="rId11"/>
    <p:sldId id="265" r:id="rId12"/>
    <p:sldId id="276" r:id="rId13"/>
    <p:sldId id="277" r:id="rId14"/>
    <p:sldId id="278" r:id="rId15"/>
    <p:sldId id="266" r:id="rId16"/>
    <p:sldId id="267" r:id="rId17"/>
    <p:sldId id="268" r:id="rId18"/>
    <p:sldId id="269" r:id="rId19"/>
    <p:sldId id="270" r:id="rId20"/>
    <p:sldId id="271" r:id="rId21"/>
    <p:sldId id="272" r:id="rId22"/>
    <p:sldId id="284" r:id="rId23"/>
    <p:sldId id="274" r:id="rId24"/>
    <p:sldId id="275" r:id="rId25"/>
    <p:sldId id="285" r:id="rId26"/>
    <p:sldId id="279" r:id="rId27"/>
    <p:sldId id="280"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Accuracy Comparison</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Accuracy Scores</c:v>
                </c:pt>
              </c:strCache>
            </c:strRef>
          </c:tx>
          <c:spPr>
            <a:solidFill>
              <a:schemeClr val="accent1"/>
            </a:solidFill>
            <a:ln>
              <a:noFill/>
            </a:ln>
            <a:effectLst/>
          </c:spPr>
          <c:invertIfNegative val="0"/>
          <c:cat>
            <c:strRef>
              <c:f>Sheet1!$A$2:$A$8</c:f>
              <c:strCache>
                <c:ptCount val="7"/>
                <c:pt idx="0">
                  <c:v>Linear_regression</c:v>
                </c:pt>
                <c:pt idx="1">
                  <c:v>Logistic_regression</c:v>
                </c:pt>
                <c:pt idx="2">
                  <c:v>SVM</c:v>
                </c:pt>
                <c:pt idx="3">
                  <c:v>Naive_Bayes</c:v>
                </c:pt>
                <c:pt idx="4">
                  <c:v>Kmean</c:v>
                </c:pt>
                <c:pt idx="5">
                  <c:v>Decision_Tree</c:v>
                </c:pt>
                <c:pt idx="6">
                  <c:v>RandomForestClassifier</c:v>
                </c:pt>
              </c:strCache>
            </c:strRef>
          </c:cat>
          <c:val>
            <c:numRef>
              <c:f>Sheet1!$B$2:$B$8</c:f>
              <c:numCache>
                <c:formatCode>General</c:formatCode>
                <c:ptCount val="7"/>
                <c:pt idx="0">
                  <c:v>88.045488853229003</c:v>
                </c:pt>
                <c:pt idx="1">
                  <c:v>97.368421052631504</c:v>
                </c:pt>
                <c:pt idx="2">
                  <c:v>94.736842105263094</c:v>
                </c:pt>
                <c:pt idx="3">
                  <c:v>86.842105263157904</c:v>
                </c:pt>
                <c:pt idx="4">
                  <c:v>86.842105263157904</c:v>
                </c:pt>
                <c:pt idx="5">
                  <c:v>97.368421052631504</c:v>
                </c:pt>
                <c:pt idx="6">
                  <c:v>92.105263157894697</c:v>
                </c:pt>
              </c:numCache>
            </c:numRef>
          </c:val>
        </c:ser>
        <c:dLbls>
          <c:showLegendKey val="0"/>
          <c:showVal val="0"/>
          <c:showCatName val="0"/>
          <c:showSerName val="0"/>
          <c:showPercent val="0"/>
          <c:showBubbleSize val="0"/>
        </c:dLbls>
        <c:gapWidth val="182"/>
        <c:axId val="154550784"/>
        <c:axId val="154533288"/>
      </c:barChart>
      <c:catAx>
        <c:axId val="154550784"/>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Classifiers</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4533288"/>
        <c:crosses val="autoZero"/>
        <c:auto val="1"/>
        <c:lblAlgn val="ctr"/>
        <c:lblOffset val="100"/>
        <c:noMultiLvlLbl val="0"/>
      </c:catAx>
      <c:valAx>
        <c:axId val="154533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Accuracy(%)</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45507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6BACB-00B7-41CC-A263-624A8A187C4B}" type="datetimeFigureOut">
              <a:rPr lang="en-US" smtClean="0"/>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10185-7470-4C19-BD85-6B27FC3E3819}" type="slidenum">
              <a:rPr lang="en-US" smtClean="0"/>
              <a:t>‹#›</a:t>
            </a:fld>
            <a:endParaRPr lang="en-US"/>
          </a:p>
        </p:txBody>
      </p:sp>
    </p:spTree>
    <p:extLst>
      <p:ext uri="{BB962C8B-B14F-4D97-AF65-F5344CB8AC3E}">
        <p14:creationId xmlns:p14="http://schemas.microsoft.com/office/powerpoint/2010/main" val="806814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B5CA1A-36E0-4843-97FE-7EF0AA5AF8C2}" type="slidenum">
              <a:rPr lang="en-US" smtClean="0"/>
              <a:t>24</a:t>
            </a:fld>
            <a:endParaRPr lang="en-US"/>
          </a:p>
        </p:txBody>
      </p:sp>
    </p:spTree>
    <p:extLst>
      <p:ext uri="{BB962C8B-B14F-4D97-AF65-F5344CB8AC3E}">
        <p14:creationId xmlns:p14="http://schemas.microsoft.com/office/powerpoint/2010/main" val="1774458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77217F7-F57E-442F-9E18-60B71E3A872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86C53-E60D-4643-8702-8DBFA39BE750}"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01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7217F7-F57E-442F-9E18-60B71E3A872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195419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7217F7-F57E-442F-9E18-60B71E3A872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86C53-E60D-4643-8702-8DBFA39BE75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42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7217F7-F57E-442F-9E18-60B71E3A872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265859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7217F7-F57E-442F-9E18-60B71E3A872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86C53-E60D-4643-8702-8DBFA39BE750}"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1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7217F7-F57E-442F-9E18-60B71E3A872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383569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7217F7-F57E-442F-9E18-60B71E3A872B}"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14630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7217F7-F57E-442F-9E18-60B71E3A872B}"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229944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217F7-F57E-442F-9E18-60B71E3A872B}"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48652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7217F7-F57E-442F-9E18-60B71E3A872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119214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7217F7-F57E-442F-9E18-60B71E3A872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86C53-E60D-4643-8702-8DBFA39BE750}"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45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277217F7-F57E-442F-9E18-60B71E3A872B}" type="datetimeFigureOut">
              <a:rPr lang="en-US" smtClean="0"/>
              <a:t>4/23/2018</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A386C53-E60D-4643-8702-8DBFA39BE75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1383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cloud.google.com/blog/big-data/2018/01/problem-solving-with-ml-automatic-document-classific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solidFill>
                  <a:schemeClr val="tx1"/>
                </a:solidFill>
              </a:rPr>
              <a:t>Team Members : </a:t>
            </a:r>
          </a:p>
          <a:p>
            <a:r>
              <a:rPr lang="en-US" b="1" dirty="0" err="1" smtClean="0">
                <a:solidFill>
                  <a:schemeClr val="tx1"/>
                </a:solidFill>
              </a:rPr>
              <a:t>Atul</a:t>
            </a:r>
            <a:r>
              <a:rPr lang="en-US" b="1" dirty="0" smtClean="0">
                <a:solidFill>
                  <a:schemeClr val="tx1"/>
                </a:solidFill>
              </a:rPr>
              <a:t>, </a:t>
            </a:r>
            <a:r>
              <a:rPr lang="en-US" b="1" dirty="0" err="1" smtClean="0">
                <a:solidFill>
                  <a:schemeClr val="tx1"/>
                </a:solidFill>
              </a:rPr>
              <a:t>Mourya</a:t>
            </a:r>
            <a:r>
              <a:rPr lang="en-US" b="1" dirty="0" smtClean="0">
                <a:solidFill>
                  <a:schemeClr val="tx1"/>
                </a:solidFill>
              </a:rPr>
              <a:t>, Prabal, Rahul, </a:t>
            </a:r>
            <a:r>
              <a:rPr lang="en-US" b="1" dirty="0" err="1" smtClean="0">
                <a:solidFill>
                  <a:schemeClr val="tx1"/>
                </a:solidFill>
              </a:rPr>
              <a:t>Shambhavi</a:t>
            </a:r>
            <a:endParaRPr lang="en-US" b="1" dirty="0" smtClean="0">
              <a:solidFill>
                <a:schemeClr val="tx1"/>
              </a:solidFill>
            </a:endParaRPr>
          </a:p>
          <a:p>
            <a:endParaRPr lang="en-US" b="1" dirty="0">
              <a:solidFill>
                <a:schemeClr val="tx1"/>
              </a:solidFill>
            </a:endParaRPr>
          </a:p>
        </p:txBody>
      </p:sp>
      <p:sp>
        <p:nvSpPr>
          <p:cNvPr id="4" name="Rectangle 3"/>
          <p:cNvSpPr/>
          <p:nvPr/>
        </p:nvSpPr>
        <p:spPr>
          <a:xfrm>
            <a:off x="2140302" y="2171006"/>
            <a:ext cx="7911397" cy="923330"/>
          </a:xfrm>
          <a:prstGeom prst="rect">
            <a:avLst/>
          </a:prstGeom>
          <a:noFill/>
        </p:spPr>
        <p:txBody>
          <a:bodyPr wrap="none" lIns="91440" tIns="45720" rIns="91440" bIns="45720">
            <a:spAutoFit/>
          </a:bodyPr>
          <a:lstStyle/>
          <a:p>
            <a:pPr algn="ctr"/>
            <a:r>
              <a:rPr lang="en-US" sz="5400" b="1" cap="none" spc="0" dirty="0" smtClean="0">
                <a:ln w="0"/>
                <a:effectLst>
                  <a:outerShdw blurRad="38100" dist="25400" dir="5400000" algn="ctr" rotWithShape="0">
                    <a:srgbClr val="6E747A">
                      <a:alpha val="43000"/>
                    </a:srgbClr>
                  </a:outerShdw>
                </a:effectLst>
              </a:rPr>
              <a:t>Analysis of ML Algorithms</a:t>
            </a:r>
          </a:p>
        </p:txBody>
      </p:sp>
    </p:spTree>
    <p:extLst>
      <p:ext uri="{BB962C8B-B14F-4D97-AF65-F5344CB8AC3E}">
        <p14:creationId xmlns:p14="http://schemas.microsoft.com/office/powerpoint/2010/main" val="4074631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and Disadvantages</a:t>
            </a:r>
            <a:endParaRPr lang="en-US" dirty="0"/>
          </a:p>
        </p:txBody>
      </p:sp>
      <p:sp>
        <p:nvSpPr>
          <p:cNvPr id="4" name="Text Placeholder 3"/>
          <p:cNvSpPr>
            <a:spLocks noGrp="1"/>
          </p:cNvSpPr>
          <p:nvPr>
            <p:ph type="body" idx="1"/>
          </p:nvPr>
        </p:nvSpPr>
        <p:spPr/>
        <p:txBody>
          <a:bodyPr/>
          <a:lstStyle/>
          <a:p>
            <a:r>
              <a:rPr lang="en-US" sz="2400" dirty="0" smtClean="0"/>
              <a:t>Advantages</a:t>
            </a:r>
            <a:endParaRPr lang="en-US" dirty="0"/>
          </a:p>
        </p:txBody>
      </p:sp>
      <p:sp>
        <p:nvSpPr>
          <p:cNvPr id="3" name="Content Placeholder 2"/>
          <p:cNvSpPr>
            <a:spLocks noGrp="1"/>
          </p:cNvSpPr>
          <p:nvPr>
            <p:ph sz="half" idx="2"/>
          </p:nvPr>
        </p:nvSpPr>
        <p:spPr/>
        <p:txBody>
          <a:bodyPr>
            <a:normAutofit/>
          </a:bodyPr>
          <a:lstStyle/>
          <a:p>
            <a:pPr marL="128016" lvl="1" indent="0">
              <a:buNone/>
            </a:pPr>
            <a:r>
              <a:rPr lang="en-US" dirty="0">
                <a:solidFill>
                  <a:srgbClr val="00B050"/>
                </a:solidFill>
              </a:rPr>
              <a:t>+ </a:t>
            </a:r>
            <a:r>
              <a:rPr lang="en-US" dirty="0" smtClean="0"/>
              <a:t>SVM works well when the relationship b/w features is unknown.</a:t>
            </a:r>
            <a:endParaRPr lang="en-US" dirty="0"/>
          </a:p>
          <a:p>
            <a:pPr marL="128016" lvl="1" indent="0">
              <a:buNone/>
            </a:pPr>
            <a:r>
              <a:rPr lang="en-US" dirty="0">
                <a:solidFill>
                  <a:srgbClr val="00B050"/>
                </a:solidFill>
              </a:rPr>
              <a:t>+</a:t>
            </a:r>
            <a:r>
              <a:rPr lang="en-US" dirty="0" smtClean="0"/>
              <a:t> Works </a:t>
            </a:r>
            <a:r>
              <a:rPr lang="en-US" dirty="0"/>
              <a:t>well with even unstructured and semi structured data like text, Images and </a:t>
            </a:r>
            <a:r>
              <a:rPr lang="en-US" dirty="0" smtClean="0"/>
              <a:t>trees.</a:t>
            </a:r>
          </a:p>
          <a:p>
            <a:pPr marL="128016" lvl="1" indent="0">
              <a:buNone/>
            </a:pPr>
            <a:r>
              <a:rPr lang="en-US" dirty="0">
                <a:solidFill>
                  <a:srgbClr val="00B050"/>
                </a:solidFill>
              </a:rPr>
              <a:t>+</a:t>
            </a:r>
            <a:r>
              <a:rPr lang="en-US" dirty="0" smtClean="0">
                <a:solidFill>
                  <a:srgbClr val="92D050"/>
                </a:solidFill>
              </a:rPr>
              <a:t> </a:t>
            </a:r>
            <a:r>
              <a:rPr lang="en-US" dirty="0" smtClean="0"/>
              <a:t>The kernel function is real strength of SVM. We can solve any complex problem.</a:t>
            </a:r>
          </a:p>
          <a:p>
            <a:pPr marL="128016" lvl="1" indent="0">
              <a:buNone/>
            </a:pPr>
            <a:r>
              <a:rPr lang="en-US" dirty="0">
                <a:solidFill>
                  <a:srgbClr val="00B050"/>
                </a:solidFill>
              </a:rPr>
              <a:t>+</a:t>
            </a:r>
            <a:r>
              <a:rPr lang="en-US" dirty="0" smtClean="0"/>
              <a:t> It scales relatively well to high dimensional   data.</a:t>
            </a:r>
            <a:endParaRPr lang="en-US" dirty="0"/>
          </a:p>
          <a:p>
            <a:pPr marL="128016" lvl="1" indent="0">
              <a:buNone/>
            </a:pPr>
            <a:r>
              <a:rPr lang="en-US" dirty="0">
                <a:solidFill>
                  <a:srgbClr val="00B050"/>
                </a:solidFill>
              </a:rPr>
              <a:t>+</a:t>
            </a:r>
            <a:r>
              <a:rPr lang="en-US" dirty="0" smtClean="0"/>
              <a:t> The </a:t>
            </a:r>
            <a:r>
              <a:rPr lang="en-US" dirty="0"/>
              <a:t>risk of overfitting is less in SVM.</a:t>
            </a:r>
          </a:p>
          <a:p>
            <a:endParaRPr lang="en-US" dirty="0"/>
          </a:p>
        </p:txBody>
      </p:sp>
      <p:sp>
        <p:nvSpPr>
          <p:cNvPr id="5" name="Text Placeholder 4"/>
          <p:cNvSpPr>
            <a:spLocks noGrp="1"/>
          </p:cNvSpPr>
          <p:nvPr>
            <p:ph type="body" sz="quarter" idx="3"/>
          </p:nvPr>
        </p:nvSpPr>
        <p:spPr/>
        <p:txBody>
          <a:bodyPr/>
          <a:lstStyle/>
          <a:p>
            <a:endParaRPr lang="en-US" sz="2400" dirty="0" smtClean="0"/>
          </a:p>
          <a:p>
            <a:r>
              <a:rPr lang="en-US" sz="2400" dirty="0" smtClean="0"/>
              <a:t>Disadvantages</a:t>
            </a:r>
            <a:endParaRPr lang="en-US" sz="2400" dirty="0"/>
          </a:p>
          <a:p>
            <a:endParaRPr lang="en-US" dirty="0"/>
          </a:p>
        </p:txBody>
      </p:sp>
      <p:sp>
        <p:nvSpPr>
          <p:cNvPr id="6" name="Content Placeholder 5"/>
          <p:cNvSpPr>
            <a:spLocks noGrp="1"/>
          </p:cNvSpPr>
          <p:nvPr>
            <p:ph sz="quarter" idx="4"/>
          </p:nvPr>
        </p:nvSpPr>
        <p:spPr/>
        <p:txBody>
          <a:bodyPr/>
          <a:lstStyle/>
          <a:p>
            <a:pPr marL="128016" lvl="1" indent="0">
              <a:buNone/>
            </a:pPr>
            <a:r>
              <a:rPr lang="en-US" dirty="0" smtClean="0">
                <a:solidFill>
                  <a:srgbClr val="FF0000"/>
                </a:solidFill>
              </a:rPr>
              <a:t>- </a:t>
            </a:r>
            <a:r>
              <a:rPr lang="en-US" dirty="0" smtClean="0"/>
              <a:t>Choosing </a:t>
            </a:r>
            <a:r>
              <a:rPr lang="en-US" dirty="0"/>
              <a:t>a “good” kernel function is not easy.</a:t>
            </a:r>
          </a:p>
          <a:p>
            <a:pPr marL="128016" lvl="1" indent="0">
              <a:buNone/>
            </a:pPr>
            <a:r>
              <a:rPr lang="en-US" dirty="0" smtClean="0">
                <a:solidFill>
                  <a:srgbClr val="FF0000"/>
                </a:solidFill>
              </a:rPr>
              <a:t>- </a:t>
            </a:r>
            <a:r>
              <a:rPr lang="en-US" dirty="0" smtClean="0"/>
              <a:t>Long </a:t>
            </a:r>
            <a:r>
              <a:rPr lang="en-US" dirty="0"/>
              <a:t>training time for large datasets.</a:t>
            </a:r>
          </a:p>
          <a:p>
            <a:pPr marL="128016" lvl="1" indent="0">
              <a:buNone/>
            </a:pPr>
            <a:r>
              <a:rPr lang="en-US" dirty="0" smtClean="0">
                <a:solidFill>
                  <a:srgbClr val="FF0000"/>
                </a:solidFill>
              </a:rPr>
              <a:t>- </a:t>
            </a:r>
            <a:r>
              <a:rPr lang="en-US" dirty="0" smtClean="0"/>
              <a:t>Difficult </a:t>
            </a:r>
            <a:r>
              <a:rPr lang="en-US" dirty="0"/>
              <a:t>to understand and interpret the final model, variable weights and individual impact.</a:t>
            </a:r>
          </a:p>
          <a:p>
            <a:pPr marL="128016" lvl="1" indent="0">
              <a:buNone/>
            </a:pPr>
            <a:r>
              <a:rPr lang="en-US" dirty="0" smtClean="0">
                <a:solidFill>
                  <a:srgbClr val="FF0000"/>
                </a:solidFill>
              </a:rPr>
              <a:t>-</a:t>
            </a:r>
            <a:r>
              <a:rPr lang="en-US" dirty="0" smtClean="0"/>
              <a:t> Since </a:t>
            </a:r>
            <a:r>
              <a:rPr lang="en-US" dirty="0"/>
              <a:t>the final model is not so easy to see, we can not do small calibrations to the model hence its tough to incorporate our business logic.</a:t>
            </a:r>
          </a:p>
          <a:p>
            <a:endParaRPr lang="en-US" dirty="0"/>
          </a:p>
        </p:txBody>
      </p:sp>
    </p:spTree>
    <p:extLst>
      <p:ext uri="{BB962C8B-B14F-4D97-AF65-F5344CB8AC3E}">
        <p14:creationId xmlns:p14="http://schemas.microsoft.com/office/powerpoint/2010/main" val="324038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4940"/>
            <a:ext cx="10515600" cy="1325563"/>
          </a:xfrm>
        </p:spPr>
        <p:txBody>
          <a:bodyPr>
            <a:normAutofit/>
          </a:bodyPr>
          <a:lstStyle/>
          <a:p>
            <a:r>
              <a:rPr lang="en-US" dirty="0"/>
              <a:t/>
            </a:r>
            <a:br>
              <a:rPr lang="en-US" dirty="0"/>
            </a:br>
            <a:r>
              <a:rPr lang="en-US" dirty="0" smtClean="0"/>
              <a:t>Possible real life usage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Protein </a:t>
            </a:r>
            <a:r>
              <a:rPr lang="en-US" dirty="0"/>
              <a:t>Structure Prediction</a:t>
            </a:r>
          </a:p>
          <a:p>
            <a:pPr>
              <a:buFont typeface="Wingdings" panose="05000000000000000000" pitchFamily="2" charset="2"/>
              <a:buChar char="§"/>
            </a:pPr>
            <a:r>
              <a:rPr lang="en-US" dirty="0"/>
              <a:t>Intrusion Detection</a:t>
            </a:r>
          </a:p>
          <a:p>
            <a:pPr>
              <a:buFont typeface="Wingdings" panose="05000000000000000000" pitchFamily="2" charset="2"/>
              <a:buChar char="§"/>
            </a:pPr>
            <a:r>
              <a:rPr lang="en-US" dirty="0"/>
              <a:t>Handwriting Recognition</a:t>
            </a:r>
          </a:p>
          <a:p>
            <a:pPr>
              <a:buFont typeface="Wingdings" panose="05000000000000000000" pitchFamily="2" charset="2"/>
              <a:buChar char="§"/>
            </a:pPr>
            <a:r>
              <a:rPr lang="en-US" dirty="0"/>
              <a:t>Detecting Steganography in digital images</a:t>
            </a:r>
          </a:p>
          <a:p>
            <a:pPr>
              <a:buFont typeface="Wingdings" panose="05000000000000000000" pitchFamily="2" charset="2"/>
              <a:buChar char="§"/>
            </a:pPr>
            <a:r>
              <a:rPr lang="en-US" dirty="0"/>
              <a:t>Breast Cancer Diagnosis</a:t>
            </a:r>
          </a:p>
          <a:p>
            <a:endParaRPr lang="en-US" dirty="0"/>
          </a:p>
        </p:txBody>
      </p:sp>
    </p:spTree>
    <p:extLst>
      <p:ext uri="{BB962C8B-B14F-4D97-AF65-F5344CB8AC3E}">
        <p14:creationId xmlns:p14="http://schemas.microsoft.com/office/powerpoint/2010/main" val="66817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p:txBody>
          <a:bodyPr/>
          <a:lstStyle/>
          <a:p>
            <a:r>
              <a:rPr lang="en-US" dirty="0" smtClean="0"/>
              <a:t>Naive </a:t>
            </a:r>
            <a:r>
              <a:rPr lang="en-US" dirty="0"/>
              <a:t>Bayes methods are a set of supervised learning algorithms based on applying Bayes’ theorem with the “naive” assumption of independence between every pair of features.</a:t>
            </a:r>
          </a:p>
          <a:p>
            <a:pPr marL="128016" lvl="1" indent="0">
              <a:buNone/>
            </a:pPr>
            <a:r>
              <a:rPr lang="en-US" dirty="0"/>
              <a:t>				</a:t>
            </a:r>
            <a:endParaRPr lang="en-US" baseline="30000" dirty="0"/>
          </a:p>
        </p:txBody>
      </p:sp>
    </p:spTree>
    <p:extLst>
      <p:ext uri="{BB962C8B-B14F-4D97-AF65-F5344CB8AC3E}">
        <p14:creationId xmlns:p14="http://schemas.microsoft.com/office/powerpoint/2010/main" val="51541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a:t>
            </a:r>
          </a:p>
        </p:txBody>
      </p:sp>
      <p:sp>
        <p:nvSpPr>
          <p:cNvPr id="4" name="Text Placeholder 3"/>
          <p:cNvSpPr>
            <a:spLocks noGrp="1"/>
          </p:cNvSpPr>
          <p:nvPr>
            <p:ph type="body" idx="1"/>
          </p:nvPr>
        </p:nvSpPr>
        <p:spPr/>
        <p:txBody>
          <a:bodyPr/>
          <a:lstStyle/>
          <a:p>
            <a:r>
              <a:rPr lang="en-US" dirty="0"/>
              <a:t>Advantages</a:t>
            </a:r>
          </a:p>
        </p:txBody>
      </p:sp>
      <p:sp>
        <p:nvSpPr>
          <p:cNvPr id="5" name="Content Placeholder 4"/>
          <p:cNvSpPr>
            <a:spLocks noGrp="1"/>
          </p:cNvSpPr>
          <p:nvPr>
            <p:ph sz="half" idx="2"/>
          </p:nvPr>
        </p:nvSpPr>
        <p:spPr/>
        <p:txBody>
          <a:bodyPr>
            <a:normAutofit/>
          </a:bodyPr>
          <a:lstStyle/>
          <a:p>
            <a:pPr marL="128016" lvl="1" indent="0">
              <a:buNone/>
            </a:pPr>
            <a:r>
              <a:rPr lang="en-US" sz="2400" dirty="0">
                <a:solidFill>
                  <a:srgbClr val="00B050"/>
                </a:solidFill>
              </a:rPr>
              <a:t>+ </a:t>
            </a:r>
            <a:r>
              <a:rPr lang="en-US" sz="2400" dirty="0" smtClean="0"/>
              <a:t>NB </a:t>
            </a:r>
            <a:r>
              <a:rPr lang="en-US" sz="2400" dirty="0"/>
              <a:t>models are very simple.</a:t>
            </a:r>
          </a:p>
          <a:p>
            <a:pPr marL="128016" lvl="1" indent="0">
              <a:buNone/>
            </a:pPr>
            <a:r>
              <a:rPr lang="en-US" sz="2400" dirty="0">
                <a:solidFill>
                  <a:srgbClr val="00B050"/>
                </a:solidFill>
              </a:rPr>
              <a:t>+ </a:t>
            </a:r>
            <a:r>
              <a:rPr lang="en-US" sz="2400" dirty="0" smtClean="0"/>
              <a:t>They </a:t>
            </a:r>
            <a:r>
              <a:rPr lang="en-US" sz="2400" dirty="0"/>
              <a:t>can scale with dataset.</a:t>
            </a:r>
          </a:p>
          <a:p>
            <a:pPr marL="128016" lvl="1" indent="0">
              <a:buNone/>
            </a:pPr>
            <a:r>
              <a:rPr lang="en-US" sz="2400" dirty="0">
                <a:solidFill>
                  <a:srgbClr val="00B050"/>
                </a:solidFill>
              </a:rPr>
              <a:t>+ </a:t>
            </a:r>
            <a:r>
              <a:rPr lang="en-US" sz="2400" dirty="0" smtClean="0"/>
              <a:t>Need </a:t>
            </a:r>
            <a:r>
              <a:rPr lang="en-US" sz="2400" dirty="0"/>
              <a:t>less training data.</a:t>
            </a:r>
          </a:p>
          <a:p>
            <a:pPr marL="128016" lvl="1" indent="0">
              <a:buNone/>
            </a:pPr>
            <a:r>
              <a:rPr lang="en-US" sz="2400" dirty="0">
                <a:solidFill>
                  <a:srgbClr val="00B050"/>
                </a:solidFill>
              </a:rPr>
              <a:t>+ </a:t>
            </a:r>
            <a:r>
              <a:rPr lang="en-US" sz="2400" dirty="0" smtClean="0"/>
              <a:t>Not </a:t>
            </a:r>
            <a:r>
              <a:rPr lang="en-US" sz="2400" dirty="0"/>
              <a:t>sensitive to irrelevant features.</a:t>
            </a:r>
          </a:p>
          <a:p>
            <a:pPr marL="128016" lvl="1" indent="0">
              <a:buNone/>
            </a:pPr>
            <a:r>
              <a:rPr lang="en-US" sz="2400" dirty="0">
                <a:solidFill>
                  <a:srgbClr val="00B050"/>
                </a:solidFill>
              </a:rPr>
              <a:t>+ </a:t>
            </a:r>
            <a:r>
              <a:rPr lang="en-US" sz="2400" dirty="0" smtClean="0"/>
              <a:t>Handles </a:t>
            </a:r>
            <a:r>
              <a:rPr lang="en-US" sz="2400" dirty="0"/>
              <a:t>continuous and discrete data.</a:t>
            </a:r>
          </a:p>
        </p:txBody>
      </p:sp>
      <p:sp>
        <p:nvSpPr>
          <p:cNvPr id="6" name="Text Placeholder 5"/>
          <p:cNvSpPr>
            <a:spLocks noGrp="1"/>
          </p:cNvSpPr>
          <p:nvPr>
            <p:ph type="body" sz="quarter" idx="3"/>
          </p:nvPr>
        </p:nvSpPr>
        <p:spPr/>
        <p:txBody>
          <a:bodyPr/>
          <a:lstStyle/>
          <a:p>
            <a:r>
              <a:rPr lang="en-US" dirty="0"/>
              <a:t>Disadvantages</a:t>
            </a:r>
          </a:p>
        </p:txBody>
      </p:sp>
      <p:sp>
        <p:nvSpPr>
          <p:cNvPr id="7" name="Content Placeholder 6"/>
          <p:cNvSpPr>
            <a:spLocks noGrp="1"/>
          </p:cNvSpPr>
          <p:nvPr>
            <p:ph sz="quarter" idx="4"/>
          </p:nvPr>
        </p:nvSpPr>
        <p:spPr/>
        <p:txBody>
          <a:bodyPr/>
          <a:lstStyle/>
          <a:p>
            <a:pPr marL="0" indent="0">
              <a:buNone/>
            </a:pPr>
            <a:r>
              <a:rPr lang="en-US" dirty="0">
                <a:solidFill>
                  <a:srgbClr val="FF0000"/>
                </a:solidFill>
              </a:rPr>
              <a:t>- </a:t>
            </a:r>
            <a:r>
              <a:rPr lang="en-US" dirty="0" smtClean="0"/>
              <a:t>NB </a:t>
            </a:r>
            <a:r>
              <a:rPr lang="en-US" dirty="0"/>
              <a:t>models are often beaten by models properly trained and tuned.</a:t>
            </a:r>
          </a:p>
          <a:p>
            <a:pPr marL="0" indent="0">
              <a:buNone/>
            </a:pPr>
            <a:r>
              <a:rPr lang="en-US" dirty="0">
                <a:solidFill>
                  <a:srgbClr val="FF0000"/>
                </a:solidFill>
              </a:rPr>
              <a:t>- </a:t>
            </a:r>
            <a:r>
              <a:rPr lang="en-US" dirty="0" smtClean="0"/>
              <a:t>Takes </a:t>
            </a:r>
            <a:r>
              <a:rPr lang="en-US" dirty="0"/>
              <a:t>more runtime memory compared to other algorithms.</a:t>
            </a:r>
          </a:p>
        </p:txBody>
      </p:sp>
    </p:spTree>
    <p:extLst>
      <p:ext uri="{BB962C8B-B14F-4D97-AF65-F5344CB8AC3E}">
        <p14:creationId xmlns:p14="http://schemas.microsoft.com/office/powerpoint/2010/main" val="3537477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REAL </a:t>
            </a:r>
            <a:r>
              <a:rPr lang="en-US" dirty="0"/>
              <a:t>LIFE </a:t>
            </a:r>
            <a:r>
              <a:rPr lang="en-US" dirty="0" smtClean="0"/>
              <a:t>USAGE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Text document classification</a:t>
            </a:r>
          </a:p>
          <a:p>
            <a:pPr>
              <a:buFont typeface="Wingdings" panose="05000000000000000000" pitchFamily="2" charset="2"/>
              <a:buChar char="§"/>
            </a:pPr>
            <a:r>
              <a:rPr lang="en-US" dirty="0" smtClean="0"/>
              <a:t>Spam </a:t>
            </a:r>
            <a:r>
              <a:rPr lang="en-US" dirty="0" smtClean="0"/>
              <a:t>detection</a:t>
            </a:r>
          </a:p>
          <a:p>
            <a:pPr>
              <a:buFont typeface="Wingdings" panose="05000000000000000000" pitchFamily="2" charset="2"/>
              <a:buChar char="§"/>
            </a:pPr>
            <a:r>
              <a:rPr lang="en-US" dirty="0">
                <a:hlinkClick r:id="rId2"/>
              </a:rPr>
              <a:t>https://cloud.google.com/blog/big-data/2018/01/problem-solving-with-ml-automatic-document-classification</a:t>
            </a:r>
            <a:endParaRPr lang="en-US" dirty="0"/>
          </a:p>
        </p:txBody>
      </p:sp>
    </p:spTree>
    <p:extLst>
      <p:ext uri="{BB962C8B-B14F-4D97-AF65-F5344CB8AC3E}">
        <p14:creationId xmlns:p14="http://schemas.microsoft.com/office/powerpoint/2010/main" val="3036061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K-MEANS CLUSTERING</a:t>
            </a:r>
            <a:endParaRPr lang="en-US" dirty="0"/>
          </a:p>
        </p:txBody>
      </p:sp>
      <p:sp>
        <p:nvSpPr>
          <p:cNvPr id="3" name="Content Placeholder 2"/>
          <p:cNvSpPr>
            <a:spLocks noGrp="1"/>
          </p:cNvSpPr>
          <p:nvPr>
            <p:ph idx="1"/>
          </p:nvPr>
        </p:nvSpPr>
        <p:spPr/>
        <p:txBody>
          <a:bodyPr/>
          <a:lstStyle/>
          <a:p>
            <a:pPr marL="0" indent="0">
              <a:buNone/>
            </a:pPr>
            <a:r>
              <a:rPr lang="en-US" i="1" dirty="0"/>
              <a:t>K</a:t>
            </a:r>
            <a:r>
              <a:rPr lang="en-US" dirty="0"/>
              <a:t>-means clustering is a type of unsupervised learning, which is used when you have unlabeled data (i.e., data without defined categories or groups). The goal of this algorithm is to find groups in the data, with the number of groups represented by the variable </a:t>
            </a:r>
            <a:r>
              <a:rPr lang="en-US" i="1" dirty="0"/>
              <a:t>K</a:t>
            </a:r>
            <a:r>
              <a:rPr lang="en-US" dirty="0" smtClean="0"/>
              <a:t>.</a:t>
            </a:r>
          </a:p>
          <a:p>
            <a:pPr marL="0" indent="0">
              <a:buNone/>
            </a:pPr>
            <a:endParaRPr lang="en-US" dirty="0"/>
          </a:p>
        </p:txBody>
      </p:sp>
    </p:spTree>
    <p:extLst>
      <p:ext uri="{BB962C8B-B14F-4D97-AF65-F5344CB8AC3E}">
        <p14:creationId xmlns:p14="http://schemas.microsoft.com/office/powerpoint/2010/main" val="1585624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How the K-Mean Clustering algorithm works?</a:t>
            </a:r>
            <a:endParaRPr lang="en-US" dirty="0"/>
          </a:p>
        </p:txBody>
      </p:sp>
      <p:pic>
        <p:nvPicPr>
          <p:cNvPr id="4" name="Picture 5" descr="K means clustering algorith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11600" y="1829594"/>
            <a:ext cx="4368800" cy="4343400"/>
          </a:xfrm>
          <a:noFill/>
        </p:spPr>
      </p:pic>
    </p:spTree>
    <p:extLst>
      <p:ext uri="{BB962C8B-B14F-4D97-AF65-F5344CB8AC3E}">
        <p14:creationId xmlns:p14="http://schemas.microsoft.com/office/powerpoint/2010/main" val="1522045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r>
              <a:rPr lang="en-US" dirty="0"/>
              <a:t>and Disadvantages </a:t>
            </a:r>
          </a:p>
        </p:txBody>
      </p:sp>
      <p:sp>
        <p:nvSpPr>
          <p:cNvPr id="4" name="Text Placeholder 3"/>
          <p:cNvSpPr>
            <a:spLocks noGrp="1"/>
          </p:cNvSpPr>
          <p:nvPr>
            <p:ph type="body" idx="1"/>
          </p:nvPr>
        </p:nvSpPr>
        <p:spPr/>
        <p:txBody>
          <a:bodyPr/>
          <a:lstStyle/>
          <a:p>
            <a:r>
              <a:rPr lang="en-US" b="1" dirty="0"/>
              <a:t>Advantages </a:t>
            </a:r>
            <a:endParaRPr lang="en-US" dirty="0"/>
          </a:p>
          <a:p>
            <a:endParaRPr lang="en-US" dirty="0"/>
          </a:p>
        </p:txBody>
      </p:sp>
      <p:sp>
        <p:nvSpPr>
          <p:cNvPr id="3" name="Content Placeholder 2"/>
          <p:cNvSpPr>
            <a:spLocks noGrp="1"/>
          </p:cNvSpPr>
          <p:nvPr>
            <p:ph sz="half" idx="2"/>
          </p:nvPr>
        </p:nvSpPr>
        <p:spPr/>
        <p:txBody>
          <a:bodyPr>
            <a:normAutofit/>
          </a:bodyPr>
          <a:lstStyle/>
          <a:p>
            <a:r>
              <a:rPr lang="en-US" dirty="0" smtClean="0">
                <a:solidFill>
                  <a:srgbClr val="92D050"/>
                </a:solidFill>
              </a:rPr>
              <a:t>+ </a:t>
            </a:r>
            <a:r>
              <a:rPr lang="en-US" dirty="0" smtClean="0"/>
              <a:t>Easy </a:t>
            </a:r>
            <a:r>
              <a:rPr lang="en-US" dirty="0"/>
              <a:t>to implement </a:t>
            </a:r>
            <a:endParaRPr lang="en-US" dirty="0" smtClean="0">
              <a:effectLst/>
            </a:endParaRPr>
          </a:p>
          <a:p>
            <a:r>
              <a:rPr lang="en-US" dirty="0" smtClean="0">
                <a:solidFill>
                  <a:srgbClr val="92D050"/>
                </a:solidFill>
              </a:rPr>
              <a:t>+</a:t>
            </a:r>
            <a:r>
              <a:rPr lang="en-US" dirty="0" smtClean="0"/>
              <a:t> With </a:t>
            </a:r>
            <a:r>
              <a:rPr lang="en-US" dirty="0"/>
              <a:t>a large number of variables, K-Means may be </a:t>
            </a:r>
            <a:r>
              <a:rPr lang="en-US" dirty="0" smtClean="0"/>
              <a:t>computationally </a:t>
            </a:r>
            <a:r>
              <a:rPr lang="en-US" dirty="0"/>
              <a:t>faster than </a:t>
            </a:r>
            <a:r>
              <a:rPr lang="en-US" dirty="0" smtClean="0"/>
              <a:t>hierarchical clustering</a:t>
            </a:r>
            <a:endParaRPr lang="en-US" dirty="0" smtClean="0">
              <a:effectLst/>
            </a:endParaRPr>
          </a:p>
          <a:p>
            <a:r>
              <a:rPr lang="en-US" dirty="0" smtClean="0">
                <a:solidFill>
                  <a:srgbClr val="92D050"/>
                </a:solidFill>
              </a:rPr>
              <a:t>+</a:t>
            </a:r>
            <a:r>
              <a:rPr lang="en-US" dirty="0" smtClean="0"/>
              <a:t> An </a:t>
            </a:r>
            <a:r>
              <a:rPr lang="en-US" dirty="0"/>
              <a:t>instance can change cluster (move to another cluster) when the centroids are </a:t>
            </a:r>
            <a:r>
              <a:rPr lang="en-US" dirty="0" smtClean="0"/>
              <a:t>re-computed</a:t>
            </a:r>
            <a:r>
              <a:rPr lang="en-US" dirty="0"/>
              <a:t>. </a:t>
            </a:r>
            <a:endParaRPr lang="en-US" dirty="0" smtClean="0">
              <a:effectLst/>
            </a:endParaRPr>
          </a:p>
          <a:p>
            <a:endParaRPr lang="en-US" dirty="0"/>
          </a:p>
        </p:txBody>
      </p:sp>
      <p:sp>
        <p:nvSpPr>
          <p:cNvPr id="5" name="Text Placeholder 4"/>
          <p:cNvSpPr>
            <a:spLocks noGrp="1"/>
          </p:cNvSpPr>
          <p:nvPr>
            <p:ph type="body" sz="quarter" idx="3"/>
          </p:nvPr>
        </p:nvSpPr>
        <p:spPr/>
        <p:txBody>
          <a:bodyPr/>
          <a:lstStyle/>
          <a:p>
            <a:r>
              <a:rPr lang="en-US" b="1" dirty="0" smtClean="0"/>
              <a:t>Disadvantages </a:t>
            </a:r>
            <a:endParaRPr lang="en-US" dirty="0"/>
          </a:p>
          <a:p>
            <a:endParaRPr lang="en-US" dirty="0"/>
          </a:p>
        </p:txBody>
      </p:sp>
      <p:sp>
        <p:nvSpPr>
          <p:cNvPr id="6" name="Content Placeholder 5"/>
          <p:cNvSpPr>
            <a:spLocks noGrp="1"/>
          </p:cNvSpPr>
          <p:nvPr>
            <p:ph sz="quarter" idx="4"/>
          </p:nvPr>
        </p:nvSpPr>
        <p:spPr/>
        <p:txBody>
          <a:bodyPr>
            <a:normAutofit/>
          </a:bodyPr>
          <a:lstStyle/>
          <a:p>
            <a:r>
              <a:rPr lang="en-US" dirty="0" smtClean="0">
                <a:solidFill>
                  <a:srgbClr val="FF0000"/>
                </a:solidFill>
              </a:rPr>
              <a:t>-</a:t>
            </a:r>
            <a:r>
              <a:rPr lang="en-US" dirty="0" smtClean="0"/>
              <a:t> Difficult </a:t>
            </a:r>
            <a:r>
              <a:rPr lang="en-US" dirty="0"/>
              <a:t>to predict the number of clusters (K-Value) </a:t>
            </a:r>
          </a:p>
          <a:p>
            <a:r>
              <a:rPr lang="en-US" dirty="0">
                <a:solidFill>
                  <a:srgbClr val="FF0000"/>
                </a:solidFill>
              </a:rPr>
              <a:t>-</a:t>
            </a:r>
            <a:r>
              <a:rPr lang="en-US" dirty="0"/>
              <a:t> </a:t>
            </a:r>
            <a:r>
              <a:rPr lang="en-US" dirty="0" smtClean="0"/>
              <a:t>Initial </a:t>
            </a:r>
            <a:r>
              <a:rPr lang="en-US" dirty="0"/>
              <a:t>seeds have a strong impact on the final results </a:t>
            </a:r>
          </a:p>
          <a:p>
            <a:r>
              <a:rPr lang="en-US" dirty="0" smtClean="0">
                <a:solidFill>
                  <a:srgbClr val="FF0000"/>
                </a:solidFill>
              </a:rPr>
              <a:t>-</a:t>
            </a:r>
            <a:r>
              <a:rPr lang="en-US" dirty="0"/>
              <a:t> The order of the data has an impact on the final results </a:t>
            </a:r>
          </a:p>
          <a:p>
            <a:r>
              <a:rPr lang="en-US" dirty="0" smtClean="0">
                <a:solidFill>
                  <a:srgbClr val="FF0000"/>
                </a:solidFill>
              </a:rPr>
              <a:t>-</a:t>
            </a:r>
            <a:r>
              <a:rPr lang="en-US" dirty="0"/>
              <a:t> </a:t>
            </a:r>
            <a:r>
              <a:rPr lang="en-US" dirty="0" smtClean="0"/>
              <a:t>Sensitive to scale</a:t>
            </a:r>
            <a:endParaRPr lang="en-US" dirty="0"/>
          </a:p>
          <a:p>
            <a:endParaRPr lang="en-US" dirty="0"/>
          </a:p>
        </p:txBody>
      </p:sp>
    </p:spTree>
    <p:extLst>
      <p:ext uri="{BB962C8B-B14F-4D97-AF65-F5344CB8AC3E}">
        <p14:creationId xmlns:p14="http://schemas.microsoft.com/office/powerpoint/2010/main" val="3487900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real life usages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Behavioral </a:t>
            </a:r>
            <a:r>
              <a:rPr lang="en-US" dirty="0" smtClean="0"/>
              <a:t>segmentation:</a:t>
            </a:r>
          </a:p>
          <a:p>
            <a:pPr>
              <a:buFont typeface="Wingdings" panose="05000000000000000000" pitchFamily="2" charset="2"/>
              <a:buChar char="§"/>
            </a:pPr>
            <a:r>
              <a:rPr lang="en-US" dirty="0" smtClean="0"/>
              <a:t>Inventory categorization:</a:t>
            </a:r>
          </a:p>
          <a:p>
            <a:pPr>
              <a:buFont typeface="Wingdings" panose="05000000000000000000" pitchFamily="2" charset="2"/>
              <a:buChar char="§"/>
            </a:pPr>
            <a:r>
              <a:rPr lang="en-US" dirty="0" smtClean="0"/>
              <a:t>Sorting </a:t>
            </a:r>
            <a:r>
              <a:rPr lang="en-US" dirty="0"/>
              <a:t>sensor measurements:</a:t>
            </a:r>
          </a:p>
          <a:p>
            <a:pPr>
              <a:buFont typeface="Wingdings" panose="05000000000000000000" pitchFamily="2" charset="2"/>
              <a:buChar char="§"/>
            </a:pPr>
            <a:r>
              <a:rPr lang="en-US" dirty="0" smtClean="0"/>
              <a:t>Detecting </a:t>
            </a:r>
            <a:r>
              <a:rPr lang="en-US" dirty="0"/>
              <a:t>bots or anomalies: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561949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based </a:t>
            </a:r>
            <a:r>
              <a:rPr lang="en-US" dirty="0" err="1" smtClean="0"/>
              <a:t>aLGORITHMS</a:t>
            </a:r>
            <a:endParaRPr lang="en-US" dirty="0"/>
          </a:p>
        </p:txBody>
      </p:sp>
      <p:pic>
        <p:nvPicPr>
          <p:cNvPr id="6" name="Content Placeholder 5"/>
          <p:cNvPicPr>
            <a:picLocks noGrp="1" noChangeAspect="1"/>
          </p:cNvPicPr>
          <p:nvPr>
            <p:ph idx="1"/>
          </p:nvPr>
        </p:nvPicPr>
        <p:blipFill>
          <a:blip r:embed="rId2"/>
          <a:stretch>
            <a:fillRect/>
          </a:stretch>
        </p:blipFill>
        <p:spPr>
          <a:xfrm>
            <a:off x="1123228" y="3642751"/>
            <a:ext cx="4190920" cy="2377049"/>
          </a:xfrm>
        </p:spPr>
      </p:pic>
      <p:sp>
        <p:nvSpPr>
          <p:cNvPr id="4" name="Text Placeholder 3"/>
          <p:cNvSpPr>
            <a:spLocks noGrp="1"/>
          </p:cNvSpPr>
          <p:nvPr>
            <p:ph type="body" sz="half" idx="2"/>
          </p:nvPr>
        </p:nvSpPr>
        <p:spPr/>
        <p:txBody>
          <a:bodyPr>
            <a:normAutofit/>
          </a:bodyPr>
          <a:lstStyle/>
          <a:p>
            <a:r>
              <a:rPr lang="en-US" sz="2000" dirty="0"/>
              <a:t>Complex decisions can often be expressed in terms of a series of questions:</a:t>
            </a:r>
          </a:p>
        </p:txBody>
      </p:sp>
      <p:pic>
        <p:nvPicPr>
          <p:cNvPr id="8" name="Picture 7"/>
          <p:cNvPicPr>
            <a:picLocks noChangeAspect="1"/>
          </p:cNvPicPr>
          <p:nvPr/>
        </p:nvPicPr>
        <p:blipFill>
          <a:blip r:embed="rId3"/>
          <a:stretch>
            <a:fillRect/>
          </a:stretch>
        </p:blipFill>
        <p:spPr>
          <a:xfrm>
            <a:off x="5823801" y="1511808"/>
            <a:ext cx="5685339" cy="4261886"/>
          </a:xfrm>
          <a:prstGeom prst="rect">
            <a:avLst/>
          </a:prstGeom>
        </p:spPr>
      </p:pic>
    </p:spTree>
    <p:extLst>
      <p:ext uri="{BB962C8B-B14F-4D97-AF65-F5344CB8AC3E}">
        <p14:creationId xmlns:p14="http://schemas.microsoft.com/office/powerpoint/2010/main" val="317914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084832"/>
                <a:ext cx="9720071" cy="4023360"/>
              </a:xfrm>
            </p:spPr>
            <p:txBody>
              <a:bodyPr/>
              <a:lstStyle/>
              <a:p>
                <a:pPr lvl="1" algn="ctr">
                  <a:buFont typeface="Wingdings" panose="05000000000000000000" pitchFamily="2" charset="2"/>
                  <a:buChar char="§"/>
                </a:pPr>
                <a:endParaRPr lang="en-US" sz="2400" dirty="0" smtClean="0"/>
              </a:p>
              <a:p>
                <a:pPr marL="128016" lvl="1" indent="0" algn="ctr">
                  <a:buNone/>
                </a:pPr>
                <a:r>
                  <a:rPr lang="en-US" sz="2400" dirty="0"/>
                  <a:t>Predicting the output of a dependent variable (Y) when there are any changes in the values of independent variables (X)</a:t>
                </a:r>
              </a:p>
              <a:p>
                <a:pPr marL="128016" lvl="1"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0+</m:t>
                      </m:r>
                      <m:r>
                        <a:rPr lang="en-US" sz="2400" b="0" i="1" smtClean="0">
                          <a:latin typeface="Cambria Math" panose="02040503050406030204" pitchFamily="18" charset="0"/>
                        </a:rPr>
                        <m:t>𝑏</m:t>
                      </m:r>
                      <m:r>
                        <a:rPr lang="en-US" sz="2400" b="0" i="1" smtClean="0">
                          <a:latin typeface="Cambria Math" panose="02040503050406030204" pitchFamily="18" charset="0"/>
                        </a:rPr>
                        <m:t>1</m:t>
                      </m:r>
                      <m:r>
                        <a:rPr lang="en-US" sz="2400" b="0" i="1" smtClean="0">
                          <a:latin typeface="Cambria Math" panose="02040503050406030204" pitchFamily="18" charset="0"/>
                        </a:rPr>
                        <m:t>𝑥</m:t>
                      </m:r>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084832"/>
                <a:ext cx="9720071" cy="4023360"/>
              </a:xfrm>
              <a:blipFill rotWithShape="0">
                <a:blip r:embed="rId2"/>
                <a:stretch>
                  <a:fillRect/>
                </a:stretch>
              </a:blipFill>
            </p:spPr>
            <p:txBody>
              <a:bodyPr/>
              <a:lstStyle/>
              <a:p>
                <a:r>
                  <a:rPr lang="en-US">
                    <a:noFill/>
                  </a:rPr>
                  <a:t> </a:t>
                </a:r>
              </a:p>
            </p:txBody>
          </p:sp>
        </mc:Fallback>
      </mc:AlternateContent>
      <p:pic>
        <p:nvPicPr>
          <p:cNvPr id="1028" name="Picture 4" descr="../_images/sphx_glr_plot_ols_0011.png"/>
          <p:cNvPicPr>
            <a:picLocks noChangeAspect="1" noChangeArrowheads="1"/>
          </p:cNvPicPr>
          <p:nvPr/>
        </p:nvPicPr>
        <p:blipFill rotWithShape="1">
          <a:blip r:embed="rId3">
            <a:extLst>
              <a:ext uri="{28A0092B-C50C-407E-A947-70E740481C1C}">
                <a14:useLocalDpi xmlns:a14="http://schemas.microsoft.com/office/drawing/2010/main" val="0"/>
              </a:ext>
            </a:extLst>
          </a:blip>
          <a:srcRect l="11396" t="11316" r="8768" b="9942"/>
          <a:stretch/>
        </p:blipFill>
        <p:spPr bwMode="auto">
          <a:xfrm>
            <a:off x="4029963" y="3759201"/>
            <a:ext cx="37084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569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pic>
        <p:nvPicPr>
          <p:cNvPr id="5" name="Content Placeholder 4"/>
          <p:cNvPicPr>
            <a:picLocks noGrp="1" noChangeAspect="1"/>
          </p:cNvPicPr>
          <p:nvPr>
            <p:ph idx="1"/>
          </p:nvPr>
        </p:nvPicPr>
        <p:blipFill rotWithShape="1">
          <a:blip r:embed="rId2"/>
          <a:srcRect t="16679"/>
          <a:stretch/>
        </p:blipFill>
        <p:spPr>
          <a:xfrm>
            <a:off x="1258784" y="2719450"/>
            <a:ext cx="9678390" cy="3589276"/>
          </a:xfrm>
        </p:spPr>
      </p:pic>
    </p:spTree>
    <p:extLst>
      <p:ext uri="{BB962C8B-B14F-4D97-AF65-F5344CB8AC3E}">
        <p14:creationId xmlns:p14="http://schemas.microsoft.com/office/powerpoint/2010/main" val="813069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448790" y="2084832"/>
            <a:ext cx="9440883" cy="4422846"/>
          </a:xfrm>
        </p:spPr>
      </p:pic>
    </p:spTree>
    <p:extLst>
      <p:ext uri="{BB962C8B-B14F-4D97-AF65-F5344CB8AC3E}">
        <p14:creationId xmlns:p14="http://schemas.microsoft.com/office/powerpoint/2010/main" val="25872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a:t>
            </a:r>
          </a:p>
        </p:txBody>
      </p:sp>
      <p:sp>
        <p:nvSpPr>
          <p:cNvPr id="3" name="Text Placeholder 2"/>
          <p:cNvSpPr>
            <a:spLocks noGrp="1"/>
          </p:cNvSpPr>
          <p:nvPr>
            <p:ph type="body" idx="1"/>
          </p:nvPr>
        </p:nvSpPr>
        <p:spPr>
          <a:xfrm>
            <a:off x="1024128" y="1787688"/>
            <a:ext cx="4754880" cy="822960"/>
          </a:xfrm>
        </p:spPr>
        <p:txBody>
          <a:bodyPr/>
          <a:lstStyle/>
          <a:p>
            <a:r>
              <a:rPr lang="en-US" dirty="0"/>
              <a:t>Advantages</a:t>
            </a:r>
          </a:p>
        </p:txBody>
      </p:sp>
      <p:sp>
        <p:nvSpPr>
          <p:cNvPr id="4" name="Content Placeholder 3"/>
          <p:cNvSpPr>
            <a:spLocks noGrp="1"/>
          </p:cNvSpPr>
          <p:nvPr>
            <p:ph sz="half" idx="2"/>
          </p:nvPr>
        </p:nvSpPr>
        <p:spPr>
          <a:xfrm>
            <a:off x="1024128" y="2769667"/>
            <a:ext cx="4754880" cy="3737813"/>
          </a:xfrm>
        </p:spPr>
        <p:txBody>
          <a:bodyPr>
            <a:normAutofit lnSpcReduction="10000"/>
          </a:bodyPr>
          <a:lstStyle/>
          <a:p>
            <a:r>
              <a:rPr lang="en-US" dirty="0">
                <a:solidFill>
                  <a:srgbClr val="00B050"/>
                </a:solidFill>
              </a:rPr>
              <a:t>+</a:t>
            </a:r>
            <a:r>
              <a:rPr lang="en-US" dirty="0"/>
              <a:t> Decision Trees are easy to explain. It results in a set of rules.</a:t>
            </a:r>
          </a:p>
          <a:p>
            <a:r>
              <a:rPr lang="en-US" dirty="0">
                <a:solidFill>
                  <a:srgbClr val="00B050"/>
                </a:solidFill>
              </a:rPr>
              <a:t>+</a:t>
            </a:r>
            <a:r>
              <a:rPr lang="en-US" dirty="0"/>
              <a:t> It follows the same approach as humans generally follow while making decisions.</a:t>
            </a:r>
          </a:p>
          <a:p>
            <a:r>
              <a:rPr lang="en-US" dirty="0">
                <a:solidFill>
                  <a:srgbClr val="00B050"/>
                </a:solidFill>
              </a:rPr>
              <a:t>+</a:t>
            </a:r>
            <a:r>
              <a:rPr lang="en-US" dirty="0"/>
              <a:t> Interpretation of a complex Decision Tree model can be simplified by its visualizations. Even a naive person can understand logic.</a:t>
            </a:r>
          </a:p>
          <a:p>
            <a:r>
              <a:rPr lang="en-US" dirty="0">
                <a:solidFill>
                  <a:srgbClr val="00B050"/>
                </a:solidFill>
              </a:rPr>
              <a:t>+</a:t>
            </a:r>
            <a:r>
              <a:rPr lang="en-US" dirty="0"/>
              <a:t> The Number of hyper-parameters to be tuned is almost null.</a:t>
            </a:r>
          </a:p>
          <a:p>
            <a:endParaRPr lang="en-US" dirty="0"/>
          </a:p>
        </p:txBody>
      </p:sp>
      <p:sp>
        <p:nvSpPr>
          <p:cNvPr id="5" name="Text Placeholder 4"/>
          <p:cNvSpPr>
            <a:spLocks noGrp="1"/>
          </p:cNvSpPr>
          <p:nvPr>
            <p:ph type="body" sz="quarter" idx="3"/>
          </p:nvPr>
        </p:nvSpPr>
        <p:spPr>
          <a:xfrm>
            <a:off x="5989320" y="1787688"/>
            <a:ext cx="4754880" cy="822960"/>
          </a:xfrm>
        </p:spPr>
        <p:txBody>
          <a:bodyPr/>
          <a:lstStyle/>
          <a:p>
            <a:r>
              <a:rPr lang="en-US" dirty="0"/>
              <a:t>Disadvantages</a:t>
            </a:r>
          </a:p>
        </p:txBody>
      </p:sp>
      <p:sp>
        <p:nvSpPr>
          <p:cNvPr id="6" name="Content Placeholder 5"/>
          <p:cNvSpPr>
            <a:spLocks noGrp="1"/>
          </p:cNvSpPr>
          <p:nvPr>
            <p:ph sz="quarter" idx="4"/>
          </p:nvPr>
        </p:nvSpPr>
        <p:spPr>
          <a:xfrm>
            <a:off x="5989320" y="2769667"/>
            <a:ext cx="4754880" cy="3341572"/>
          </a:xfrm>
        </p:spPr>
        <p:txBody>
          <a:bodyPr>
            <a:normAutofit fontScale="92500" lnSpcReduction="20000"/>
          </a:bodyPr>
          <a:lstStyle/>
          <a:p>
            <a:r>
              <a:rPr lang="en-US" sz="2400" dirty="0">
                <a:solidFill>
                  <a:srgbClr val="FF0000"/>
                </a:solidFill>
              </a:rPr>
              <a:t>-</a:t>
            </a:r>
            <a:r>
              <a:rPr lang="en-US" sz="2400" dirty="0"/>
              <a:t> There is a high probability of overfitting in Decision Tree.</a:t>
            </a:r>
          </a:p>
          <a:p>
            <a:r>
              <a:rPr lang="en-US" sz="2400" dirty="0">
                <a:solidFill>
                  <a:srgbClr val="FF0000"/>
                </a:solidFill>
              </a:rPr>
              <a:t>-</a:t>
            </a:r>
            <a:r>
              <a:rPr lang="en-US" sz="2400" dirty="0"/>
              <a:t> Generally, it gives low prediction accuracy for a dataset as compared to other machine learning algorithms.</a:t>
            </a:r>
          </a:p>
          <a:p>
            <a:r>
              <a:rPr lang="en-US" sz="2400" dirty="0">
                <a:solidFill>
                  <a:srgbClr val="FF0000"/>
                </a:solidFill>
              </a:rPr>
              <a:t>-</a:t>
            </a:r>
            <a:r>
              <a:rPr lang="en-US" sz="2400" dirty="0"/>
              <a:t> Information gain in a decision tree with categorical variables gives a biased response for attributes with greater no. of categories.</a:t>
            </a:r>
          </a:p>
          <a:p>
            <a:r>
              <a:rPr lang="en-US" sz="2400" dirty="0">
                <a:solidFill>
                  <a:srgbClr val="FF0000"/>
                </a:solidFill>
              </a:rPr>
              <a:t>- </a:t>
            </a:r>
            <a:r>
              <a:rPr lang="en-US" sz="2400" dirty="0"/>
              <a:t>Calculations can become complex when there are many class labels.</a:t>
            </a:r>
          </a:p>
          <a:p>
            <a:endParaRPr lang="en-US" dirty="0"/>
          </a:p>
          <a:p>
            <a:endParaRPr lang="en-US" dirty="0"/>
          </a:p>
        </p:txBody>
      </p:sp>
    </p:spTree>
    <p:extLst>
      <p:ext uri="{BB962C8B-B14F-4D97-AF65-F5344CB8AC3E}">
        <p14:creationId xmlns:p14="http://schemas.microsoft.com/office/powerpoint/2010/main" val="723252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real-life usages</a:t>
            </a:r>
          </a:p>
        </p:txBody>
      </p:sp>
      <p:pic>
        <p:nvPicPr>
          <p:cNvPr id="5" name="Content Placeholder 4"/>
          <p:cNvPicPr>
            <a:picLocks noGrp="1" noChangeAspect="1"/>
          </p:cNvPicPr>
          <p:nvPr>
            <p:ph idx="1"/>
          </p:nvPr>
        </p:nvPicPr>
        <p:blipFill>
          <a:blip r:embed="rId2"/>
          <a:stretch>
            <a:fillRect/>
          </a:stretch>
        </p:blipFill>
        <p:spPr>
          <a:xfrm>
            <a:off x="1526201" y="2084832"/>
            <a:ext cx="3059867" cy="1782010"/>
          </a:xfrm>
        </p:spPr>
      </p:pic>
      <p:pic>
        <p:nvPicPr>
          <p:cNvPr id="7" name="Picture 6"/>
          <p:cNvPicPr>
            <a:picLocks noChangeAspect="1"/>
          </p:cNvPicPr>
          <p:nvPr/>
        </p:nvPicPr>
        <p:blipFill>
          <a:blip r:embed="rId3"/>
          <a:stretch>
            <a:fillRect/>
          </a:stretch>
        </p:blipFill>
        <p:spPr>
          <a:xfrm>
            <a:off x="3609321" y="4178105"/>
            <a:ext cx="4607980" cy="2153313"/>
          </a:xfrm>
          <a:prstGeom prst="rect">
            <a:avLst/>
          </a:prstGeom>
        </p:spPr>
      </p:pic>
      <p:pic>
        <p:nvPicPr>
          <p:cNvPr id="9" name="Picture 8"/>
          <p:cNvPicPr>
            <a:picLocks noChangeAspect="1"/>
          </p:cNvPicPr>
          <p:nvPr/>
        </p:nvPicPr>
        <p:blipFill>
          <a:blip r:embed="rId4"/>
          <a:stretch>
            <a:fillRect/>
          </a:stretch>
        </p:blipFill>
        <p:spPr>
          <a:xfrm>
            <a:off x="7243113" y="2084832"/>
            <a:ext cx="3319975" cy="1782010"/>
          </a:xfrm>
          <a:prstGeom prst="rect">
            <a:avLst/>
          </a:prstGeom>
        </p:spPr>
      </p:pic>
    </p:spTree>
    <p:extLst>
      <p:ext uri="{BB962C8B-B14F-4D97-AF65-F5344CB8AC3E}">
        <p14:creationId xmlns:p14="http://schemas.microsoft.com/office/powerpoint/2010/main" val="3801919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rotWithShape="1">
          <a:blip r:embed="rId3"/>
          <a:srcRect t="12241"/>
          <a:stretch/>
        </p:blipFill>
        <p:spPr>
          <a:xfrm>
            <a:off x="2981128" y="1579845"/>
            <a:ext cx="5787680" cy="2410263"/>
          </a:xfrm>
        </p:spPr>
      </p:pic>
      <p:pic>
        <p:nvPicPr>
          <p:cNvPr id="8" name="Content Placeholder 7"/>
          <p:cNvPicPr>
            <a:picLocks noGrp="1" noChangeAspect="1"/>
          </p:cNvPicPr>
          <p:nvPr>
            <p:ph sz="half" idx="2"/>
          </p:nvPr>
        </p:nvPicPr>
        <p:blipFill rotWithShape="1">
          <a:blip r:embed="rId4"/>
          <a:srcRect t="12793"/>
          <a:stretch/>
        </p:blipFill>
        <p:spPr>
          <a:xfrm>
            <a:off x="3111756" y="3990108"/>
            <a:ext cx="5787680" cy="2270417"/>
          </a:xfrm>
        </p:spPr>
      </p:pic>
      <p:sp>
        <p:nvSpPr>
          <p:cNvPr id="9" name="Title 1"/>
          <p:cNvSpPr>
            <a:spLocks noGrp="1"/>
          </p:cNvSpPr>
          <p:nvPr>
            <p:ph type="title"/>
          </p:nvPr>
        </p:nvSpPr>
        <p:spPr>
          <a:xfrm>
            <a:off x="1024128" y="585216"/>
            <a:ext cx="9720072" cy="1499616"/>
          </a:xfrm>
        </p:spPr>
        <p:txBody>
          <a:bodyPr/>
          <a:lstStyle/>
          <a:p>
            <a:r>
              <a:rPr lang="en-US" dirty="0" smtClean="0"/>
              <a:t>Gender Detection Scenario</a:t>
            </a:r>
            <a:endParaRPr lang="en-US" dirty="0"/>
          </a:p>
        </p:txBody>
      </p:sp>
    </p:spTree>
    <p:extLst>
      <p:ext uri="{BB962C8B-B14F-4D97-AF65-F5344CB8AC3E}">
        <p14:creationId xmlns:p14="http://schemas.microsoft.com/office/powerpoint/2010/main" val="1951425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Comparative analysis of different classifiers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545458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7725881"/>
              </p:ext>
            </p:extLst>
          </p:nvPr>
        </p:nvGraphicFramePr>
        <p:xfrm>
          <a:off x="477838" y="177318"/>
          <a:ext cx="11300752" cy="6680682"/>
        </p:xfrm>
        <a:graphic>
          <a:graphicData uri="http://schemas.openxmlformats.org/drawingml/2006/table">
            <a:tbl>
              <a:tblPr firstRow="1" bandRow="1">
                <a:tableStyleId>{5C22544A-7EE6-4342-B048-85BDC9FD1C3A}</a:tableStyleId>
              </a:tblPr>
              <a:tblGrid>
                <a:gridCol w="1412594"/>
                <a:gridCol w="1412594"/>
                <a:gridCol w="1412594"/>
                <a:gridCol w="1412594"/>
                <a:gridCol w="1412594"/>
                <a:gridCol w="1412594"/>
                <a:gridCol w="1412594"/>
                <a:gridCol w="1412594"/>
              </a:tblGrid>
              <a:tr h="666799">
                <a:tc>
                  <a:txBody>
                    <a:bodyPr/>
                    <a:lstStyle/>
                    <a:p>
                      <a:endParaRPr lang="en-US" dirty="0"/>
                    </a:p>
                  </a:txBody>
                  <a:tcPr/>
                </a:tc>
                <a:tc>
                  <a:txBody>
                    <a:bodyPr/>
                    <a:lstStyle/>
                    <a:p>
                      <a:r>
                        <a:rPr lang="en-US" dirty="0" smtClean="0"/>
                        <a:t>Naïve Bayes</a:t>
                      </a:r>
                      <a:endParaRPr lang="en-US" dirty="0"/>
                    </a:p>
                  </a:txBody>
                  <a:tcPr/>
                </a:tc>
                <a:tc>
                  <a:txBody>
                    <a:bodyPr/>
                    <a:lstStyle/>
                    <a:p>
                      <a:r>
                        <a:rPr lang="en-US" dirty="0" smtClean="0"/>
                        <a:t>Logistic Regression</a:t>
                      </a:r>
                      <a:endParaRPr lang="en-US" dirty="0"/>
                    </a:p>
                  </a:txBody>
                  <a:tcPr/>
                </a:tc>
                <a:tc>
                  <a:txBody>
                    <a:bodyPr/>
                    <a:lstStyle/>
                    <a:p>
                      <a:r>
                        <a:rPr lang="en-US" dirty="0" smtClean="0"/>
                        <a:t>Linear</a:t>
                      </a:r>
                      <a:r>
                        <a:rPr lang="en-US" baseline="0" dirty="0" smtClean="0"/>
                        <a:t> Regression</a:t>
                      </a:r>
                      <a:endParaRPr lang="en-US" dirty="0"/>
                    </a:p>
                  </a:txBody>
                  <a:tcPr/>
                </a:tc>
                <a:tc>
                  <a:txBody>
                    <a:bodyPr/>
                    <a:lstStyle/>
                    <a:p>
                      <a:r>
                        <a:rPr lang="en-US" dirty="0" smtClean="0"/>
                        <a:t>Support Vector Machine</a:t>
                      </a:r>
                      <a:endParaRPr lang="en-US" dirty="0"/>
                    </a:p>
                  </a:txBody>
                  <a:tcPr/>
                </a:tc>
                <a:tc>
                  <a:txBody>
                    <a:bodyPr/>
                    <a:lstStyle/>
                    <a:p>
                      <a:r>
                        <a:rPr lang="en-US" dirty="0" smtClean="0"/>
                        <a:t>K means Clustering</a:t>
                      </a:r>
                      <a:endParaRPr lang="en-US" dirty="0"/>
                    </a:p>
                  </a:txBody>
                  <a:tcPr/>
                </a:tc>
                <a:tc>
                  <a:txBody>
                    <a:bodyPr/>
                    <a:lstStyle/>
                    <a:p>
                      <a:r>
                        <a:rPr lang="en-US" dirty="0" smtClean="0"/>
                        <a:t>Random</a:t>
                      </a:r>
                      <a:r>
                        <a:rPr lang="en-US" baseline="0" dirty="0" smtClean="0"/>
                        <a:t> Forest</a:t>
                      </a:r>
                      <a:endParaRPr lang="en-US" dirty="0"/>
                    </a:p>
                  </a:txBody>
                  <a:tcPr/>
                </a:tc>
                <a:tc>
                  <a:txBody>
                    <a:bodyPr/>
                    <a:lstStyle/>
                    <a:p>
                      <a:r>
                        <a:rPr lang="en-US" dirty="0" smtClean="0"/>
                        <a:t>Decision</a:t>
                      </a:r>
                      <a:r>
                        <a:rPr lang="en-US" baseline="0" dirty="0" smtClean="0"/>
                        <a:t> Trees</a:t>
                      </a:r>
                      <a:endParaRPr lang="en-US" dirty="0"/>
                    </a:p>
                  </a:txBody>
                  <a:tcPr/>
                </a:tc>
              </a:tr>
              <a:tr h="1468602">
                <a:tc>
                  <a:txBody>
                    <a:bodyPr/>
                    <a:lstStyle/>
                    <a:p>
                      <a:r>
                        <a:rPr lang="en-US" dirty="0" smtClean="0"/>
                        <a:t>Type of Learning</a:t>
                      </a:r>
                      <a:endParaRPr lang="en-US" dirty="0"/>
                    </a:p>
                  </a:txBody>
                  <a:tcPr/>
                </a:tc>
                <a:tc>
                  <a:txBody>
                    <a:bodyPr/>
                    <a:lstStyle/>
                    <a:p>
                      <a:r>
                        <a:rPr lang="en-US" dirty="0" smtClean="0"/>
                        <a:t>Supervised Learning Algorithm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Supervised Learning Algorithm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Supervised Learning Algorithm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Supervised Learning Algorithm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Unsupervised Learning Algorithm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Supervised Learning Algorithm</a:t>
                      </a:r>
                    </a:p>
                    <a:p>
                      <a:endParaRPr lang="en-US" dirty="0"/>
                    </a:p>
                  </a:txBody>
                  <a:tcPr/>
                </a:tc>
                <a:tc>
                  <a:txBody>
                    <a:bodyPr/>
                    <a:lstStyle/>
                    <a:p>
                      <a:r>
                        <a:rPr lang="en-US" dirty="0" smtClean="0"/>
                        <a:t>Supervised Learning Algorithm</a:t>
                      </a:r>
                      <a:endParaRPr lang="en-US" dirty="0"/>
                    </a:p>
                  </a:txBody>
                  <a:tcPr/>
                </a:tc>
              </a:tr>
              <a:tr h="458154">
                <a:tc>
                  <a:txBody>
                    <a:bodyPr/>
                    <a:lstStyle/>
                    <a:p>
                      <a:r>
                        <a:rPr lang="en-US" dirty="0" smtClean="0"/>
                        <a:t>Used for</a:t>
                      </a:r>
                      <a:endParaRPr lang="en-US" dirty="0"/>
                    </a:p>
                  </a:txBody>
                  <a:tcPr/>
                </a:tc>
                <a:tc>
                  <a:txBody>
                    <a:bodyPr/>
                    <a:lstStyle/>
                    <a:p>
                      <a:r>
                        <a:rPr lang="en-US" dirty="0" smtClean="0"/>
                        <a:t>Classification</a:t>
                      </a:r>
                      <a:endParaRPr lang="en-US" dirty="0"/>
                    </a:p>
                  </a:txBody>
                  <a:tcPr/>
                </a:tc>
                <a:tc>
                  <a:txBody>
                    <a:bodyPr/>
                    <a:lstStyle/>
                    <a:p>
                      <a:r>
                        <a:rPr lang="en-US" dirty="0" smtClean="0"/>
                        <a:t>Classification</a:t>
                      </a:r>
                      <a:endParaRPr lang="en-US" dirty="0"/>
                    </a:p>
                  </a:txBody>
                  <a:tcPr/>
                </a:tc>
                <a:tc>
                  <a:txBody>
                    <a:bodyPr/>
                    <a:lstStyle/>
                    <a:p>
                      <a:r>
                        <a:rPr lang="en-US" dirty="0" smtClean="0"/>
                        <a:t>Prediction</a:t>
                      </a:r>
                      <a:endParaRPr lang="en-US" dirty="0"/>
                    </a:p>
                  </a:txBody>
                  <a:tcPr/>
                </a:tc>
                <a:tc>
                  <a:txBody>
                    <a:bodyPr/>
                    <a:lstStyle/>
                    <a:p>
                      <a:r>
                        <a:rPr lang="en-US" dirty="0" smtClean="0"/>
                        <a:t>Classification</a:t>
                      </a:r>
                      <a:endParaRPr lang="en-US" dirty="0"/>
                    </a:p>
                  </a:txBody>
                  <a:tcPr/>
                </a:tc>
                <a:tc>
                  <a:txBody>
                    <a:bodyPr/>
                    <a:lstStyle/>
                    <a:p>
                      <a:r>
                        <a:rPr lang="en-US" dirty="0" smtClean="0"/>
                        <a:t>Clustering</a:t>
                      </a:r>
                      <a:endParaRPr lang="en-US" dirty="0"/>
                    </a:p>
                  </a:txBody>
                  <a:tcPr/>
                </a:tc>
                <a:tc>
                  <a:txBody>
                    <a:bodyPr/>
                    <a:lstStyle/>
                    <a:p>
                      <a:r>
                        <a:rPr lang="en-US" dirty="0" smtClean="0"/>
                        <a:t>Classification</a:t>
                      </a:r>
                      <a:r>
                        <a:rPr lang="en-US" baseline="0" dirty="0" smtClean="0"/>
                        <a:t> and regression</a:t>
                      </a:r>
                      <a:endParaRPr lang="en-US" dirty="0"/>
                    </a:p>
                  </a:txBody>
                  <a:tcPr/>
                </a:tc>
                <a:tc>
                  <a:txBody>
                    <a:bodyPr/>
                    <a:lstStyle/>
                    <a:p>
                      <a:r>
                        <a:rPr lang="en-US" dirty="0" smtClean="0"/>
                        <a:t>Classification</a:t>
                      </a:r>
                      <a:r>
                        <a:rPr lang="en-US" baseline="0" dirty="0" smtClean="0"/>
                        <a:t> and regression</a:t>
                      </a:r>
                      <a:endParaRPr lang="en-US" dirty="0"/>
                    </a:p>
                  </a:txBody>
                  <a:tcPr/>
                </a:tc>
              </a:tr>
              <a:tr h="2824235">
                <a:tc>
                  <a:txBody>
                    <a:bodyPr/>
                    <a:lstStyle/>
                    <a:p>
                      <a:r>
                        <a:rPr lang="en-US" dirty="0" smtClean="0"/>
                        <a:t>Type of model</a:t>
                      </a:r>
                      <a:endParaRPr lang="en-US" dirty="0"/>
                    </a:p>
                  </a:txBody>
                  <a:tcPr/>
                </a:tc>
                <a:tc>
                  <a:txBody>
                    <a:bodyPr/>
                    <a:lstStyle/>
                    <a:p>
                      <a:r>
                        <a:rPr lang="en-US" sz="1800" b="0" i="0" kern="1200" dirty="0" smtClean="0">
                          <a:solidFill>
                            <a:schemeClr val="dk1"/>
                          </a:solidFill>
                          <a:effectLst/>
                          <a:latin typeface="+mn-lt"/>
                          <a:ea typeface="+mn-ea"/>
                          <a:cs typeface="+mn-cs"/>
                        </a:rPr>
                        <a:t>For the given features (x) and the label y, it estimates a joint probability from the training data. Hence this is a Generative model</a:t>
                      </a:r>
                      <a:endParaRPr lang="en-US" dirty="0"/>
                    </a:p>
                  </a:txBody>
                  <a:tcPr/>
                </a:tc>
                <a:tc>
                  <a:txBody>
                    <a:bodyPr/>
                    <a:lstStyle/>
                    <a:p>
                      <a:r>
                        <a:rPr lang="en-US" sz="1800" b="0" i="0" kern="1200" dirty="0" smtClean="0">
                          <a:solidFill>
                            <a:schemeClr val="dk1"/>
                          </a:solidFill>
                          <a:effectLst/>
                          <a:latin typeface="+mn-lt"/>
                          <a:ea typeface="+mn-ea"/>
                          <a:cs typeface="+mn-cs"/>
                        </a:rPr>
                        <a:t>Estimates the probability(y/x) directly from the training data by minimizing error. Hence this is a Discriminative model</a:t>
                      </a:r>
                      <a:endParaRPr lang="en-US" dirty="0"/>
                    </a:p>
                  </a:txBody>
                  <a:tcPr/>
                </a:tc>
                <a:tc>
                  <a:txBody>
                    <a:bodyPr/>
                    <a:lstStyle/>
                    <a:p>
                      <a:r>
                        <a:rPr lang="en-US" dirty="0" smtClean="0"/>
                        <a:t>Predicts</a:t>
                      </a:r>
                      <a:r>
                        <a:rPr lang="en-US" baseline="0" dirty="0" smtClean="0"/>
                        <a:t> the value by using the values of dependent variables on a linear equation</a:t>
                      </a:r>
                      <a:endParaRPr lang="en-US" dirty="0"/>
                    </a:p>
                  </a:txBody>
                  <a:tcPr/>
                </a:tc>
                <a:tc>
                  <a:txBody>
                    <a:bodyPr/>
                    <a:lstStyle/>
                    <a:p>
                      <a:r>
                        <a:rPr lang="en-US" dirty="0" smtClean="0"/>
                        <a:t>For the given independent variables</a:t>
                      </a:r>
                      <a:r>
                        <a:rPr lang="en-US" baseline="0" dirty="0" smtClean="0"/>
                        <a:t> hyperplanes are calculated geometrically. Thus it is a </a:t>
                      </a:r>
                      <a:r>
                        <a:rPr lang="en-US" baseline="0" dirty="0" err="1" smtClean="0"/>
                        <a:t>separative</a:t>
                      </a:r>
                      <a:r>
                        <a:rPr lang="en-US" baseline="0" dirty="0" smtClean="0"/>
                        <a:t> model. </a:t>
                      </a:r>
                      <a:r>
                        <a:rPr lang="en-US" dirty="0" smtClean="0"/>
                        <a:t> </a:t>
                      </a:r>
                      <a:endParaRPr lang="en-US" dirty="0"/>
                    </a:p>
                  </a:txBody>
                  <a:tcPr/>
                </a:tc>
                <a:tc>
                  <a:txBody>
                    <a:bodyPr/>
                    <a:lstStyle/>
                    <a:p>
                      <a:r>
                        <a:rPr lang="en-US" dirty="0" smtClean="0"/>
                        <a:t>For</a:t>
                      </a:r>
                      <a:r>
                        <a:rPr lang="en-US" baseline="0" dirty="0" smtClean="0"/>
                        <a:t> the given unlabeled dataset the dataset is clustered depending on the distance they are from the centroid.</a:t>
                      </a:r>
                      <a:endParaRPr lang="en-US" dirty="0"/>
                    </a:p>
                  </a:txBody>
                  <a:tcPr/>
                </a:tc>
                <a:tc>
                  <a:txBody>
                    <a:bodyPr/>
                    <a:lstStyle/>
                    <a:p>
                      <a:r>
                        <a:rPr lang="en-US" sz="1800" b="0" i="0" kern="1200" dirty="0" smtClean="0">
                          <a:solidFill>
                            <a:schemeClr val="dk1"/>
                          </a:solidFill>
                          <a:effectLst/>
                          <a:latin typeface="+mn-lt"/>
                          <a:ea typeface="+mn-ea"/>
                          <a:cs typeface="+mn-cs"/>
                        </a:rPr>
                        <a:t>Measures the relative importance of each feature on the prediction.</a:t>
                      </a:r>
                      <a:endParaRPr lang="en-US" dirty="0"/>
                    </a:p>
                  </a:txBody>
                  <a:tcPr/>
                </a:tc>
                <a:tc>
                  <a:txBody>
                    <a:bodyPr/>
                    <a:lstStyle/>
                    <a:p>
                      <a:r>
                        <a:rPr lang="en-US" dirty="0" smtClean="0"/>
                        <a:t>Creates rules for classification</a:t>
                      </a:r>
                      <a:r>
                        <a:rPr lang="en-US" baseline="0" dirty="0" smtClean="0"/>
                        <a:t> or prediction.</a:t>
                      </a:r>
                      <a:endParaRPr lang="en-US" dirty="0"/>
                    </a:p>
                  </a:txBody>
                  <a:tcPr/>
                </a:tc>
              </a:tr>
            </a:tbl>
          </a:graphicData>
        </a:graphic>
      </p:graphicFrame>
    </p:spTree>
    <p:extLst>
      <p:ext uri="{BB962C8B-B14F-4D97-AF65-F5344CB8AC3E}">
        <p14:creationId xmlns:p14="http://schemas.microsoft.com/office/powerpoint/2010/main" val="188872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2463058"/>
              </p:ext>
            </p:extLst>
          </p:nvPr>
        </p:nvGraphicFramePr>
        <p:xfrm>
          <a:off x="465138" y="482600"/>
          <a:ext cx="11539680" cy="6045287"/>
        </p:xfrm>
        <a:graphic>
          <a:graphicData uri="http://schemas.openxmlformats.org/drawingml/2006/table">
            <a:tbl>
              <a:tblPr firstRow="1" bandRow="1">
                <a:tableStyleId>{5C22544A-7EE6-4342-B048-85BDC9FD1C3A}</a:tableStyleId>
              </a:tblPr>
              <a:tblGrid>
                <a:gridCol w="1442460"/>
                <a:gridCol w="1442460"/>
                <a:gridCol w="1442460"/>
                <a:gridCol w="1442460"/>
                <a:gridCol w="1442460"/>
                <a:gridCol w="1442460"/>
                <a:gridCol w="1442460"/>
                <a:gridCol w="1442460"/>
              </a:tblGrid>
              <a:tr h="932267">
                <a:tc>
                  <a:txBody>
                    <a:bodyPr/>
                    <a:lstStyle/>
                    <a:p>
                      <a:endParaRPr lang="en-US" dirty="0"/>
                    </a:p>
                  </a:txBody>
                  <a:tcPr/>
                </a:tc>
                <a:tc>
                  <a:txBody>
                    <a:bodyPr/>
                    <a:lstStyle/>
                    <a:p>
                      <a:r>
                        <a:rPr lang="en-US" dirty="0" smtClean="0"/>
                        <a:t>Naïve Bayes</a:t>
                      </a:r>
                      <a:endParaRPr lang="en-US" dirty="0"/>
                    </a:p>
                  </a:txBody>
                  <a:tcPr/>
                </a:tc>
                <a:tc>
                  <a:txBody>
                    <a:bodyPr/>
                    <a:lstStyle/>
                    <a:p>
                      <a:r>
                        <a:rPr lang="en-US" dirty="0" smtClean="0"/>
                        <a:t>Logistic Regression</a:t>
                      </a:r>
                      <a:endParaRPr lang="en-US" dirty="0"/>
                    </a:p>
                  </a:txBody>
                  <a:tcPr/>
                </a:tc>
                <a:tc>
                  <a:txBody>
                    <a:bodyPr/>
                    <a:lstStyle/>
                    <a:p>
                      <a:r>
                        <a:rPr lang="en-US" dirty="0" smtClean="0"/>
                        <a:t>Linear</a:t>
                      </a:r>
                      <a:r>
                        <a:rPr lang="en-US" baseline="0" dirty="0" smtClean="0"/>
                        <a:t> Regression</a:t>
                      </a:r>
                      <a:endParaRPr lang="en-US" dirty="0"/>
                    </a:p>
                  </a:txBody>
                  <a:tcPr/>
                </a:tc>
                <a:tc>
                  <a:txBody>
                    <a:bodyPr/>
                    <a:lstStyle/>
                    <a:p>
                      <a:r>
                        <a:rPr lang="en-US" dirty="0" smtClean="0"/>
                        <a:t>Support Vector Machine</a:t>
                      </a:r>
                      <a:endParaRPr lang="en-US" dirty="0"/>
                    </a:p>
                  </a:txBody>
                  <a:tcPr/>
                </a:tc>
                <a:tc>
                  <a:txBody>
                    <a:bodyPr/>
                    <a:lstStyle/>
                    <a:p>
                      <a:r>
                        <a:rPr lang="en-US" dirty="0" smtClean="0"/>
                        <a:t>K means Clustering</a:t>
                      </a:r>
                      <a:endParaRPr lang="en-US" dirty="0"/>
                    </a:p>
                  </a:txBody>
                  <a:tcPr/>
                </a:tc>
                <a:tc>
                  <a:txBody>
                    <a:bodyPr/>
                    <a:lstStyle/>
                    <a:p>
                      <a:r>
                        <a:rPr lang="en-US" dirty="0" smtClean="0"/>
                        <a:t>Random</a:t>
                      </a:r>
                      <a:r>
                        <a:rPr lang="en-US" baseline="0" dirty="0" smtClean="0"/>
                        <a:t> Forest</a:t>
                      </a:r>
                      <a:endParaRPr lang="en-US" dirty="0"/>
                    </a:p>
                  </a:txBody>
                  <a:tcPr/>
                </a:tc>
                <a:tc>
                  <a:txBody>
                    <a:bodyPr/>
                    <a:lstStyle/>
                    <a:p>
                      <a:r>
                        <a:rPr lang="en-US" dirty="0" smtClean="0"/>
                        <a:t>Decision</a:t>
                      </a:r>
                      <a:r>
                        <a:rPr lang="en-US" baseline="0" dirty="0" smtClean="0"/>
                        <a:t> Trees</a:t>
                      </a:r>
                      <a:endParaRPr lang="en-US" dirty="0"/>
                    </a:p>
                  </a:txBody>
                  <a:tcPr/>
                </a:tc>
              </a:tr>
              <a:tr h="2565400">
                <a:tc>
                  <a:txBody>
                    <a:bodyPr/>
                    <a:lstStyle/>
                    <a:p>
                      <a:r>
                        <a:rPr lang="en-US" sz="1600" dirty="0" smtClean="0"/>
                        <a:t>Cost</a:t>
                      </a:r>
                      <a:r>
                        <a:rPr lang="en-US" sz="1600" baseline="0" dirty="0" smtClean="0"/>
                        <a:t> Function</a:t>
                      </a:r>
                      <a:endParaRPr lang="en-US" sz="1600" dirty="0"/>
                    </a:p>
                  </a:txBody>
                  <a:tcPr/>
                </a:tc>
                <a:tc>
                  <a:txBody>
                    <a:bodyPr/>
                    <a:lstStyle/>
                    <a:p>
                      <a:r>
                        <a:rPr lang="en-US" sz="1600" dirty="0" err="1" smtClean="0"/>
                        <a:t>argmax</a:t>
                      </a:r>
                      <a:r>
                        <a:rPr lang="en-US" sz="1600" dirty="0" smtClean="0"/>
                        <a:t> |</a:t>
                      </a:r>
                      <a:r>
                        <a:rPr lang="en-US" sz="1600" dirty="0" err="1" smtClean="0"/>
                        <a:t>c∈C</a:t>
                      </a:r>
                      <a:r>
                        <a:rPr lang="en-US" sz="1600" dirty="0" smtClean="0"/>
                        <a:t>| P(</a:t>
                      </a:r>
                      <a:r>
                        <a:rPr lang="en-US" sz="1600" dirty="0" err="1" smtClean="0"/>
                        <a:t>c|d</a:t>
                      </a:r>
                      <a:r>
                        <a:rPr lang="en-US" sz="1600" dirty="0" smtClean="0"/>
                        <a:t>) = </a:t>
                      </a:r>
                      <a:r>
                        <a:rPr lang="en-US" sz="1600" dirty="0" err="1" smtClean="0"/>
                        <a:t>argmax</a:t>
                      </a:r>
                      <a:r>
                        <a:rPr lang="en-US" sz="1600" dirty="0" smtClean="0"/>
                        <a:t> |</a:t>
                      </a:r>
                      <a:r>
                        <a:rPr lang="en-US" sz="1600" dirty="0" err="1" smtClean="0"/>
                        <a:t>c∈C</a:t>
                      </a:r>
                      <a:r>
                        <a:rPr lang="en-US" sz="1600" dirty="0" smtClean="0"/>
                        <a:t>| P(</a:t>
                      </a:r>
                      <a:r>
                        <a:rPr lang="en-US" sz="1600" dirty="0" err="1" smtClean="0"/>
                        <a:t>d|c</a:t>
                      </a:r>
                      <a:r>
                        <a:rPr lang="en-US" sz="1600" dirty="0" smtClean="0"/>
                        <a:t>)P(c) P(d) </a:t>
                      </a:r>
                      <a:endParaRPr lang="en-US" sz="1600" dirty="0"/>
                    </a:p>
                  </a:txBody>
                  <a:tcPr/>
                </a:tc>
                <a:tc>
                  <a:txBody>
                    <a:bodyPr/>
                    <a:lstStyle/>
                    <a:p>
                      <a:r>
                        <a:rPr lang="en-US" sz="1600" b="0" i="0" u="none" strike="noStrike" kern="1200" dirty="0" smtClean="0">
                          <a:solidFill>
                            <a:schemeClr val="dk1"/>
                          </a:solidFill>
                          <a:effectLst/>
                          <a:latin typeface="+mn-lt"/>
                          <a:ea typeface="+mn-ea"/>
                          <a:cs typeface="+mn-cs"/>
                        </a:rPr>
                        <a:t>S(z)=1/(1+e^−z)</a:t>
                      </a:r>
                    </a:p>
                    <a:p>
                      <a:r>
                        <a:rPr lang="en-US" sz="1600" b="0" i="0" u="none" strike="noStrike" kern="1200" dirty="0" smtClean="0">
                          <a:solidFill>
                            <a:schemeClr val="dk1"/>
                          </a:solidFill>
                          <a:effectLst/>
                          <a:latin typeface="+mn-lt"/>
                          <a:ea typeface="+mn-ea"/>
                          <a:cs typeface="+mn-cs"/>
                        </a:rPr>
                        <a:t>s(z)</a:t>
                      </a:r>
                      <a:r>
                        <a:rPr lang="en-US" sz="1600" b="0" i="0" kern="1200" dirty="0" smtClean="0">
                          <a:solidFill>
                            <a:schemeClr val="dk1"/>
                          </a:solidFill>
                          <a:effectLst/>
                          <a:latin typeface="+mn-lt"/>
                          <a:ea typeface="+mn-ea"/>
                          <a:cs typeface="+mn-cs"/>
                        </a:rPr>
                        <a:t> = probability estimate</a:t>
                      </a:r>
                    </a:p>
                    <a:p>
                      <a:r>
                        <a:rPr lang="en-US" sz="1600" b="0" i="0" u="none" strike="noStrike" kern="1200" dirty="0" smtClean="0">
                          <a:solidFill>
                            <a:schemeClr val="dk1"/>
                          </a:solidFill>
                          <a:effectLst/>
                          <a:latin typeface="+mn-lt"/>
                          <a:ea typeface="+mn-ea"/>
                          <a:cs typeface="+mn-cs"/>
                        </a:rPr>
                        <a:t>z</a:t>
                      </a:r>
                      <a:r>
                        <a:rPr lang="en-US" sz="1600" b="0" i="0" kern="1200" dirty="0" smtClean="0">
                          <a:solidFill>
                            <a:schemeClr val="dk1"/>
                          </a:solidFill>
                          <a:effectLst/>
                          <a:latin typeface="+mn-lt"/>
                          <a:ea typeface="+mn-ea"/>
                          <a:cs typeface="+mn-cs"/>
                        </a:rPr>
                        <a:t> = input to the function</a:t>
                      </a:r>
                    </a:p>
                    <a:p>
                      <a:r>
                        <a:rPr lang="en-US" sz="1600" b="0" i="0" u="none" strike="noStrike" kern="1200" dirty="0" smtClean="0">
                          <a:solidFill>
                            <a:schemeClr val="dk1"/>
                          </a:solidFill>
                          <a:effectLst/>
                          <a:latin typeface="+mn-lt"/>
                          <a:ea typeface="+mn-ea"/>
                          <a:cs typeface="+mn-cs"/>
                        </a:rPr>
                        <a:t>e</a:t>
                      </a:r>
                      <a:r>
                        <a:rPr lang="en-US" sz="1600" b="0" i="0" kern="1200" dirty="0" smtClean="0">
                          <a:solidFill>
                            <a:schemeClr val="dk1"/>
                          </a:solidFill>
                          <a:effectLst/>
                          <a:latin typeface="+mn-lt"/>
                          <a:ea typeface="+mn-ea"/>
                          <a:cs typeface="+mn-cs"/>
                        </a:rPr>
                        <a:t> = base of natural log</a:t>
                      </a:r>
                    </a:p>
                    <a:p>
                      <a:r>
                        <a:rPr lang="en-US" sz="1600" dirty="0" smtClean="0"/>
                        <a:t/>
                      </a:r>
                      <a:br>
                        <a:rPr lang="en-US" sz="1600" dirty="0" smtClean="0"/>
                      </a:br>
                      <a:endParaRPr lang="en-US" sz="1600" dirty="0"/>
                    </a:p>
                  </a:txBody>
                  <a:tcPr/>
                </a:tc>
                <a:tc>
                  <a:txBody>
                    <a:bodyPr/>
                    <a:lstStyle/>
                    <a:p>
                      <a:r>
                        <a:rPr lang="en-US" sz="1600" b="0" i="0" u="none" strike="noStrike" kern="1200" dirty="0" smtClean="0">
                          <a:solidFill>
                            <a:schemeClr val="dk1"/>
                          </a:solidFill>
                          <a:effectLst/>
                          <a:latin typeface="+mn-lt"/>
                          <a:ea typeface="+mn-ea"/>
                          <a:cs typeface="+mn-cs"/>
                        </a:rPr>
                        <a:t>J(</a:t>
                      </a:r>
                      <a:r>
                        <a:rPr lang="el-GR" sz="1600" b="0" i="0" u="none" strike="noStrike" kern="1200" dirty="0" smtClean="0">
                          <a:solidFill>
                            <a:schemeClr val="dk1"/>
                          </a:solidFill>
                          <a:effectLst/>
                          <a:latin typeface="+mn-lt"/>
                          <a:ea typeface="+mn-ea"/>
                          <a:cs typeface="+mn-cs"/>
                        </a:rPr>
                        <a:t>θ)=1</a:t>
                      </a:r>
                      <a:r>
                        <a:rPr lang="en-US" sz="1600" b="0" i="0" u="none" strike="noStrike" kern="1200" dirty="0" smtClean="0">
                          <a:solidFill>
                            <a:schemeClr val="dk1"/>
                          </a:solidFill>
                          <a:effectLst/>
                          <a:latin typeface="+mn-lt"/>
                          <a:ea typeface="+mn-ea"/>
                          <a:cs typeface="+mn-cs"/>
                        </a:rPr>
                        <a:t>/</a:t>
                      </a:r>
                      <a:r>
                        <a:rPr lang="el-GR" sz="1600" b="0" i="0" u="none" strike="noStrike" kern="1200" dirty="0" smtClean="0">
                          <a:solidFill>
                            <a:schemeClr val="dk1"/>
                          </a:solidFill>
                          <a:effectLst/>
                          <a:latin typeface="+mn-lt"/>
                          <a:ea typeface="+mn-ea"/>
                          <a:cs typeface="+mn-cs"/>
                        </a:rPr>
                        <a:t>2∑</a:t>
                      </a:r>
                      <a:r>
                        <a:rPr lang="en-US" sz="1600" b="0" i="0" u="none" strike="noStrike" kern="1200" baseline="30000" dirty="0" smtClean="0">
                          <a:solidFill>
                            <a:schemeClr val="dk1"/>
                          </a:solidFill>
                          <a:effectLst/>
                          <a:latin typeface="+mn-lt"/>
                          <a:ea typeface="+mn-ea"/>
                          <a:cs typeface="+mn-cs"/>
                        </a:rPr>
                        <a:t>m</a:t>
                      </a:r>
                      <a:r>
                        <a:rPr lang="en-US" sz="1800" b="0" i="0" u="none" strike="noStrike" kern="1200" baseline="-25000" dirty="0" smtClean="0">
                          <a:solidFill>
                            <a:schemeClr val="dk1"/>
                          </a:solidFill>
                          <a:effectLst/>
                          <a:latin typeface="+mn-lt"/>
                          <a:ea typeface="+mn-ea"/>
                          <a:cs typeface="+mn-cs"/>
                        </a:rPr>
                        <a:t>i=1</a:t>
                      </a:r>
                      <a:r>
                        <a:rPr lang="en-US" sz="1600" b="0" i="0" u="none" strike="noStrike" kern="1200" dirty="0" smtClean="0">
                          <a:solidFill>
                            <a:schemeClr val="dk1"/>
                          </a:solidFill>
                          <a:effectLst/>
                          <a:latin typeface="+mn-lt"/>
                          <a:ea typeface="+mn-ea"/>
                          <a:cs typeface="+mn-cs"/>
                        </a:rPr>
                        <a:t>(h</a:t>
                      </a:r>
                      <a:r>
                        <a:rPr lang="el-GR" sz="1000" b="0" i="0" u="none" strike="noStrike" kern="1200" dirty="0" smtClean="0">
                          <a:solidFill>
                            <a:schemeClr val="dk1"/>
                          </a:solidFill>
                          <a:effectLst/>
                          <a:latin typeface="+mn-lt"/>
                          <a:ea typeface="+mn-ea"/>
                          <a:cs typeface="+mn-cs"/>
                        </a:rPr>
                        <a:t>θ(</a:t>
                      </a:r>
                      <a:r>
                        <a:rPr lang="en-US" sz="1600" b="0" i="0" u="none" strike="noStrike" kern="1200" dirty="0" smtClean="0">
                          <a:solidFill>
                            <a:schemeClr val="dk1"/>
                          </a:solidFill>
                          <a:effectLst/>
                          <a:latin typeface="+mn-lt"/>
                          <a:ea typeface="+mn-ea"/>
                          <a:cs typeface="+mn-cs"/>
                        </a:rPr>
                        <a:t>x(</a:t>
                      </a:r>
                      <a:r>
                        <a:rPr lang="en-US" sz="1600" b="0" i="0" u="none" strike="noStrike" kern="1200" dirty="0" err="1" smtClean="0">
                          <a:solidFill>
                            <a:schemeClr val="dk1"/>
                          </a:solidFill>
                          <a:effectLst/>
                          <a:latin typeface="+mn-lt"/>
                          <a:ea typeface="+mn-ea"/>
                          <a:cs typeface="+mn-cs"/>
                        </a:rPr>
                        <a:t>i</a:t>
                      </a:r>
                      <a:r>
                        <a:rPr lang="en-US" sz="1600" b="0" i="0" u="none" strike="noStrike" kern="1200" dirty="0" smtClean="0">
                          <a:solidFill>
                            <a:schemeClr val="dk1"/>
                          </a:solidFill>
                          <a:effectLst/>
                          <a:latin typeface="+mn-lt"/>
                          <a:ea typeface="+mn-ea"/>
                          <a:cs typeface="+mn-cs"/>
                        </a:rPr>
                        <a:t>))−y(</a:t>
                      </a:r>
                      <a:r>
                        <a:rPr lang="en-US" sz="1600" b="0" i="0" u="none" strike="noStrike" kern="1200" dirty="0" err="1" smtClean="0">
                          <a:solidFill>
                            <a:schemeClr val="dk1"/>
                          </a:solidFill>
                          <a:effectLst/>
                          <a:latin typeface="+mn-lt"/>
                          <a:ea typeface="+mn-ea"/>
                          <a:cs typeface="+mn-cs"/>
                        </a:rPr>
                        <a:t>i</a:t>
                      </a:r>
                      <a:r>
                        <a:rPr lang="en-US" sz="1600" b="0" i="0" u="none" strike="noStrike" kern="1200" dirty="0" smtClean="0">
                          <a:solidFill>
                            <a:schemeClr val="dk1"/>
                          </a:solidFill>
                          <a:effectLst/>
                          <a:latin typeface="+mn-lt"/>
                          <a:ea typeface="+mn-ea"/>
                          <a:cs typeface="+mn-cs"/>
                        </a:rPr>
                        <a:t>))</a:t>
                      </a:r>
                      <a:r>
                        <a:rPr lang="en-US" sz="1600" b="0" i="0" u="none" strike="noStrike" kern="1200" baseline="30000" dirty="0" smtClean="0">
                          <a:solidFill>
                            <a:schemeClr val="dk1"/>
                          </a:solidFill>
                          <a:effectLst/>
                          <a:latin typeface="+mn-lt"/>
                          <a:ea typeface="+mn-ea"/>
                          <a:cs typeface="+mn-cs"/>
                        </a:rPr>
                        <a:t>2</a:t>
                      </a:r>
                      <a:endParaRPr lang="en-US" sz="1600" baseline="30000" dirty="0" smtClean="0"/>
                    </a:p>
                  </a:txBody>
                  <a:tcPr/>
                </a:tc>
                <a:tc>
                  <a:txBody>
                    <a:bodyPr/>
                    <a:lstStyle/>
                    <a:p>
                      <a:r>
                        <a:rPr lang="el-GR" sz="1600" b="0" i="0" u="none" strike="noStrike" kern="1200" dirty="0" smtClean="0">
                          <a:solidFill>
                            <a:schemeClr val="dk1"/>
                          </a:solidFill>
                          <a:effectLst/>
                          <a:latin typeface="+mn-lt"/>
                          <a:ea typeface="+mn-ea"/>
                          <a:cs typeface="+mn-cs"/>
                        </a:rPr>
                        <a:t>ξ</a:t>
                      </a:r>
                      <a:r>
                        <a:rPr lang="en-US" sz="1600" b="0" i="0" u="none" strike="noStrike" kern="1200" baseline="-25000" dirty="0" err="1" smtClean="0">
                          <a:solidFill>
                            <a:schemeClr val="dk1"/>
                          </a:solidFill>
                          <a:effectLst/>
                          <a:latin typeface="+mn-lt"/>
                          <a:ea typeface="+mn-ea"/>
                          <a:cs typeface="+mn-cs"/>
                        </a:rPr>
                        <a:t>i</a:t>
                      </a:r>
                      <a:r>
                        <a:rPr lang="en-US" sz="1600" b="0" i="0" u="none" strike="noStrike" kern="1200" dirty="0" smtClean="0">
                          <a:solidFill>
                            <a:schemeClr val="dk1"/>
                          </a:solidFill>
                          <a:effectLst/>
                          <a:latin typeface="+mn-lt"/>
                          <a:ea typeface="+mn-ea"/>
                          <a:cs typeface="+mn-cs"/>
                        </a:rPr>
                        <a:t>=max(0,1−y</a:t>
                      </a:r>
                      <a:r>
                        <a:rPr lang="en-US" sz="1600" b="0" i="0" u="none" strike="noStrike" kern="1200" baseline="-25000" dirty="0" smtClean="0">
                          <a:solidFill>
                            <a:schemeClr val="dk1"/>
                          </a:solidFill>
                          <a:effectLst/>
                          <a:latin typeface="+mn-lt"/>
                          <a:ea typeface="+mn-ea"/>
                          <a:cs typeface="+mn-cs"/>
                        </a:rPr>
                        <a:t>i</a:t>
                      </a:r>
                      <a:r>
                        <a:rPr lang="en-US" sz="1600" b="0" i="0" u="none" strike="noStrike" kern="1200" dirty="0" smtClean="0">
                          <a:solidFill>
                            <a:schemeClr val="dk1"/>
                          </a:solidFill>
                          <a:effectLst/>
                          <a:latin typeface="+mn-lt"/>
                          <a:ea typeface="+mn-ea"/>
                          <a:cs typeface="+mn-cs"/>
                        </a:rPr>
                        <a:t>(</a:t>
                      </a:r>
                      <a:r>
                        <a:rPr lang="el-GR" sz="1600" b="0" i="0" u="none" strike="noStrike" kern="1200" dirty="0" smtClean="0">
                          <a:solidFill>
                            <a:schemeClr val="dk1"/>
                          </a:solidFill>
                          <a:effectLst/>
                          <a:latin typeface="+mn-lt"/>
                          <a:ea typeface="+mn-ea"/>
                          <a:cs typeface="+mn-cs"/>
                        </a:rPr>
                        <a:t>ω</a:t>
                      </a:r>
                      <a:r>
                        <a:rPr lang="en-US" sz="1600" b="0" i="0" u="none" strike="noStrike" kern="1200" dirty="0" err="1" smtClean="0">
                          <a:solidFill>
                            <a:schemeClr val="dk1"/>
                          </a:solidFill>
                          <a:effectLst/>
                          <a:latin typeface="+mn-lt"/>
                          <a:ea typeface="+mn-ea"/>
                          <a:cs typeface="+mn-cs"/>
                        </a:rPr>
                        <a:t>x</a:t>
                      </a:r>
                      <a:r>
                        <a:rPr lang="en-US" sz="1600" b="0" i="0" u="none" strike="noStrike" kern="1200" baseline="-25000" dirty="0" err="1" smtClean="0">
                          <a:solidFill>
                            <a:schemeClr val="dk1"/>
                          </a:solidFill>
                          <a:effectLst/>
                          <a:latin typeface="+mn-lt"/>
                          <a:ea typeface="+mn-ea"/>
                          <a:cs typeface="+mn-cs"/>
                        </a:rPr>
                        <a:t>i</a:t>
                      </a:r>
                      <a:r>
                        <a:rPr lang="en-US" sz="1600" b="0" i="0" u="none" strike="noStrike" kern="1200" dirty="0" err="1" smtClean="0">
                          <a:solidFill>
                            <a:schemeClr val="dk1"/>
                          </a:solidFill>
                          <a:effectLst/>
                          <a:latin typeface="+mn-lt"/>
                          <a:ea typeface="+mn-ea"/>
                          <a:cs typeface="+mn-cs"/>
                        </a:rPr>
                        <a:t>+b</a:t>
                      </a:r>
                      <a:r>
                        <a:rPr lang="en-US" sz="1600" b="0" i="0" u="none" strike="noStrike" kern="1200" dirty="0" smtClean="0">
                          <a:solidFill>
                            <a:schemeClr val="dk1"/>
                          </a:solidFill>
                          <a:effectLst/>
                          <a:latin typeface="+mn-lt"/>
                          <a:ea typeface="+mn-ea"/>
                          <a:cs typeface="+mn-cs"/>
                        </a:rPr>
                        <a:t>))</a:t>
                      </a:r>
                    </a:p>
                    <a:p>
                      <a:endParaRPr lang="en-US" sz="1600" b="0" i="0" u="none" strike="noStrike" kern="1200" dirty="0" smtClean="0">
                        <a:solidFill>
                          <a:schemeClr val="dk1"/>
                        </a:solidFill>
                        <a:effectLst/>
                        <a:latin typeface="+mn-lt"/>
                        <a:ea typeface="+mn-ea"/>
                        <a:cs typeface="+mn-cs"/>
                      </a:endParaRPr>
                    </a:p>
                    <a:p>
                      <a:r>
                        <a:rPr lang="en-US" sz="1600" b="0" i="0" u="none" strike="noStrike" kern="1200" dirty="0" smtClean="0">
                          <a:solidFill>
                            <a:schemeClr val="dk1"/>
                          </a:solidFill>
                          <a:effectLst/>
                          <a:latin typeface="+mn-lt"/>
                          <a:ea typeface="+mn-ea"/>
                          <a:cs typeface="+mn-cs"/>
                        </a:rPr>
                        <a:t>f(w)=∥w∥</a:t>
                      </a:r>
                      <a:r>
                        <a:rPr lang="en-US" sz="1600" b="0" i="0" u="none" strike="noStrike" kern="1200" baseline="30000" dirty="0" smtClean="0">
                          <a:solidFill>
                            <a:schemeClr val="dk1"/>
                          </a:solidFill>
                          <a:effectLst/>
                          <a:latin typeface="+mn-lt"/>
                          <a:ea typeface="+mn-ea"/>
                          <a:cs typeface="+mn-cs"/>
                        </a:rPr>
                        <a:t>2</a:t>
                      </a:r>
                      <a:r>
                        <a:rPr lang="en-US" sz="1600" b="0" i="0" u="none" strike="noStrike" kern="1200" baseline="0" dirty="0" smtClean="0">
                          <a:solidFill>
                            <a:schemeClr val="dk1"/>
                          </a:solidFill>
                          <a:effectLst/>
                          <a:latin typeface="+mn-lt"/>
                          <a:ea typeface="+mn-ea"/>
                          <a:cs typeface="+mn-cs"/>
                        </a:rPr>
                        <a:t>/2</a:t>
                      </a:r>
                      <a:r>
                        <a:rPr lang="en-US" sz="1600" b="0" i="0" u="none" strike="noStrike" kern="1200" dirty="0" smtClean="0">
                          <a:solidFill>
                            <a:schemeClr val="dk1"/>
                          </a:solidFill>
                          <a:effectLst/>
                          <a:latin typeface="+mn-lt"/>
                          <a:ea typeface="+mn-ea"/>
                          <a:cs typeface="+mn-cs"/>
                        </a:rPr>
                        <a:t>+C(∑</a:t>
                      </a:r>
                      <a:r>
                        <a:rPr lang="en-US" sz="1600" b="0" i="0" u="none" strike="noStrike" kern="1200" baseline="-25000" dirty="0" err="1" smtClean="0">
                          <a:solidFill>
                            <a:schemeClr val="dk1"/>
                          </a:solidFill>
                          <a:effectLst/>
                          <a:latin typeface="+mn-lt"/>
                          <a:ea typeface="+mn-ea"/>
                          <a:cs typeface="+mn-cs"/>
                        </a:rPr>
                        <a:t>i</a:t>
                      </a:r>
                      <a:r>
                        <a:rPr lang="en-US" sz="1600" b="0" i="0" u="none" strike="noStrike" kern="1200" baseline="-25000" dirty="0" smtClean="0">
                          <a:solidFill>
                            <a:schemeClr val="dk1"/>
                          </a:solidFill>
                          <a:effectLst/>
                          <a:latin typeface="+mn-lt"/>
                          <a:ea typeface="+mn-ea"/>
                          <a:cs typeface="+mn-cs"/>
                        </a:rPr>
                        <a:t>=1</a:t>
                      </a:r>
                      <a:r>
                        <a:rPr lang="en-US" sz="1600" b="0" i="0" u="none" strike="noStrike" kern="1200" baseline="30000" dirty="0" smtClean="0">
                          <a:solidFill>
                            <a:schemeClr val="dk1"/>
                          </a:solidFill>
                          <a:effectLst/>
                          <a:latin typeface="+mn-lt"/>
                          <a:ea typeface="+mn-ea"/>
                          <a:cs typeface="+mn-cs"/>
                        </a:rPr>
                        <a:t>N</a:t>
                      </a:r>
                      <a:r>
                        <a:rPr lang="el-GR" sz="1600" b="0" i="0" u="none" strike="noStrike" kern="1200" dirty="0" smtClean="0">
                          <a:solidFill>
                            <a:schemeClr val="dk1"/>
                          </a:solidFill>
                          <a:effectLst/>
                          <a:latin typeface="+mn-lt"/>
                          <a:ea typeface="+mn-ea"/>
                          <a:cs typeface="+mn-cs"/>
                        </a:rPr>
                        <a:t>ξ)</a:t>
                      </a:r>
                      <a:r>
                        <a:rPr lang="en-US" sz="1600" b="0" i="0" u="none" strike="noStrike" kern="1200" baseline="30000" dirty="0" smtClean="0">
                          <a:solidFill>
                            <a:schemeClr val="dk1"/>
                          </a:solidFill>
                          <a:effectLst/>
                          <a:latin typeface="+mn-lt"/>
                          <a:ea typeface="+mn-ea"/>
                          <a:cs typeface="+mn-cs"/>
                        </a:rPr>
                        <a:t>k</a:t>
                      </a:r>
                      <a:r>
                        <a:rPr lang="en-US" sz="1600" dirty="0" smtClean="0"/>
                        <a:t/>
                      </a:r>
                      <a:br>
                        <a:rPr lang="en-US" sz="1600" dirty="0" smtClean="0"/>
                      </a:br>
                      <a:endParaRPr lang="en-US" sz="1600" dirty="0"/>
                    </a:p>
                  </a:txBody>
                  <a:tcPr/>
                </a:tc>
                <a:tc>
                  <a:txBody>
                    <a:bodyPr/>
                    <a:lstStyle/>
                    <a:p>
                      <a:r>
                        <a:rPr lang="en-US" sz="1600" dirty="0" smtClean="0"/>
                        <a:t>cost(T) =  </a:t>
                      </a:r>
                      <a:r>
                        <a:rPr lang="el-GR" sz="1600" b="0" i="0" u="none" strike="noStrike" kern="1200" dirty="0" smtClean="0">
                          <a:solidFill>
                            <a:schemeClr val="dk1"/>
                          </a:solidFill>
                          <a:effectLst/>
                          <a:latin typeface="+mn-lt"/>
                          <a:ea typeface="+mn-ea"/>
                          <a:cs typeface="+mn-cs"/>
                        </a:rPr>
                        <a:t>∑</a:t>
                      </a:r>
                      <a:r>
                        <a:rPr lang="en-US" sz="1600" baseline="-25000" dirty="0" err="1" smtClean="0"/>
                        <a:t>x∈S</a:t>
                      </a:r>
                      <a:r>
                        <a:rPr lang="en-US" sz="1600" baseline="-25000" dirty="0" smtClean="0"/>
                        <a:t> </a:t>
                      </a:r>
                      <a:r>
                        <a:rPr lang="en-US" sz="1600" dirty="0" err="1" smtClean="0"/>
                        <a:t>min</a:t>
                      </a:r>
                      <a:r>
                        <a:rPr lang="en-US" sz="1600" baseline="-25000" dirty="0" err="1" smtClean="0"/>
                        <a:t>z∈T</a:t>
                      </a:r>
                      <a:r>
                        <a:rPr lang="en-US" sz="1600" baseline="-25000" dirty="0" smtClean="0"/>
                        <a:t> </a:t>
                      </a:r>
                      <a:r>
                        <a:rPr lang="en-US" sz="1600" baseline="0" dirty="0" smtClean="0"/>
                        <a:t>||</a:t>
                      </a:r>
                      <a:r>
                        <a:rPr lang="en-US" sz="1600" dirty="0" smtClean="0"/>
                        <a:t>x − z|| </a:t>
                      </a:r>
                      <a:r>
                        <a:rPr lang="en-US" sz="1600" baseline="30000" dirty="0" smtClean="0"/>
                        <a:t>2</a:t>
                      </a:r>
                      <a:endParaRPr lang="en-US" sz="1600" baseline="30000" dirty="0"/>
                    </a:p>
                  </a:txBody>
                  <a:tcPr/>
                </a:tc>
                <a:tc>
                  <a:txBody>
                    <a:bodyPr/>
                    <a:lstStyle/>
                    <a:p>
                      <a:r>
                        <a:rPr lang="en-US" sz="1600" b="0" i="0" kern="1200" dirty="0" smtClean="0">
                          <a:solidFill>
                            <a:schemeClr val="dk1"/>
                          </a:solidFill>
                          <a:effectLst/>
                          <a:latin typeface="+mn-lt"/>
                          <a:ea typeface="+mn-ea"/>
                          <a:cs typeface="+mn-cs"/>
                        </a:rPr>
                        <a:t>No</a:t>
                      </a:r>
                      <a:r>
                        <a:rPr lang="en-US" sz="1600" b="0" i="0" kern="1200" baseline="0" dirty="0" smtClean="0">
                          <a:solidFill>
                            <a:schemeClr val="dk1"/>
                          </a:solidFill>
                          <a:effectLst/>
                          <a:latin typeface="+mn-lt"/>
                          <a:ea typeface="+mn-ea"/>
                          <a:cs typeface="+mn-cs"/>
                        </a:rPr>
                        <a:t>  cost function.</a:t>
                      </a:r>
                    </a:p>
                    <a:p>
                      <a:r>
                        <a:rPr lang="en-US" sz="1600" b="0" i="0" kern="1200" baseline="0" dirty="0" smtClean="0">
                          <a:solidFill>
                            <a:schemeClr val="dk1"/>
                          </a:solidFill>
                          <a:effectLst/>
                          <a:latin typeface="+mn-lt"/>
                          <a:ea typeface="+mn-ea"/>
                          <a:cs typeface="+mn-cs"/>
                        </a:rPr>
                        <a:t>Rules are defined for decision.</a:t>
                      </a:r>
                      <a:endParaRPr lang="en-US" sz="1600" baseline="30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No</a:t>
                      </a:r>
                      <a:r>
                        <a:rPr lang="en-US" sz="1600" b="0" i="0" kern="1200" baseline="0" dirty="0" smtClean="0">
                          <a:solidFill>
                            <a:schemeClr val="dk1"/>
                          </a:solidFill>
                          <a:effectLst/>
                          <a:latin typeface="+mn-lt"/>
                          <a:ea typeface="+mn-ea"/>
                          <a:cs typeface="+mn-cs"/>
                        </a:rPr>
                        <a:t>  cost function.</a:t>
                      </a:r>
                      <a:endParaRPr lang="en-US" sz="1600"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smtClean="0">
                          <a:solidFill>
                            <a:schemeClr val="dk1"/>
                          </a:solidFill>
                          <a:effectLst/>
                          <a:latin typeface="+mn-lt"/>
                          <a:ea typeface="+mn-ea"/>
                          <a:cs typeface="+mn-cs"/>
                        </a:rPr>
                        <a:t>Rules are defined for decision.</a:t>
                      </a:r>
                      <a:endParaRPr lang="en-US" sz="1600" baseline="30000" dirty="0"/>
                    </a:p>
                  </a:txBody>
                  <a:tcPr/>
                </a:tc>
              </a:tr>
              <a:tr h="2339340">
                <a:tc>
                  <a:txBody>
                    <a:bodyPr/>
                    <a:lstStyle/>
                    <a:p>
                      <a:r>
                        <a:rPr lang="en-US" sz="1600" dirty="0" smtClean="0"/>
                        <a:t>Assumptions</a:t>
                      </a:r>
                      <a:endParaRPr lang="en-US" sz="1600" dirty="0"/>
                    </a:p>
                  </a:txBody>
                  <a:tcPr/>
                </a:tc>
                <a:tc>
                  <a:txBody>
                    <a:bodyPr/>
                    <a:lstStyle/>
                    <a:p>
                      <a:r>
                        <a:rPr lang="en-US" sz="1600" b="0" i="0" kern="1200" dirty="0" smtClean="0">
                          <a:solidFill>
                            <a:schemeClr val="dk1"/>
                          </a:solidFill>
                          <a:effectLst/>
                          <a:latin typeface="+mn-lt"/>
                          <a:ea typeface="+mn-ea"/>
                          <a:cs typeface="+mn-cs"/>
                        </a:rPr>
                        <a:t>Model assumes all the features are conditionally independent</a:t>
                      </a:r>
                      <a:endParaRPr lang="en-US" sz="1600" dirty="0"/>
                    </a:p>
                  </a:txBody>
                  <a:tcPr/>
                </a:tc>
                <a:tc>
                  <a:txBody>
                    <a:bodyPr/>
                    <a:lstStyle/>
                    <a:p>
                      <a:r>
                        <a:rPr lang="en-US" sz="1600" b="0" i="0" kern="1200" dirty="0" smtClean="0">
                          <a:solidFill>
                            <a:schemeClr val="dk1"/>
                          </a:solidFill>
                          <a:effectLst/>
                          <a:latin typeface="+mn-lt"/>
                          <a:ea typeface="+mn-ea"/>
                          <a:cs typeface="+mn-cs"/>
                        </a:rPr>
                        <a:t>It the splits feature space linearly, it works well even if some of the variables are correlated</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The mean</a:t>
                      </a:r>
                      <a:r>
                        <a:rPr lang="en-US" sz="1600" b="0" i="0" kern="1200" baseline="0" dirty="0" smtClean="0">
                          <a:solidFill>
                            <a:schemeClr val="dk1"/>
                          </a:solidFill>
                          <a:effectLst/>
                          <a:latin typeface="+mn-lt"/>
                          <a:ea typeface="+mn-ea"/>
                          <a:cs typeface="+mn-cs"/>
                        </a:rPr>
                        <a:t> of residuals is equal to zero and the variables follow linear relationship</a:t>
                      </a:r>
                      <a:endParaRPr lang="en-US" sz="1600" b="0" i="0" kern="1200" dirty="0" smtClean="0">
                        <a:solidFill>
                          <a:schemeClr val="dk1"/>
                        </a:solidFill>
                        <a:effectLst/>
                        <a:latin typeface="+mn-lt"/>
                        <a:ea typeface="+mn-ea"/>
                        <a:cs typeface="+mn-cs"/>
                      </a:endParaRPr>
                    </a:p>
                  </a:txBody>
                  <a:tcPr/>
                </a:tc>
                <a:tc>
                  <a:txBody>
                    <a:bodyPr/>
                    <a:lstStyle/>
                    <a:p>
                      <a:r>
                        <a:rPr lang="en-US" sz="1600" dirty="0" smtClean="0"/>
                        <a:t>No specific assumption</a:t>
                      </a:r>
                      <a:endParaRPr lang="en-US" sz="1600" dirty="0"/>
                    </a:p>
                  </a:txBody>
                  <a:tcPr/>
                </a:tc>
                <a:tc>
                  <a:txBody>
                    <a:bodyPr/>
                    <a:lstStyle/>
                    <a:p>
                      <a:r>
                        <a:rPr lang="en-US" sz="1600" b="0" i="0" kern="1200" dirty="0" smtClean="0">
                          <a:solidFill>
                            <a:schemeClr val="dk1"/>
                          </a:solidFill>
                          <a:effectLst/>
                          <a:latin typeface="+mn-lt"/>
                          <a:ea typeface="+mn-ea"/>
                          <a:cs typeface="+mn-cs"/>
                        </a:rPr>
                        <a:t>All variables have the same variance</a:t>
                      </a:r>
                      <a:endParaRPr lang="en-US" sz="1600" dirty="0"/>
                    </a:p>
                  </a:txBody>
                  <a:tcPr/>
                </a:tc>
                <a:tc>
                  <a:txBody>
                    <a:bodyPr/>
                    <a:lstStyle/>
                    <a:p>
                      <a:r>
                        <a:rPr lang="en-US" sz="1600" dirty="0" smtClean="0"/>
                        <a:t>No assumptions to make.</a:t>
                      </a:r>
                      <a:endParaRPr lang="en-US" sz="1600" dirty="0"/>
                    </a:p>
                  </a:txBody>
                  <a:tcPr/>
                </a:tc>
                <a:tc>
                  <a:txBody>
                    <a:bodyPr/>
                    <a:lstStyle/>
                    <a:p>
                      <a:r>
                        <a:rPr lang="en-US" sz="1600" dirty="0" smtClean="0"/>
                        <a:t>Root</a:t>
                      </a:r>
                      <a:r>
                        <a:rPr lang="en-US" sz="1600" baseline="0" dirty="0" smtClean="0"/>
                        <a:t> node has to be assumed for the first iteration.</a:t>
                      </a:r>
                      <a:endParaRPr lang="en-US" sz="1600" dirty="0"/>
                    </a:p>
                  </a:txBody>
                  <a:tcPr/>
                </a:tc>
              </a:tr>
            </a:tbl>
          </a:graphicData>
        </a:graphic>
      </p:graphicFrame>
    </p:spTree>
    <p:extLst>
      <p:ext uri="{BB962C8B-B14F-4D97-AF65-F5344CB8AC3E}">
        <p14:creationId xmlns:p14="http://schemas.microsoft.com/office/powerpoint/2010/main" val="274211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82622494"/>
              </p:ext>
            </p:extLst>
          </p:nvPr>
        </p:nvGraphicFramePr>
        <p:xfrm>
          <a:off x="346480" y="585216"/>
          <a:ext cx="11539680" cy="5410200"/>
        </p:xfrm>
        <a:graphic>
          <a:graphicData uri="http://schemas.openxmlformats.org/drawingml/2006/table">
            <a:tbl>
              <a:tblPr firstRow="1" bandRow="1">
                <a:tableStyleId>{5C22544A-7EE6-4342-B048-85BDC9FD1C3A}</a:tableStyleId>
              </a:tblPr>
              <a:tblGrid>
                <a:gridCol w="1442460"/>
                <a:gridCol w="1442460"/>
                <a:gridCol w="1442460"/>
                <a:gridCol w="1442460"/>
                <a:gridCol w="1442460"/>
                <a:gridCol w="1442460"/>
                <a:gridCol w="1442460"/>
                <a:gridCol w="1442460"/>
              </a:tblGrid>
              <a:tr h="1417320">
                <a:tc>
                  <a:txBody>
                    <a:bodyPr/>
                    <a:lstStyle/>
                    <a:p>
                      <a:endParaRPr lang="en-US" dirty="0"/>
                    </a:p>
                  </a:txBody>
                  <a:tcPr/>
                </a:tc>
                <a:tc>
                  <a:txBody>
                    <a:bodyPr/>
                    <a:lstStyle/>
                    <a:p>
                      <a:r>
                        <a:rPr lang="en-US" dirty="0" smtClean="0"/>
                        <a:t>Naïve Bayes</a:t>
                      </a:r>
                      <a:endParaRPr lang="en-US" dirty="0"/>
                    </a:p>
                  </a:txBody>
                  <a:tcPr/>
                </a:tc>
                <a:tc>
                  <a:txBody>
                    <a:bodyPr/>
                    <a:lstStyle/>
                    <a:p>
                      <a:r>
                        <a:rPr lang="en-US" dirty="0" smtClean="0"/>
                        <a:t>Logistic Regression</a:t>
                      </a:r>
                      <a:endParaRPr lang="en-US" dirty="0"/>
                    </a:p>
                  </a:txBody>
                  <a:tcPr/>
                </a:tc>
                <a:tc>
                  <a:txBody>
                    <a:bodyPr/>
                    <a:lstStyle/>
                    <a:p>
                      <a:r>
                        <a:rPr lang="en-US" dirty="0" smtClean="0"/>
                        <a:t>Linear</a:t>
                      </a:r>
                      <a:r>
                        <a:rPr lang="en-US" baseline="0" dirty="0" smtClean="0"/>
                        <a:t> Regression</a:t>
                      </a:r>
                      <a:endParaRPr lang="en-US" dirty="0"/>
                    </a:p>
                  </a:txBody>
                  <a:tcPr/>
                </a:tc>
                <a:tc>
                  <a:txBody>
                    <a:bodyPr/>
                    <a:lstStyle/>
                    <a:p>
                      <a:r>
                        <a:rPr lang="en-US" dirty="0" smtClean="0"/>
                        <a:t>Support Vector Machine</a:t>
                      </a:r>
                      <a:endParaRPr lang="en-US" dirty="0"/>
                    </a:p>
                  </a:txBody>
                  <a:tcPr/>
                </a:tc>
                <a:tc>
                  <a:txBody>
                    <a:bodyPr/>
                    <a:lstStyle/>
                    <a:p>
                      <a:r>
                        <a:rPr lang="en-US" dirty="0" smtClean="0"/>
                        <a:t>K means Clustering</a:t>
                      </a:r>
                      <a:endParaRPr lang="en-US" dirty="0"/>
                    </a:p>
                  </a:txBody>
                  <a:tcPr/>
                </a:tc>
                <a:tc>
                  <a:txBody>
                    <a:bodyPr/>
                    <a:lstStyle/>
                    <a:p>
                      <a:r>
                        <a:rPr lang="en-US" dirty="0" smtClean="0"/>
                        <a:t>Random</a:t>
                      </a:r>
                      <a:r>
                        <a:rPr lang="en-US" baseline="0" dirty="0" smtClean="0"/>
                        <a:t> Forest</a:t>
                      </a:r>
                      <a:endParaRPr lang="en-US" dirty="0"/>
                    </a:p>
                  </a:txBody>
                  <a:tcPr/>
                </a:tc>
                <a:tc>
                  <a:txBody>
                    <a:bodyPr/>
                    <a:lstStyle/>
                    <a:p>
                      <a:r>
                        <a:rPr lang="en-US" dirty="0" smtClean="0"/>
                        <a:t>Decision</a:t>
                      </a:r>
                      <a:r>
                        <a:rPr lang="en-US" baseline="0" dirty="0" smtClean="0"/>
                        <a:t> Trees</a:t>
                      </a:r>
                      <a:endParaRPr lang="en-US" dirty="0"/>
                    </a:p>
                  </a:txBody>
                  <a:tcPr/>
                </a:tc>
              </a:tr>
              <a:tr h="3803251">
                <a:tc>
                  <a:txBody>
                    <a:bodyPr/>
                    <a:lstStyle/>
                    <a:p>
                      <a:r>
                        <a:rPr lang="en-US" sz="1600" dirty="0" smtClean="0"/>
                        <a:t>Limitations</a:t>
                      </a:r>
                      <a:endParaRPr lang="en-US" sz="1600" dirty="0"/>
                    </a:p>
                  </a:txBody>
                  <a:tcPr/>
                </a:tc>
                <a:tc>
                  <a:txBody>
                    <a:bodyPr/>
                    <a:lstStyle/>
                    <a:p>
                      <a:r>
                        <a:rPr lang="en-US" sz="1600" b="0" i="0" kern="1200" dirty="0" smtClean="0">
                          <a:solidFill>
                            <a:schemeClr val="dk1"/>
                          </a:solidFill>
                          <a:effectLst/>
                          <a:latin typeface="+mn-lt"/>
                          <a:ea typeface="+mn-ea"/>
                          <a:cs typeface="+mn-cs"/>
                        </a:rPr>
                        <a:t>Works well even with less training data, as the estimates are based on the joint density function</a:t>
                      </a:r>
                      <a:endParaRPr lang="en-US" sz="1600" dirty="0"/>
                    </a:p>
                  </a:txBody>
                  <a:tcPr/>
                </a:tc>
                <a:tc>
                  <a:txBody>
                    <a:bodyPr/>
                    <a:lstStyle/>
                    <a:p>
                      <a:r>
                        <a:rPr lang="en-US" sz="1600" b="0" i="0" kern="1200" dirty="0" smtClean="0">
                          <a:solidFill>
                            <a:schemeClr val="dk1"/>
                          </a:solidFill>
                          <a:effectLst/>
                          <a:latin typeface="+mn-lt"/>
                          <a:ea typeface="+mn-ea"/>
                          <a:cs typeface="+mn-cs"/>
                        </a:rPr>
                        <a:t>With the small training data, model estimates may over fit the data</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Linear regressions are sensitive to outliers.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It</a:t>
                      </a:r>
                      <a:r>
                        <a:rPr lang="en-US" sz="1600" b="0" i="0" kern="1200" baseline="0" dirty="0" smtClean="0">
                          <a:solidFill>
                            <a:schemeClr val="dk1"/>
                          </a:solidFill>
                          <a:effectLst/>
                          <a:latin typeface="+mn-lt"/>
                          <a:ea typeface="+mn-ea"/>
                          <a:cs typeface="+mn-cs"/>
                        </a:rPr>
                        <a:t> is </a:t>
                      </a:r>
                      <a:r>
                        <a:rPr lang="en-US" sz="1600" b="0" i="0" kern="1200" dirty="0" smtClean="0">
                          <a:solidFill>
                            <a:schemeClr val="dk1"/>
                          </a:solidFill>
                          <a:effectLst/>
                          <a:latin typeface="+mn-lt"/>
                          <a:ea typeface="+mn-ea"/>
                          <a:cs typeface="+mn-cs"/>
                        </a:rPr>
                        <a:t>meant to describe </a:t>
                      </a:r>
                      <a:r>
                        <a:rPr lang="en-US" sz="1600" b="1" i="0" kern="1200" dirty="0" smtClean="0">
                          <a:solidFill>
                            <a:schemeClr val="dk1"/>
                          </a:solidFill>
                          <a:effectLst/>
                          <a:latin typeface="+mn-lt"/>
                          <a:ea typeface="+mn-ea"/>
                          <a:cs typeface="+mn-cs"/>
                        </a:rPr>
                        <a:t>linear</a:t>
                      </a:r>
                      <a:r>
                        <a:rPr lang="en-US" sz="1600" b="0" i="0" kern="1200" dirty="0" smtClean="0">
                          <a:solidFill>
                            <a:schemeClr val="dk1"/>
                          </a:solidFill>
                          <a:effectLst/>
                          <a:latin typeface="+mn-lt"/>
                          <a:ea typeface="+mn-ea"/>
                          <a:cs typeface="+mn-cs"/>
                        </a:rPr>
                        <a:t> relationships between variables. So, if there is a nonlinear relationship, then it will have a bad model.</a:t>
                      </a:r>
                    </a:p>
                  </a:txBody>
                  <a:tcPr/>
                </a:tc>
                <a:tc>
                  <a:txBody>
                    <a:bodyPr/>
                    <a:lstStyle/>
                    <a:p>
                      <a:r>
                        <a:rPr lang="en-US" sz="1600" dirty="0" smtClean="0"/>
                        <a:t>Very</a:t>
                      </a:r>
                      <a:r>
                        <a:rPr lang="en-US" sz="1600" baseline="0" dirty="0" smtClean="0"/>
                        <a:t> cumbersome for multiclass problems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The number of cluster, K, must be determined before hand</a:t>
                      </a:r>
                      <a:r>
                        <a:rPr lang="en-US" sz="1600" b="0" i="0" kern="1200" baseline="0" dirty="0" smtClean="0">
                          <a:solidFill>
                            <a:schemeClr val="dk1"/>
                          </a:solidFill>
                          <a:effectLst/>
                          <a:latin typeface="+mn-lt"/>
                          <a:ea typeface="+mn-ea"/>
                          <a:cs typeface="+mn-cs"/>
                        </a:rPr>
                        <a:t> and</a:t>
                      </a:r>
                      <a:endParaRPr lang="en-US" sz="1600" b="0" i="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we never know which attribute contributes more to the grouping process since we assume that each attribute has the same weight.</a:t>
                      </a:r>
                    </a:p>
                    <a:p>
                      <a:endParaRPr lang="en-US" sz="1600" dirty="0"/>
                    </a:p>
                  </a:txBody>
                  <a:tcPr/>
                </a:tc>
                <a:tc>
                  <a:txBody>
                    <a:bodyPr/>
                    <a:lstStyle/>
                    <a:p>
                      <a:r>
                        <a:rPr lang="en-US" sz="1600" b="0" i="0" kern="1200" dirty="0" smtClean="0">
                          <a:solidFill>
                            <a:schemeClr val="dk1"/>
                          </a:solidFill>
                          <a:effectLst/>
                          <a:latin typeface="+mn-lt"/>
                          <a:ea typeface="+mn-ea"/>
                          <a:cs typeface="+mn-cs"/>
                        </a:rPr>
                        <a:t>A large number of trees can make the algorithm to slow and ineffective for real-time predictions.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Identification of root node is an</a:t>
                      </a:r>
                      <a:r>
                        <a:rPr lang="en-US" sz="1600" baseline="0" dirty="0" smtClean="0"/>
                        <a:t> NP- hard problem.</a:t>
                      </a:r>
                      <a:endParaRPr lang="en-US" sz="1600" dirty="0" smtClean="0"/>
                    </a:p>
                    <a:p>
                      <a:endParaRPr lang="en-US" sz="1600" dirty="0"/>
                    </a:p>
                  </a:txBody>
                  <a:tcPr/>
                </a:tc>
              </a:tr>
            </a:tbl>
          </a:graphicData>
        </a:graphic>
      </p:graphicFrame>
    </p:spTree>
    <p:extLst>
      <p:ext uri="{BB962C8B-B14F-4D97-AF65-F5344CB8AC3E}">
        <p14:creationId xmlns:p14="http://schemas.microsoft.com/office/powerpoint/2010/main" val="1430524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Using IRIS </a:t>
            </a:r>
            <a:r>
              <a:rPr lang="en-US" dirty="0" err="1" smtClean="0"/>
              <a:t>DataSET</a:t>
            </a:r>
            <a:endParaRPr lang="en-US" dirty="0"/>
          </a:p>
        </p:txBody>
      </p:sp>
      <p:pic>
        <p:nvPicPr>
          <p:cNvPr id="6" name="Content Placeholder 5"/>
          <p:cNvPicPr>
            <a:picLocks noGrp="1" noChangeAspect="1"/>
          </p:cNvPicPr>
          <p:nvPr>
            <p:ph idx="1"/>
          </p:nvPr>
        </p:nvPicPr>
        <p:blipFill>
          <a:blip r:embed="rId2"/>
          <a:stretch>
            <a:fillRect/>
          </a:stretch>
        </p:blipFill>
        <p:spPr>
          <a:xfrm>
            <a:off x="2888551" y="2084832"/>
            <a:ext cx="5991225" cy="1571625"/>
          </a:xfrm>
          <a:prstGeom prst="rect">
            <a:avLst/>
          </a:prstGeom>
        </p:spPr>
      </p:pic>
      <p:sp>
        <p:nvSpPr>
          <p:cNvPr id="7" name="TextBox 6"/>
          <p:cNvSpPr txBox="1"/>
          <p:nvPr/>
        </p:nvSpPr>
        <p:spPr>
          <a:xfrm>
            <a:off x="1713854" y="3784600"/>
            <a:ext cx="8340617" cy="1754326"/>
          </a:xfrm>
          <a:prstGeom prst="rect">
            <a:avLst/>
          </a:prstGeom>
          <a:noFill/>
        </p:spPr>
        <p:txBody>
          <a:bodyPr wrap="none" rtlCol="0">
            <a:spAutoFit/>
          </a:bodyPr>
          <a:lstStyle/>
          <a:p>
            <a:r>
              <a:rPr lang="en-US" dirty="0"/>
              <a:t>This is perhaps the best known database to be found in the pattern recognition literature</a:t>
            </a:r>
            <a:r>
              <a:rPr lang="en-US" dirty="0" smtClean="0"/>
              <a:t>.</a:t>
            </a:r>
          </a:p>
          <a:p>
            <a:r>
              <a:rPr lang="en-US" b="1" dirty="0"/>
              <a:t>Attribute Information:</a:t>
            </a:r>
            <a:endParaRPr lang="en-US" dirty="0"/>
          </a:p>
          <a:p>
            <a:r>
              <a:rPr lang="en-US" dirty="0"/>
              <a:t>1. sepal length in </a:t>
            </a:r>
            <a:r>
              <a:rPr lang="en-US" dirty="0" smtClean="0"/>
              <a:t>cm  	2</a:t>
            </a:r>
            <a:r>
              <a:rPr lang="en-US" dirty="0"/>
              <a:t>. sepal width in cm </a:t>
            </a:r>
            <a:br>
              <a:rPr lang="en-US" dirty="0"/>
            </a:br>
            <a:r>
              <a:rPr lang="en-US" dirty="0" smtClean="0"/>
              <a:t>3</a:t>
            </a:r>
            <a:r>
              <a:rPr lang="en-US" dirty="0"/>
              <a:t>. petal length in cm </a:t>
            </a:r>
            <a:r>
              <a:rPr lang="en-US" dirty="0" smtClean="0"/>
              <a:t>  	4</a:t>
            </a:r>
            <a:r>
              <a:rPr lang="en-US" dirty="0"/>
              <a:t>. petal width in cm </a:t>
            </a:r>
            <a:br>
              <a:rPr lang="en-US" dirty="0"/>
            </a:br>
            <a:r>
              <a:rPr lang="en-US" dirty="0"/>
              <a:t>5. class: </a:t>
            </a:r>
            <a:r>
              <a:rPr lang="en-US" dirty="0" smtClean="0"/>
              <a:t>	-- </a:t>
            </a:r>
            <a:r>
              <a:rPr lang="en-US" dirty="0"/>
              <a:t>Iris </a:t>
            </a:r>
            <a:r>
              <a:rPr lang="en-US" dirty="0" err="1"/>
              <a:t>Setosa</a:t>
            </a:r>
            <a:r>
              <a:rPr lang="en-US" dirty="0"/>
              <a:t> 	</a:t>
            </a:r>
            <a:r>
              <a:rPr lang="en-US" dirty="0" smtClean="0"/>
              <a:t>-- </a:t>
            </a:r>
            <a:r>
              <a:rPr lang="en-US" dirty="0"/>
              <a:t>Iris </a:t>
            </a:r>
            <a:r>
              <a:rPr lang="en-US" dirty="0" err="1" smtClean="0"/>
              <a:t>Versicolour</a:t>
            </a:r>
            <a:r>
              <a:rPr lang="en-US" dirty="0"/>
              <a:t>	</a:t>
            </a:r>
            <a:r>
              <a:rPr lang="en-US" dirty="0" smtClean="0"/>
              <a:t>	-- </a:t>
            </a:r>
            <a:r>
              <a:rPr lang="en-US" dirty="0"/>
              <a:t>Iris </a:t>
            </a:r>
            <a:r>
              <a:rPr lang="en-US" dirty="0" err="1"/>
              <a:t>Virginica</a:t>
            </a:r>
            <a:endParaRPr lang="en-US" dirty="0"/>
          </a:p>
          <a:p>
            <a:endParaRPr lang="en-US" dirty="0"/>
          </a:p>
        </p:txBody>
      </p:sp>
    </p:spTree>
    <p:extLst>
      <p:ext uri="{BB962C8B-B14F-4D97-AF65-F5344CB8AC3E}">
        <p14:creationId xmlns:p14="http://schemas.microsoft.com/office/powerpoint/2010/main" val="1342180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5" name="Content Placeholder 4"/>
          <p:cNvSpPr>
            <a:spLocks noGrp="1"/>
          </p:cNvSpPr>
          <p:nvPr>
            <p:ph sz="half" idx="2"/>
          </p:nvPr>
        </p:nvSpPr>
        <p:spPr/>
        <p:txBody>
          <a:bodyPr/>
          <a:lstStyle/>
          <a:p>
            <a:pPr marL="0" indent="0">
              <a:buNone/>
            </a:pPr>
            <a:r>
              <a:rPr lang="en-US" dirty="0">
                <a:solidFill>
                  <a:srgbClr val="00B050"/>
                </a:solidFill>
              </a:rPr>
              <a:t>+</a:t>
            </a:r>
            <a:r>
              <a:rPr lang="en-US" dirty="0"/>
              <a:t> </a:t>
            </a:r>
            <a:r>
              <a:rPr lang="en-US" dirty="0" smtClean="0"/>
              <a:t>Simplicity of Algorithm</a:t>
            </a:r>
          </a:p>
          <a:p>
            <a:pPr marL="0" indent="0">
              <a:buNone/>
            </a:pPr>
            <a:r>
              <a:rPr lang="en-US" dirty="0">
                <a:solidFill>
                  <a:srgbClr val="00B050"/>
                </a:solidFill>
              </a:rPr>
              <a:t>+</a:t>
            </a:r>
            <a:r>
              <a:rPr lang="en-US" dirty="0"/>
              <a:t> </a:t>
            </a:r>
            <a:r>
              <a:rPr lang="en-US" dirty="0" smtClean="0"/>
              <a:t>Easy and intuitive to use and understand</a:t>
            </a:r>
          </a:p>
          <a:p>
            <a:pPr marL="0" indent="0">
              <a:buNone/>
            </a:pPr>
            <a:r>
              <a:rPr lang="en-US" dirty="0">
                <a:solidFill>
                  <a:srgbClr val="00B050"/>
                </a:solidFill>
              </a:rPr>
              <a:t>+</a:t>
            </a:r>
            <a:r>
              <a:rPr lang="en-US" dirty="0"/>
              <a:t> </a:t>
            </a:r>
            <a:r>
              <a:rPr lang="en-US" dirty="0" smtClean="0"/>
              <a:t>Works in all cases, even when it doesn’t fit the data exactly, we can use it to find the nature of relationship between two variables</a:t>
            </a:r>
          </a:p>
          <a:p>
            <a:pPr marL="0" indent="0">
              <a:buNone/>
            </a:pPr>
            <a:r>
              <a:rPr lang="en-US" dirty="0">
                <a:solidFill>
                  <a:srgbClr val="00B050"/>
                </a:solidFill>
              </a:rPr>
              <a:t>+</a:t>
            </a:r>
            <a:r>
              <a:rPr lang="en-US" dirty="0"/>
              <a:t> </a:t>
            </a:r>
            <a:r>
              <a:rPr lang="en-US" dirty="0" smtClean="0"/>
              <a:t>Perfect tool to test a hypothesis before diving into execution</a:t>
            </a:r>
            <a:endParaRPr lang="en-US" dirty="0"/>
          </a:p>
        </p:txBody>
      </p:sp>
      <p:sp>
        <p:nvSpPr>
          <p:cNvPr id="6" name="Text Placeholder 5"/>
          <p:cNvSpPr>
            <a:spLocks noGrp="1"/>
          </p:cNvSpPr>
          <p:nvPr>
            <p:ph type="body" sz="quarter" idx="3"/>
          </p:nvPr>
        </p:nvSpPr>
        <p:spPr/>
        <p:txBody>
          <a:bodyPr/>
          <a:lstStyle/>
          <a:p>
            <a:r>
              <a:rPr lang="en-US" dirty="0" smtClean="0"/>
              <a:t>Disadvantages</a:t>
            </a:r>
            <a:endParaRPr lang="en-US" dirty="0"/>
          </a:p>
        </p:txBody>
      </p:sp>
      <p:sp>
        <p:nvSpPr>
          <p:cNvPr id="7" name="Content Placeholder 6"/>
          <p:cNvSpPr>
            <a:spLocks noGrp="1"/>
          </p:cNvSpPr>
          <p:nvPr>
            <p:ph sz="quarter" idx="4"/>
          </p:nvPr>
        </p:nvSpPr>
        <p:spPr/>
        <p:txBody>
          <a:bodyPr/>
          <a:lstStyle/>
          <a:p>
            <a:pPr marL="0" indent="0">
              <a:buNone/>
            </a:pPr>
            <a:r>
              <a:rPr lang="en-US" dirty="0">
                <a:solidFill>
                  <a:srgbClr val="FF0000"/>
                </a:solidFill>
              </a:rPr>
              <a:t>- </a:t>
            </a:r>
            <a:r>
              <a:rPr lang="en-US" dirty="0" smtClean="0"/>
              <a:t>Assumes relationships to be linear</a:t>
            </a:r>
          </a:p>
          <a:p>
            <a:pPr marL="0" indent="0">
              <a:buNone/>
            </a:pPr>
            <a:r>
              <a:rPr lang="en-US" dirty="0">
                <a:solidFill>
                  <a:srgbClr val="FF0000"/>
                </a:solidFill>
              </a:rPr>
              <a:t>- </a:t>
            </a:r>
            <a:r>
              <a:rPr lang="en-US" dirty="0" smtClean="0"/>
              <a:t>It over simplifies many real world problems</a:t>
            </a:r>
          </a:p>
          <a:p>
            <a:pPr marL="0" indent="0">
              <a:buNone/>
            </a:pPr>
            <a:r>
              <a:rPr lang="en-US" dirty="0">
                <a:solidFill>
                  <a:srgbClr val="FF0000"/>
                </a:solidFill>
              </a:rPr>
              <a:t>- </a:t>
            </a:r>
            <a:r>
              <a:rPr lang="en-US" dirty="0" smtClean="0"/>
              <a:t>Doesn’t work with categorical variable</a:t>
            </a:r>
          </a:p>
          <a:p>
            <a:pPr marL="0" indent="0">
              <a:buNone/>
            </a:pPr>
            <a:r>
              <a:rPr lang="en-US" dirty="0">
                <a:solidFill>
                  <a:srgbClr val="FF0000"/>
                </a:solidFill>
              </a:rPr>
              <a:t>- </a:t>
            </a:r>
            <a:r>
              <a:rPr lang="en-US" dirty="0" smtClean="0"/>
              <a:t>Linear Regression is sensitive to outliers.</a:t>
            </a:r>
          </a:p>
          <a:p>
            <a:pPr marL="0" indent="0" algn="ctr">
              <a:buNone/>
            </a:pPr>
            <a:r>
              <a:rPr lang="en-US" dirty="0" smtClean="0"/>
              <a:t>(Outliers are surprising data)</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343326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56861278"/>
              </p:ext>
            </p:extLst>
          </p:nvPr>
        </p:nvGraphicFramePr>
        <p:xfrm>
          <a:off x="266700" y="0"/>
          <a:ext cx="116586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7269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Possible Real Life Usage</a:t>
            </a:r>
            <a:endParaRPr lang="en-US" dirty="0"/>
          </a:p>
        </p:txBody>
      </p:sp>
      <p:sp>
        <p:nvSpPr>
          <p:cNvPr id="8" name="Content Placeholder 7"/>
          <p:cNvSpPr>
            <a:spLocks noGrp="1"/>
          </p:cNvSpPr>
          <p:nvPr>
            <p:ph idx="1"/>
          </p:nvPr>
        </p:nvSpPr>
        <p:spPr/>
        <p:txBody>
          <a:bodyPr/>
          <a:lstStyle/>
          <a:p>
            <a:pPr>
              <a:buFont typeface="Wingdings" panose="05000000000000000000" pitchFamily="2" charset="2"/>
              <a:buChar char="§"/>
            </a:pPr>
            <a:r>
              <a:rPr lang="en-US" dirty="0" smtClean="0"/>
              <a:t>Getting Insights on customer behavior</a:t>
            </a:r>
          </a:p>
          <a:p>
            <a:pPr>
              <a:buFont typeface="Wingdings" panose="05000000000000000000" pitchFamily="2" charset="2"/>
              <a:buChar char="§"/>
            </a:pPr>
            <a:r>
              <a:rPr lang="en-US" dirty="0" smtClean="0"/>
              <a:t>Understanding factors that affect business profits</a:t>
            </a:r>
          </a:p>
          <a:p>
            <a:pPr>
              <a:buFont typeface="Wingdings" panose="05000000000000000000" pitchFamily="2" charset="2"/>
              <a:buChar char="§"/>
            </a:pPr>
            <a:r>
              <a:rPr lang="en-US" dirty="0"/>
              <a:t>Evaluation of </a:t>
            </a:r>
            <a:r>
              <a:rPr lang="en-US" dirty="0" smtClean="0"/>
              <a:t>current trends to make estimates/forecast</a:t>
            </a:r>
          </a:p>
          <a:p>
            <a:pPr>
              <a:buFont typeface="Wingdings" panose="05000000000000000000" pitchFamily="2" charset="2"/>
              <a:buChar char="§"/>
            </a:pPr>
            <a:endParaRPr lang="en-US" dirty="0" smtClean="0"/>
          </a:p>
          <a:p>
            <a:pPr marL="0" indent="0">
              <a:buNone/>
            </a:pPr>
            <a:r>
              <a:rPr lang="en-US" dirty="0" smtClean="0"/>
              <a:t>Insurance </a:t>
            </a:r>
            <a:r>
              <a:rPr lang="en-US" dirty="0"/>
              <a:t>companies heavily rely on regression analysis to estimate the credit standing of policyholders and a possible number of claims in a given time period.</a:t>
            </a:r>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65758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p:txBody>
          <a:bodyPr/>
          <a:lstStyle/>
          <a:p>
            <a:r>
              <a:rPr lang="en-US" sz="2400" dirty="0" smtClean="0"/>
              <a:t>Linear Regression fails when Y variable is categorical.</a:t>
            </a:r>
          </a:p>
          <a:p>
            <a:r>
              <a:rPr lang="en-US" sz="2400" dirty="0"/>
              <a:t>So what would you do when the Y is a categorical variable with 2 classes</a:t>
            </a:r>
            <a:r>
              <a:rPr lang="en-US" sz="2400" dirty="0" smtClean="0"/>
              <a:t>?</a:t>
            </a:r>
            <a:endParaRPr lang="en-US" sz="2400" dirty="0"/>
          </a:p>
          <a:p>
            <a:r>
              <a:rPr lang="en-US" sz="2400" dirty="0"/>
              <a:t>Logistic regression can be used to model and solve such problems, also called as binary classification problems</a:t>
            </a:r>
            <a:r>
              <a:rPr lang="en-US" sz="2400" dirty="0" smtClean="0"/>
              <a:t>.</a:t>
            </a:r>
          </a:p>
          <a:p>
            <a:r>
              <a:rPr lang="en-US" sz="2400" dirty="0" smtClean="0"/>
              <a:t> </a:t>
            </a:r>
            <a:r>
              <a:rPr lang="en-US" dirty="0"/>
              <a:t>			</a:t>
            </a:r>
            <a:r>
              <a:rPr lang="en-US" sz="2400" i="1" dirty="0">
                <a:latin typeface="Cambria Math" panose="02040503050406030204" pitchFamily="18" charset="0"/>
              </a:rPr>
              <a:t>P(z)=</a:t>
            </a:r>
            <a:r>
              <a:rPr lang="en-US" sz="2400" i="1" dirty="0" smtClean="0">
                <a:latin typeface="Cambria Math" panose="02040503050406030204" pitchFamily="18" charset="0"/>
              </a:rPr>
              <a:t>1/(</a:t>
            </a:r>
            <a:r>
              <a:rPr lang="en-US" sz="2400" i="1" dirty="0">
                <a:latin typeface="Cambria Math" panose="02040503050406030204" pitchFamily="18" charset="0"/>
              </a:rPr>
              <a:t>1+e^-z)</a:t>
            </a:r>
          </a:p>
        </p:txBody>
      </p:sp>
      <p:pic>
        <p:nvPicPr>
          <p:cNvPr id="6" name="Picture 2" descr="https://www.machinelearningplus.com/wp-content/uploads/2017/09/linear_vs_logistic_regression.jpg"/>
          <p:cNvPicPr>
            <a:picLocks noChangeAspect="1" noChangeArrowheads="1"/>
          </p:cNvPicPr>
          <p:nvPr/>
        </p:nvPicPr>
        <p:blipFill rotWithShape="1">
          <a:blip r:embed="rId2">
            <a:extLst>
              <a:ext uri="{28A0092B-C50C-407E-A947-70E740481C1C}">
                <a14:useLocalDpi xmlns:a14="http://schemas.microsoft.com/office/drawing/2010/main" val="0"/>
              </a:ext>
            </a:extLst>
          </a:blip>
          <a:srcRect t="7752" r="55774"/>
          <a:stretch/>
        </p:blipFill>
        <p:spPr bwMode="auto">
          <a:xfrm>
            <a:off x="493014" y="4509516"/>
            <a:ext cx="4581525" cy="23669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machinelearningplus.com/wp-content/uploads/2017/09/linear_vs_logistic_regressi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43" t="9290"/>
          <a:stretch/>
        </p:blipFill>
        <p:spPr bwMode="auto">
          <a:xfrm>
            <a:off x="6743699" y="4509516"/>
            <a:ext cx="4826001" cy="234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64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2" name="Picture 4" descr="https://www.machinelearningplus.com/wp-content/uploads/2017/09/linear_vs_logistic_regress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50043" t="9290"/>
          <a:stretch/>
        </p:blipFill>
        <p:spPr bwMode="auto">
          <a:xfrm>
            <a:off x="8991599" y="2084832"/>
            <a:ext cx="8572501" cy="4200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01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ADVANTAGES &amp; DISADVANTAGES</a:t>
            </a:r>
          </a:p>
        </p:txBody>
      </p:sp>
      <p:sp>
        <p:nvSpPr>
          <p:cNvPr id="9" name="Text Placeholder 8"/>
          <p:cNvSpPr>
            <a:spLocks noGrp="1"/>
          </p:cNvSpPr>
          <p:nvPr>
            <p:ph type="body" idx="1"/>
          </p:nvPr>
        </p:nvSpPr>
        <p:spPr/>
        <p:txBody>
          <a:bodyPr/>
          <a:lstStyle/>
          <a:p>
            <a:r>
              <a:rPr lang="en-US" dirty="0"/>
              <a:t>Advantages</a:t>
            </a:r>
          </a:p>
        </p:txBody>
      </p:sp>
      <p:sp>
        <p:nvSpPr>
          <p:cNvPr id="10" name="Content Placeholder 9"/>
          <p:cNvSpPr>
            <a:spLocks noGrp="1"/>
          </p:cNvSpPr>
          <p:nvPr>
            <p:ph sz="half" idx="2"/>
          </p:nvPr>
        </p:nvSpPr>
        <p:spPr/>
        <p:txBody>
          <a:bodyPr>
            <a:normAutofit/>
          </a:bodyPr>
          <a:lstStyle/>
          <a:p>
            <a:pPr marL="0" indent="0">
              <a:buNone/>
            </a:pPr>
            <a:r>
              <a:rPr lang="en-US" dirty="0" smtClean="0">
                <a:solidFill>
                  <a:srgbClr val="00B050"/>
                </a:solidFill>
              </a:rPr>
              <a:t>+</a:t>
            </a:r>
            <a:r>
              <a:rPr lang="en-US" dirty="0" smtClean="0"/>
              <a:t> Easy to interpret</a:t>
            </a:r>
            <a:endParaRPr lang="en-US" dirty="0"/>
          </a:p>
          <a:p>
            <a:pPr marL="0" indent="0">
              <a:buNone/>
            </a:pPr>
            <a:r>
              <a:rPr lang="en-US" dirty="0" smtClean="0">
                <a:solidFill>
                  <a:srgbClr val="00B050"/>
                </a:solidFill>
              </a:rPr>
              <a:t>+ </a:t>
            </a:r>
            <a:r>
              <a:rPr lang="en-US" dirty="0" smtClean="0"/>
              <a:t>It </a:t>
            </a:r>
            <a:r>
              <a:rPr lang="en-US" dirty="0"/>
              <a:t>does not assume a linear relationship between the IV and </a:t>
            </a:r>
            <a:r>
              <a:rPr lang="en-US" dirty="0" smtClean="0"/>
              <a:t>DV</a:t>
            </a:r>
          </a:p>
          <a:p>
            <a:pPr>
              <a:buFont typeface="Wingdings" panose="05000000000000000000" pitchFamily="2" charset="2"/>
              <a:buChar char="§"/>
            </a:pPr>
            <a:endParaRPr lang="en-US" dirty="0"/>
          </a:p>
        </p:txBody>
      </p:sp>
      <p:sp>
        <p:nvSpPr>
          <p:cNvPr id="11" name="Text Placeholder 10"/>
          <p:cNvSpPr>
            <a:spLocks noGrp="1"/>
          </p:cNvSpPr>
          <p:nvPr>
            <p:ph type="body" sz="quarter" idx="3"/>
          </p:nvPr>
        </p:nvSpPr>
        <p:spPr/>
        <p:txBody>
          <a:bodyPr/>
          <a:lstStyle/>
          <a:p>
            <a:r>
              <a:rPr lang="en-US" dirty="0"/>
              <a:t>Disadvantages</a:t>
            </a:r>
          </a:p>
        </p:txBody>
      </p:sp>
      <p:sp>
        <p:nvSpPr>
          <p:cNvPr id="12" name="Content Placeholder 11"/>
          <p:cNvSpPr>
            <a:spLocks noGrp="1"/>
          </p:cNvSpPr>
          <p:nvPr>
            <p:ph sz="quarter" idx="4"/>
          </p:nvPr>
        </p:nvSpPr>
        <p:spPr/>
        <p:txBody>
          <a:bodyPr>
            <a:noAutofit/>
          </a:bodyPr>
          <a:lstStyle/>
          <a:p>
            <a:pPr marL="0" indent="0">
              <a:buNone/>
            </a:pPr>
            <a:r>
              <a:rPr lang="en-US" dirty="0" smtClean="0">
                <a:solidFill>
                  <a:srgbClr val="FF0000"/>
                </a:solidFill>
              </a:rPr>
              <a:t>- </a:t>
            </a:r>
            <a:r>
              <a:rPr lang="en-US" dirty="0" smtClean="0"/>
              <a:t>Logistic </a:t>
            </a:r>
            <a:r>
              <a:rPr lang="en-US" dirty="0"/>
              <a:t>regression tends to underperform when there are multiple or non-linear decision boundaries.</a:t>
            </a:r>
          </a:p>
          <a:p>
            <a:pPr marL="0" indent="0">
              <a:buNone/>
            </a:pPr>
            <a:r>
              <a:rPr lang="en-US" dirty="0" smtClean="0">
                <a:solidFill>
                  <a:srgbClr val="FF0000"/>
                </a:solidFill>
              </a:rPr>
              <a:t>-</a:t>
            </a:r>
            <a:r>
              <a:rPr lang="en-US" dirty="0" smtClean="0"/>
              <a:t> They </a:t>
            </a:r>
            <a:r>
              <a:rPr lang="en-US" dirty="0"/>
              <a:t>are not flexible enough to naturally capture more complex relationships.</a:t>
            </a:r>
          </a:p>
          <a:p>
            <a:pPr marL="0" indent="0">
              <a:buNone/>
            </a:pPr>
            <a:r>
              <a:rPr lang="en-US" dirty="0" smtClean="0">
                <a:solidFill>
                  <a:srgbClr val="FF0000"/>
                </a:solidFill>
              </a:rPr>
              <a:t>- </a:t>
            </a:r>
            <a:r>
              <a:rPr lang="en-US" dirty="0" smtClean="0"/>
              <a:t>Logistic </a:t>
            </a:r>
            <a:r>
              <a:rPr lang="en-US" dirty="0"/>
              <a:t>regression in effect has no more assumptions than many other methods, and one can be misled by choosing an improper accuracy scoring rule.</a:t>
            </a:r>
          </a:p>
        </p:txBody>
      </p:sp>
    </p:spTree>
    <p:extLst>
      <p:ext uri="{BB962C8B-B14F-4D97-AF65-F5344CB8AC3E}">
        <p14:creationId xmlns:p14="http://schemas.microsoft.com/office/powerpoint/2010/main" val="30099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tx1"/>
                </a:solidFill>
              </a:rPr>
              <a:t>POSSIBLE REAL LIFE </a:t>
            </a:r>
            <a:r>
              <a:rPr lang="en-US" dirty="0" smtClean="0">
                <a:solidFill>
                  <a:schemeClr val="tx1"/>
                </a:solidFill>
              </a:rPr>
              <a:t>USAGE</a:t>
            </a:r>
            <a:endParaRPr lang="en-US" dirty="0">
              <a:solidFill>
                <a:schemeClr val="tx1"/>
              </a:solidFill>
            </a:endParaRPr>
          </a:p>
        </p:txBody>
      </p:sp>
      <p:sp>
        <p:nvSpPr>
          <p:cNvPr id="8" name="Content Placeholder 7"/>
          <p:cNvSpPr>
            <a:spLocks noGrp="1"/>
          </p:cNvSpPr>
          <p:nvPr>
            <p:ph idx="1"/>
          </p:nvPr>
        </p:nvSpPr>
        <p:spPr/>
        <p:txBody>
          <a:bodyPr/>
          <a:lstStyle/>
          <a:p>
            <a:pPr>
              <a:buFont typeface="Wingdings" panose="05000000000000000000" pitchFamily="2" charset="2"/>
              <a:buChar char="§"/>
            </a:pPr>
            <a:r>
              <a:rPr lang="en-US" dirty="0"/>
              <a:t>Spam Detection : Predicting if an email is Spam or not</a:t>
            </a:r>
          </a:p>
          <a:p>
            <a:pPr>
              <a:buFont typeface="Wingdings" panose="05000000000000000000" pitchFamily="2" charset="2"/>
              <a:buChar char="§"/>
            </a:pPr>
            <a:r>
              <a:rPr lang="en-US" dirty="0"/>
              <a:t>Credit Card Fraud : Predicting if a given credit card transaction is fraud or not</a:t>
            </a:r>
          </a:p>
          <a:p>
            <a:pPr>
              <a:buFont typeface="Wingdings" panose="05000000000000000000" pitchFamily="2" charset="2"/>
              <a:buChar char="§"/>
            </a:pPr>
            <a:r>
              <a:rPr lang="en-US" dirty="0"/>
              <a:t>Health : Predicting if a given mass of tissue is benign or malignant</a:t>
            </a:r>
          </a:p>
          <a:p>
            <a:pPr>
              <a:buFont typeface="Wingdings" panose="05000000000000000000" pitchFamily="2" charset="2"/>
              <a:buChar char="§"/>
            </a:pPr>
            <a:r>
              <a:rPr lang="en-US" dirty="0"/>
              <a:t>Marketing : Predicting if a given user will buy an insurance product or not</a:t>
            </a:r>
          </a:p>
          <a:p>
            <a:pPr>
              <a:buFont typeface="Wingdings" panose="05000000000000000000" pitchFamily="2" charset="2"/>
              <a:buChar char="§"/>
            </a:pPr>
            <a:r>
              <a:rPr lang="en-US" dirty="0"/>
              <a:t>Banking : Predicting if a customer will default on a loan.</a:t>
            </a:r>
          </a:p>
        </p:txBody>
      </p:sp>
    </p:spTree>
    <p:extLst>
      <p:ext uri="{BB962C8B-B14F-4D97-AF65-F5344CB8AC3E}">
        <p14:creationId xmlns:p14="http://schemas.microsoft.com/office/powerpoint/2010/main" val="34407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US" dirty="0"/>
          </a:p>
        </p:txBody>
      </p:sp>
      <p:sp>
        <p:nvSpPr>
          <p:cNvPr id="3" name="Content Placeholder 2"/>
          <p:cNvSpPr>
            <a:spLocks noGrp="1"/>
          </p:cNvSpPr>
          <p:nvPr>
            <p:ph idx="1"/>
          </p:nvPr>
        </p:nvSpPr>
        <p:spPr/>
        <p:txBody>
          <a:bodyPr/>
          <a:lstStyle/>
          <a:p>
            <a:r>
              <a:rPr lang="en-US" dirty="0" smtClean="0"/>
              <a:t>It is a supervised learning algorithm</a:t>
            </a:r>
          </a:p>
          <a:p>
            <a:r>
              <a:rPr lang="en-US" dirty="0" smtClean="0"/>
              <a:t>It performs </a:t>
            </a:r>
            <a:r>
              <a:rPr lang="en-US" dirty="0"/>
              <a:t>classification by finding the hyperplane that maximizes the margin between the two classes. The vectors (cases) that define the hyperplane are the support vectors.</a:t>
            </a:r>
          </a:p>
        </p:txBody>
      </p:sp>
      <p:pic>
        <p:nvPicPr>
          <p:cNvPr id="1026" name="Picture 2" descr="http://www.saedsayad.com/images/SVM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690" y="3521075"/>
            <a:ext cx="39052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7830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193</TotalTime>
  <Words>1395</Words>
  <Application>Microsoft Office PowerPoint</Application>
  <PresentationFormat>Widescreen</PresentationFormat>
  <Paragraphs>206</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 Math</vt:lpstr>
      <vt:lpstr>Tw Cen MT</vt:lpstr>
      <vt:lpstr>Tw Cen MT Condensed</vt:lpstr>
      <vt:lpstr>Wingdings</vt:lpstr>
      <vt:lpstr>Wingdings 3</vt:lpstr>
      <vt:lpstr>Integral</vt:lpstr>
      <vt:lpstr>PowerPoint Presentation</vt:lpstr>
      <vt:lpstr>Linear Regression </vt:lpstr>
      <vt:lpstr>Advantages &amp; Disadvantages</vt:lpstr>
      <vt:lpstr>Possible Real Life Usage</vt:lpstr>
      <vt:lpstr>LOGISTIC REGRESSION</vt:lpstr>
      <vt:lpstr>PowerPoint Presentation</vt:lpstr>
      <vt:lpstr>ADVANTAGES &amp; DISADVANTAGES</vt:lpstr>
      <vt:lpstr>POSSIBLE REAL LIFE USAGE</vt:lpstr>
      <vt:lpstr>Support Vector Machine</vt:lpstr>
      <vt:lpstr>Advantages and Disadvantages</vt:lpstr>
      <vt:lpstr> Possible real life usage</vt:lpstr>
      <vt:lpstr>NAÏVE BAYES</vt:lpstr>
      <vt:lpstr>ADVANTAGES &amp; DISADVANTAGES</vt:lpstr>
      <vt:lpstr>Possible REAL LIFE USAGE</vt:lpstr>
      <vt:lpstr>K-MEANS CLUSTERING</vt:lpstr>
      <vt:lpstr>How the K-Mean Clustering algorithm works?</vt:lpstr>
      <vt:lpstr>Advantages and Disadvantages </vt:lpstr>
      <vt:lpstr>Possible real life usages</vt:lpstr>
      <vt:lpstr>Tree based aLGORITHMS</vt:lpstr>
      <vt:lpstr>Decision Tree</vt:lpstr>
      <vt:lpstr>Random Forest</vt:lpstr>
      <vt:lpstr>Advantages &amp; disadvantages</vt:lpstr>
      <vt:lpstr>Possible real-life usages</vt:lpstr>
      <vt:lpstr>Gender Detection Scenario</vt:lpstr>
      <vt:lpstr>Comparative analysis of different classifiers</vt:lpstr>
      <vt:lpstr>PowerPoint Presentation</vt:lpstr>
      <vt:lpstr>PowerPoint Presentation</vt:lpstr>
      <vt:lpstr>PowerPoint Presentation</vt:lpstr>
      <vt:lpstr>Analysis Using IRIS DataSET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26</cp:revision>
  <dcterms:created xsi:type="dcterms:W3CDTF">2018-04-23T03:34:25Z</dcterms:created>
  <dcterms:modified xsi:type="dcterms:W3CDTF">2018-04-23T06:49:24Z</dcterms:modified>
</cp:coreProperties>
</file>