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58" r:id="rId4"/>
    <p:sldId id="268" r:id="rId5"/>
    <p:sldId id="276" r:id="rId6"/>
    <p:sldId id="277" r:id="rId7"/>
    <p:sldId id="269" r:id="rId8"/>
    <p:sldId id="278" r:id="rId9"/>
    <p:sldId id="260" r:id="rId10"/>
    <p:sldId id="279" r:id="rId11"/>
    <p:sldId id="270" r:id="rId12"/>
    <p:sldId id="271" r:id="rId13"/>
    <p:sldId id="272" r:id="rId14"/>
    <p:sldId id="273" r:id="rId15"/>
    <p:sldId id="280" r:id="rId16"/>
    <p:sldId id="274" r:id="rId17"/>
    <p:sldId id="263" r:id="rId18"/>
    <p:sldId id="264"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5" d="100"/>
          <a:sy n="75" d="100"/>
        </p:scale>
        <p:origin x="102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C3C9E-DA16-4636-9E2B-C631D5C54D8D}" type="datetimeFigureOut">
              <a:rPr lang="en-IN" smtClean="0"/>
              <a:t>14-07-2024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2C1DB-F834-4282-8DE1-1AB33A95D132}" type="slidenum">
              <a:rPr lang="en-IN" smtClean="0"/>
              <a:t>‹#›</a:t>
            </a:fld>
            <a:endParaRPr lang="en-IN"/>
          </a:p>
        </p:txBody>
      </p:sp>
    </p:spTree>
    <p:extLst>
      <p:ext uri="{BB962C8B-B14F-4D97-AF65-F5344CB8AC3E}">
        <p14:creationId xmlns:p14="http://schemas.microsoft.com/office/powerpoint/2010/main" val="174270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72C1DB-F834-4282-8DE1-1AB33A95D132}" type="slidenum">
              <a:rPr lang="en-IN" smtClean="0"/>
              <a:t>15</a:t>
            </a:fld>
            <a:endParaRPr lang="en-IN"/>
          </a:p>
        </p:txBody>
      </p:sp>
    </p:spTree>
    <p:extLst>
      <p:ext uri="{BB962C8B-B14F-4D97-AF65-F5344CB8AC3E}">
        <p14:creationId xmlns:p14="http://schemas.microsoft.com/office/powerpoint/2010/main" val="977033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Soft Switching Techniques in DC-DC Converters for Battery Management Systems</a:t>
            </a:r>
          </a:p>
        </p:txBody>
      </p:sp>
      <p:sp>
        <p:nvSpPr>
          <p:cNvPr id="3" name="Subtitle 2"/>
          <p:cNvSpPr>
            <a:spLocks noGrp="1"/>
          </p:cNvSpPr>
          <p:nvPr>
            <p:ph type="subTitle" idx="1"/>
          </p:nvPr>
        </p:nvSpPr>
        <p:spPr/>
        <p:txBody>
          <a:bodyPr/>
          <a:lstStyle/>
          <a:p>
            <a:r>
              <a:rPr lang="en-US" dirty="0"/>
              <a:t>ATUL TIWARI</a:t>
            </a:r>
            <a:endParaRPr dirty="0"/>
          </a:p>
          <a:p>
            <a:r>
              <a:rPr lang="en-US" dirty="0"/>
              <a:t>14 </a:t>
            </a:r>
            <a:r>
              <a:rPr dirty="0"/>
              <a:t>July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A83BC5-EC64-FFDD-28F4-3E7B7A911A7D}"/>
              </a:ext>
            </a:extLst>
          </p:cNvPr>
          <p:cNvPicPr>
            <a:picLocks noChangeAspect="1"/>
          </p:cNvPicPr>
          <p:nvPr/>
        </p:nvPicPr>
        <p:blipFill>
          <a:blip r:embed="rId2"/>
          <a:stretch>
            <a:fillRect/>
          </a:stretch>
        </p:blipFill>
        <p:spPr>
          <a:xfrm>
            <a:off x="1049338" y="1658408"/>
            <a:ext cx="7858125" cy="2609850"/>
          </a:xfrm>
          <a:prstGeom prst="rect">
            <a:avLst/>
          </a:prstGeom>
        </p:spPr>
      </p:pic>
    </p:spTree>
    <p:extLst>
      <p:ext uri="{BB962C8B-B14F-4D97-AF65-F5344CB8AC3E}">
        <p14:creationId xmlns:p14="http://schemas.microsoft.com/office/powerpoint/2010/main" val="399633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8CBC5-126B-B7E5-754E-F1059CE478FF}"/>
              </a:ext>
            </a:extLst>
          </p:cNvPr>
          <p:cNvSpPr>
            <a:spLocks noGrp="1"/>
          </p:cNvSpPr>
          <p:nvPr>
            <p:ph type="title"/>
          </p:nvPr>
        </p:nvSpPr>
        <p:spPr/>
        <p:txBody>
          <a:bodyPr>
            <a:normAutofit/>
          </a:bodyPr>
          <a:lstStyle/>
          <a:p>
            <a:r>
              <a:rPr lang="en-US" dirty="0"/>
              <a:t>Schematic</a:t>
            </a:r>
            <a:endParaRPr lang="en-IN" dirty="0"/>
          </a:p>
        </p:txBody>
      </p:sp>
      <p:pic>
        <p:nvPicPr>
          <p:cNvPr id="5" name="Content Placeholder 4">
            <a:extLst>
              <a:ext uri="{FF2B5EF4-FFF2-40B4-BE49-F238E27FC236}">
                <a16:creationId xmlns:a16="http://schemas.microsoft.com/office/drawing/2014/main" id="{2DABB607-9940-ED2B-94C5-21D3C5A537B9}"/>
              </a:ext>
            </a:extLst>
          </p:cNvPr>
          <p:cNvPicPr>
            <a:picLocks noGrp="1" noChangeAspect="1"/>
          </p:cNvPicPr>
          <p:nvPr>
            <p:ph idx="1"/>
          </p:nvPr>
        </p:nvPicPr>
        <p:blipFill>
          <a:blip r:embed="rId2"/>
          <a:stretch>
            <a:fillRect/>
          </a:stretch>
        </p:blipFill>
        <p:spPr>
          <a:xfrm>
            <a:off x="1509712" y="2210594"/>
            <a:ext cx="6124575" cy="3305175"/>
          </a:xfrm>
        </p:spPr>
      </p:pic>
    </p:spTree>
    <p:extLst>
      <p:ext uri="{BB962C8B-B14F-4D97-AF65-F5344CB8AC3E}">
        <p14:creationId xmlns:p14="http://schemas.microsoft.com/office/powerpoint/2010/main" val="150851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57E3A-4952-962B-8C85-159422E3F6D0}"/>
              </a:ext>
            </a:extLst>
          </p:cNvPr>
          <p:cNvSpPr>
            <a:spLocks noGrp="1"/>
          </p:cNvSpPr>
          <p:nvPr>
            <p:ph type="title"/>
          </p:nvPr>
        </p:nvSpPr>
        <p:spPr/>
        <p:txBody>
          <a:bodyPr/>
          <a:lstStyle/>
          <a:p>
            <a:r>
              <a:rPr lang="en-US" dirty="0"/>
              <a:t>Board File </a:t>
            </a:r>
            <a:endParaRPr lang="en-IN" dirty="0"/>
          </a:p>
        </p:txBody>
      </p:sp>
      <p:pic>
        <p:nvPicPr>
          <p:cNvPr id="5" name="Content Placeholder 4">
            <a:extLst>
              <a:ext uri="{FF2B5EF4-FFF2-40B4-BE49-F238E27FC236}">
                <a16:creationId xmlns:a16="http://schemas.microsoft.com/office/drawing/2014/main" id="{0517E6E9-D99F-8BE2-1727-596BC9420C6B}"/>
              </a:ext>
            </a:extLst>
          </p:cNvPr>
          <p:cNvPicPr>
            <a:picLocks noGrp="1" noChangeAspect="1"/>
          </p:cNvPicPr>
          <p:nvPr>
            <p:ph idx="1"/>
          </p:nvPr>
        </p:nvPicPr>
        <p:blipFill>
          <a:blip r:embed="rId2"/>
          <a:stretch>
            <a:fillRect/>
          </a:stretch>
        </p:blipFill>
        <p:spPr>
          <a:xfrm>
            <a:off x="1914525" y="2001044"/>
            <a:ext cx="5314950" cy="3724275"/>
          </a:xfrm>
        </p:spPr>
      </p:pic>
    </p:spTree>
    <p:extLst>
      <p:ext uri="{BB962C8B-B14F-4D97-AF65-F5344CB8AC3E}">
        <p14:creationId xmlns:p14="http://schemas.microsoft.com/office/powerpoint/2010/main" val="1827694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AD19-0573-8BE8-11D5-48E5E787339D}"/>
              </a:ext>
            </a:extLst>
          </p:cNvPr>
          <p:cNvSpPr>
            <a:spLocks noGrp="1"/>
          </p:cNvSpPr>
          <p:nvPr>
            <p:ph type="title"/>
          </p:nvPr>
        </p:nvSpPr>
        <p:spPr/>
        <p:txBody>
          <a:bodyPr/>
          <a:lstStyle/>
          <a:p>
            <a:r>
              <a:rPr lang="en-US" dirty="0"/>
              <a:t>PCB (soldered)</a:t>
            </a:r>
            <a:endParaRPr lang="en-IN" dirty="0"/>
          </a:p>
        </p:txBody>
      </p:sp>
      <p:pic>
        <p:nvPicPr>
          <p:cNvPr id="5" name="Content Placeholder 4">
            <a:extLst>
              <a:ext uri="{FF2B5EF4-FFF2-40B4-BE49-F238E27FC236}">
                <a16:creationId xmlns:a16="http://schemas.microsoft.com/office/drawing/2014/main" id="{5F977E1C-E724-5951-0474-E5C2230C07B0}"/>
              </a:ext>
            </a:extLst>
          </p:cNvPr>
          <p:cNvPicPr>
            <a:picLocks noGrp="1" noChangeAspect="1"/>
          </p:cNvPicPr>
          <p:nvPr>
            <p:ph idx="1"/>
          </p:nvPr>
        </p:nvPicPr>
        <p:blipFill>
          <a:blip r:embed="rId2"/>
          <a:stretch>
            <a:fillRect/>
          </a:stretch>
        </p:blipFill>
        <p:spPr>
          <a:xfrm>
            <a:off x="1734406" y="1600200"/>
            <a:ext cx="5675188" cy="4525963"/>
          </a:xfrm>
        </p:spPr>
      </p:pic>
    </p:spTree>
    <p:extLst>
      <p:ext uri="{BB962C8B-B14F-4D97-AF65-F5344CB8AC3E}">
        <p14:creationId xmlns:p14="http://schemas.microsoft.com/office/powerpoint/2010/main" val="33200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1E27-4C66-F8E6-60AF-652D50976A71}"/>
              </a:ext>
            </a:extLst>
          </p:cNvPr>
          <p:cNvSpPr>
            <a:spLocks noGrp="1"/>
          </p:cNvSpPr>
          <p:nvPr>
            <p:ph type="title"/>
          </p:nvPr>
        </p:nvSpPr>
        <p:spPr/>
        <p:txBody>
          <a:bodyPr/>
          <a:lstStyle/>
          <a:p>
            <a:r>
              <a:rPr lang="en-US" dirty="0"/>
              <a:t>Arduino (signals)</a:t>
            </a:r>
            <a:endParaRPr lang="en-IN" dirty="0"/>
          </a:p>
        </p:txBody>
      </p:sp>
      <p:pic>
        <p:nvPicPr>
          <p:cNvPr id="5" name="Content Placeholder 4">
            <a:extLst>
              <a:ext uri="{FF2B5EF4-FFF2-40B4-BE49-F238E27FC236}">
                <a16:creationId xmlns:a16="http://schemas.microsoft.com/office/drawing/2014/main" id="{CD393303-FC99-6143-A4BD-2682C69163C9}"/>
              </a:ext>
            </a:extLst>
          </p:cNvPr>
          <p:cNvPicPr>
            <a:picLocks noGrp="1" noChangeAspect="1"/>
          </p:cNvPicPr>
          <p:nvPr>
            <p:ph idx="1"/>
          </p:nvPr>
        </p:nvPicPr>
        <p:blipFill>
          <a:blip r:embed="rId2"/>
          <a:stretch>
            <a:fillRect/>
          </a:stretch>
        </p:blipFill>
        <p:spPr>
          <a:xfrm>
            <a:off x="1292056" y="2218447"/>
            <a:ext cx="6559887" cy="3289469"/>
          </a:xfrm>
        </p:spPr>
      </p:pic>
    </p:spTree>
    <p:extLst>
      <p:ext uri="{BB962C8B-B14F-4D97-AF65-F5344CB8AC3E}">
        <p14:creationId xmlns:p14="http://schemas.microsoft.com/office/powerpoint/2010/main" val="49451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B42BD-F70E-6346-FECB-20385AFA797C}"/>
              </a:ext>
            </a:extLst>
          </p:cNvPr>
          <p:cNvSpPr>
            <a:spLocks noGrp="1"/>
          </p:cNvSpPr>
          <p:nvPr>
            <p:ph type="title"/>
          </p:nvPr>
        </p:nvSpPr>
        <p:spPr/>
        <p:txBody>
          <a:bodyPr/>
          <a:lstStyle/>
          <a:p>
            <a:r>
              <a:rPr lang="en-US" dirty="0"/>
              <a:t>code</a:t>
            </a:r>
            <a:endParaRPr lang="en-IN" dirty="0"/>
          </a:p>
        </p:txBody>
      </p:sp>
      <p:sp>
        <p:nvSpPr>
          <p:cNvPr id="3" name="Content Placeholder 2">
            <a:extLst>
              <a:ext uri="{FF2B5EF4-FFF2-40B4-BE49-F238E27FC236}">
                <a16:creationId xmlns:a16="http://schemas.microsoft.com/office/drawing/2014/main" id="{52BDDCBF-B052-BD88-93D9-AC1C0F8D7B5F}"/>
              </a:ext>
            </a:extLst>
          </p:cNvPr>
          <p:cNvSpPr>
            <a:spLocks noGrp="1"/>
          </p:cNvSpPr>
          <p:nvPr>
            <p:ph idx="1"/>
          </p:nvPr>
        </p:nvSpPr>
        <p:spPr>
          <a:xfrm>
            <a:off x="457200" y="1600200"/>
            <a:ext cx="4504267" cy="4525963"/>
          </a:xfrm>
        </p:spPr>
        <p:txBody>
          <a:bodyPr>
            <a:normAutofit fontScale="47500" lnSpcReduction="20000"/>
          </a:bodyPr>
          <a:lstStyle/>
          <a:p>
            <a:r>
              <a:rPr lang="en-IN" dirty="0"/>
              <a:t>void setup() {</a:t>
            </a:r>
          </a:p>
          <a:p>
            <a:r>
              <a:rPr lang="en-IN" dirty="0" err="1"/>
              <a:t>pinMode</a:t>
            </a:r>
            <a:r>
              <a:rPr lang="en-IN" dirty="0"/>
              <a:t>(5, OUTPUT); // OC3a  </a:t>
            </a:r>
          </a:p>
          <a:p>
            <a:r>
              <a:rPr lang="en-IN" dirty="0" err="1"/>
              <a:t>pinMode</a:t>
            </a:r>
            <a:r>
              <a:rPr lang="en-IN" dirty="0"/>
              <a:t>(6, OUTPUT); // OC4a</a:t>
            </a:r>
          </a:p>
          <a:p>
            <a:r>
              <a:rPr lang="en-IN" dirty="0" err="1"/>
              <a:t>pinMode</a:t>
            </a:r>
            <a:r>
              <a:rPr lang="en-IN" dirty="0"/>
              <a:t>(46, OUTPUT); // OC5a</a:t>
            </a:r>
          </a:p>
          <a:p>
            <a:r>
              <a:rPr lang="en-IN" dirty="0" err="1"/>
              <a:t>pinMode</a:t>
            </a:r>
            <a:r>
              <a:rPr lang="en-IN" dirty="0"/>
              <a:t>(45, OUTPUT); // OC5b</a:t>
            </a:r>
          </a:p>
          <a:p>
            <a:r>
              <a:rPr lang="en-IN" dirty="0" err="1"/>
              <a:t>pinMode</a:t>
            </a:r>
            <a:r>
              <a:rPr lang="en-IN" dirty="0"/>
              <a:t>(LED_BUILTIN,OUTPUT);</a:t>
            </a:r>
          </a:p>
          <a:p>
            <a:endParaRPr lang="en-IN" dirty="0"/>
          </a:p>
          <a:p>
            <a:r>
              <a:rPr lang="en-IN" dirty="0"/>
              <a:t>cli(); //disable interrupts</a:t>
            </a:r>
          </a:p>
          <a:p>
            <a:r>
              <a:rPr lang="en-IN" dirty="0"/>
              <a:t>TCCR5B = 0x18; // 0001 1000, Disable Timer </a:t>
            </a:r>
          </a:p>
          <a:p>
            <a:r>
              <a:rPr lang="en-IN" dirty="0"/>
              <a:t>TCCR4B = 0x18; // 0001 1000, Disable Timer </a:t>
            </a:r>
          </a:p>
          <a:p>
            <a:r>
              <a:rPr lang="en-IN" dirty="0"/>
              <a:t>TCCR3B = 0x18; // 0001 1000, Disable Timer </a:t>
            </a:r>
          </a:p>
          <a:p>
            <a:endParaRPr lang="en-IN" dirty="0"/>
          </a:p>
          <a:p>
            <a:r>
              <a:rPr lang="en-IN" dirty="0"/>
              <a:t>TCCR5A = 0xAA; // 1010 1010</a:t>
            </a:r>
          </a:p>
          <a:p>
            <a:r>
              <a:rPr lang="en-IN" dirty="0"/>
              <a:t>TCCR4A = 0xA2; // 1010 0010</a:t>
            </a:r>
          </a:p>
          <a:p>
            <a:r>
              <a:rPr lang="en-IN" dirty="0"/>
              <a:t>TCCR3A = 0xA2; // 1010 0010</a:t>
            </a:r>
          </a:p>
          <a:p>
            <a:r>
              <a:rPr lang="en-IN" sz="3200" dirty="0"/>
              <a:t>//TOP value</a:t>
            </a:r>
          </a:p>
          <a:p>
            <a:r>
              <a:rPr lang="en-IN" sz="3200" dirty="0"/>
              <a:t>ICR5 = 160-1;</a:t>
            </a:r>
          </a:p>
          <a:p>
            <a:r>
              <a:rPr lang="en-IN" sz="3200" dirty="0"/>
              <a:t>ICR4 = 160-1;</a:t>
            </a:r>
          </a:p>
          <a:p>
            <a:r>
              <a:rPr lang="en-IN" sz="3200" dirty="0"/>
              <a:t>ICR3 = 160-1;</a:t>
            </a:r>
          </a:p>
          <a:p>
            <a:endParaRPr lang="en-IN" dirty="0"/>
          </a:p>
          <a:p>
            <a:endParaRPr lang="en-IN" dirty="0"/>
          </a:p>
          <a:p>
            <a:endParaRPr lang="en-IN" dirty="0"/>
          </a:p>
        </p:txBody>
      </p:sp>
      <p:sp>
        <p:nvSpPr>
          <p:cNvPr id="5" name="TextBox 4">
            <a:extLst>
              <a:ext uri="{FF2B5EF4-FFF2-40B4-BE49-F238E27FC236}">
                <a16:creationId xmlns:a16="http://schemas.microsoft.com/office/drawing/2014/main" id="{8CB0B3F0-9330-5F82-7209-C3C1A3FFDAD1}"/>
              </a:ext>
            </a:extLst>
          </p:cNvPr>
          <p:cNvSpPr txBox="1"/>
          <p:nvPr/>
        </p:nvSpPr>
        <p:spPr>
          <a:xfrm>
            <a:off x="5164667" y="411289"/>
            <a:ext cx="4572000" cy="5678478"/>
          </a:xfrm>
          <a:prstGeom prst="rect">
            <a:avLst/>
          </a:prstGeom>
          <a:noFill/>
        </p:spPr>
        <p:txBody>
          <a:bodyPr wrap="square">
            <a:spAutoFit/>
          </a:bodyPr>
          <a:lstStyle/>
          <a:p>
            <a:endParaRPr lang="en-IN" sz="1100" dirty="0"/>
          </a:p>
          <a:p>
            <a:r>
              <a:rPr lang="en-IN" sz="1100" dirty="0"/>
              <a:t>// DUTY CYCLE</a:t>
            </a:r>
          </a:p>
          <a:p>
            <a:r>
              <a:rPr lang="en-IN" sz="1100" dirty="0"/>
              <a:t>OCR3A = (int) (ICR3 * 0.46);</a:t>
            </a:r>
          </a:p>
          <a:p>
            <a:r>
              <a:rPr lang="en-IN" sz="1100" dirty="0"/>
              <a:t>OCR4A = (int) (ICR4 * 0.41);</a:t>
            </a:r>
          </a:p>
          <a:p>
            <a:r>
              <a:rPr lang="en-IN" sz="1100" dirty="0"/>
              <a:t>OCR5A = (int) (ICR5 * 0.50);</a:t>
            </a:r>
          </a:p>
          <a:p>
            <a:r>
              <a:rPr lang="en-IN" sz="1100" dirty="0"/>
              <a:t>OCR5B = (int) (ICR5 * 0.02);</a:t>
            </a:r>
          </a:p>
          <a:p>
            <a:endParaRPr lang="en-IN" sz="1100" dirty="0"/>
          </a:p>
          <a:p>
            <a:endParaRPr lang="en-IN" sz="1100" dirty="0"/>
          </a:p>
          <a:p>
            <a:r>
              <a:rPr lang="en-IN" sz="1100" dirty="0"/>
              <a:t>// INIT TMR AT 0x00</a:t>
            </a:r>
          </a:p>
          <a:p>
            <a:r>
              <a:rPr lang="en-IN" sz="1100" dirty="0"/>
              <a:t>TCNT5=0x0;</a:t>
            </a:r>
          </a:p>
          <a:p>
            <a:r>
              <a:rPr lang="en-IN" sz="1100" dirty="0"/>
              <a:t>TCNT4=0x0;</a:t>
            </a:r>
          </a:p>
          <a:p>
            <a:r>
              <a:rPr lang="en-IN" sz="1100" dirty="0"/>
              <a:t>TCNT3=0x0;</a:t>
            </a:r>
          </a:p>
          <a:p>
            <a:r>
              <a:rPr lang="en-IN" sz="1100" dirty="0"/>
              <a:t>sei(); //enable interrupts</a:t>
            </a:r>
          </a:p>
          <a:p>
            <a:endParaRPr lang="en-IN" sz="1100" dirty="0"/>
          </a:p>
          <a:p>
            <a:r>
              <a:rPr lang="en-IN" sz="1100" dirty="0"/>
              <a:t>TCCR3B |= 1; // </a:t>
            </a:r>
            <a:r>
              <a:rPr lang="en-IN" sz="1100" dirty="0" err="1"/>
              <a:t>Prescale</a:t>
            </a:r>
            <a:r>
              <a:rPr lang="en-IN" sz="1100" dirty="0"/>
              <a:t>=1, Enable Timer </a:t>
            </a:r>
          </a:p>
          <a:p>
            <a:r>
              <a:rPr lang="en-IN" sz="1100" dirty="0" err="1"/>
              <a:t>no_op</a:t>
            </a:r>
            <a:r>
              <a:rPr lang="en-IN" sz="1100" dirty="0"/>
              <a:t>(5);</a:t>
            </a:r>
          </a:p>
          <a:p>
            <a:r>
              <a:rPr lang="en-IN" sz="1100" dirty="0"/>
              <a:t>TCCR4B |= 1; // </a:t>
            </a:r>
            <a:r>
              <a:rPr lang="en-IN" sz="1100" dirty="0" err="1"/>
              <a:t>Prescale</a:t>
            </a:r>
            <a:r>
              <a:rPr lang="en-IN" sz="1100" dirty="0"/>
              <a:t>=1, Enable Timer </a:t>
            </a:r>
          </a:p>
          <a:p>
            <a:r>
              <a:rPr lang="en-IN" sz="1100" dirty="0" err="1"/>
              <a:t>no_op</a:t>
            </a:r>
            <a:r>
              <a:rPr lang="en-IN" sz="1100" dirty="0"/>
              <a:t>(11);</a:t>
            </a:r>
          </a:p>
          <a:p>
            <a:r>
              <a:rPr lang="en-IN" sz="1100" dirty="0"/>
              <a:t>TCCR5B |= 1; // </a:t>
            </a:r>
            <a:r>
              <a:rPr lang="en-IN" sz="1100" dirty="0" err="1"/>
              <a:t>Prescale</a:t>
            </a:r>
            <a:r>
              <a:rPr lang="en-IN" sz="1100" dirty="0"/>
              <a:t>=1, Enable Timer </a:t>
            </a:r>
          </a:p>
          <a:p>
            <a:endParaRPr lang="en-IN" sz="1100" dirty="0"/>
          </a:p>
          <a:p>
            <a:r>
              <a:rPr lang="en-IN" sz="1100" dirty="0"/>
              <a:t>}</a:t>
            </a:r>
          </a:p>
          <a:p>
            <a:endParaRPr lang="en-IN" sz="1100" dirty="0"/>
          </a:p>
          <a:p>
            <a:r>
              <a:rPr lang="en-IN" sz="1100" dirty="0"/>
              <a:t>void loop() {</a:t>
            </a:r>
          </a:p>
          <a:p>
            <a:r>
              <a:rPr lang="en-IN" sz="1100" dirty="0"/>
              <a:t>  </a:t>
            </a:r>
          </a:p>
          <a:p>
            <a:r>
              <a:rPr lang="en-IN" sz="1100" dirty="0"/>
              <a:t>  </a:t>
            </a:r>
            <a:r>
              <a:rPr lang="en-IN" sz="1100" dirty="0" err="1"/>
              <a:t>digitalWrite</a:t>
            </a:r>
            <a:r>
              <a:rPr lang="en-IN" sz="1100" dirty="0"/>
              <a:t>(LED_BUILTIN, HIGH);</a:t>
            </a:r>
          </a:p>
          <a:p>
            <a:r>
              <a:rPr lang="en-IN" sz="1100" dirty="0"/>
              <a:t>  </a:t>
            </a:r>
            <a:r>
              <a:rPr lang="en-IN" sz="1100" dirty="0" err="1"/>
              <a:t>delayMicroseconds</a:t>
            </a:r>
            <a:r>
              <a:rPr lang="en-IN" sz="1100" dirty="0"/>
              <a:t>(5000);</a:t>
            </a:r>
          </a:p>
          <a:p>
            <a:r>
              <a:rPr lang="en-IN" sz="1100" dirty="0"/>
              <a:t>  </a:t>
            </a:r>
            <a:r>
              <a:rPr lang="en-IN" sz="1100" dirty="0" err="1"/>
              <a:t>digitalWrite</a:t>
            </a:r>
            <a:r>
              <a:rPr lang="en-IN" sz="1100" dirty="0"/>
              <a:t>(LED_BUILTIN, LOW);</a:t>
            </a:r>
          </a:p>
          <a:p>
            <a:r>
              <a:rPr lang="en-IN" sz="1100" dirty="0"/>
              <a:t>  </a:t>
            </a:r>
            <a:r>
              <a:rPr lang="en-IN" sz="1100" dirty="0" err="1"/>
              <a:t>delayMicroseconds</a:t>
            </a:r>
            <a:r>
              <a:rPr lang="en-IN" sz="1100" dirty="0"/>
              <a:t>(500);</a:t>
            </a:r>
          </a:p>
          <a:p>
            <a:r>
              <a:rPr lang="en-IN" sz="1100" dirty="0"/>
              <a:t>}</a:t>
            </a:r>
          </a:p>
          <a:p>
            <a:r>
              <a:rPr lang="en-IN" sz="1100" dirty="0"/>
              <a:t>void </a:t>
            </a:r>
            <a:r>
              <a:rPr lang="en-IN" sz="1100" dirty="0" err="1"/>
              <a:t>no_op</a:t>
            </a:r>
            <a:r>
              <a:rPr lang="en-IN" sz="1100" dirty="0"/>
              <a:t>(int delay)</a:t>
            </a:r>
          </a:p>
          <a:p>
            <a:r>
              <a:rPr lang="en-IN" sz="1100" dirty="0"/>
              <a:t>{</a:t>
            </a:r>
          </a:p>
          <a:p>
            <a:r>
              <a:rPr lang="en-IN" sz="1100" dirty="0"/>
              <a:t>  for (int </a:t>
            </a:r>
            <a:r>
              <a:rPr lang="en-IN" sz="1100" dirty="0" err="1"/>
              <a:t>i</a:t>
            </a:r>
            <a:r>
              <a:rPr lang="en-IN" sz="1100" dirty="0"/>
              <a:t>=0; </a:t>
            </a:r>
            <a:r>
              <a:rPr lang="en-IN" sz="1100" dirty="0" err="1"/>
              <a:t>i</a:t>
            </a:r>
            <a:r>
              <a:rPr lang="en-IN" sz="1100" dirty="0"/>
              <a:t>&lt;=delay; </a:t>
            </a:r>
            <a:r>
              <a:rPr lang="en-IN" sz="1100" dirty="0" err="1"/>
              <a:t>i</a:t>
            </a:r>
            <a:r>
              <a:rPr lang="en-IN" sz="1100" dirty="0"/>
              <a:t>++) </a:t>
            </a:r>
            <a:r>
              <a:rPr lang="en-IN" sz="1100" dirty="0" err="1"/>
              <a:t>asm</a:t>
            </a:r>
            <a:r>
              <a:rPr lang="en-IN" sz="1100" dirty="0"/>
              <a:t>("</a:t>
            </a:r>
            <a:r>
              <a:rPr lang="en-IN" sz="1100" dirty="0" err="1"/>
              <a:t>nop</a:t>
            </a:r>
            <a:r>
              <a:rPr lang="en-IN" sz="1100" dirty="0"/>
              <a:t>");//No Operation</a:t>
            </a:r>
          </a:p>
          <a:p>
            <a:r>
              <a:rPr lang="en-IN" sz="1100" dirty="0"/>
              <a:t>}</a:t>
            </a:r>
          </a:p>
        </p:txBody>
      </p:sp>
    </p:spTree>
    <p:extLst>
      <p:ext uri="{BB962C8B-B14F-4D97-AF65-F5344CB8AC3E}">
        <p14:creationId xmlns:p14="http://schemas.microsoft.com/office/powerpoint/2010/main" val="1887098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92DE-B702-FF7C-0198-4E1470E49E06}"/>
              </a:ext>
            </a:extLst>
          </p:cNvPr>
          <p:cNvSpPr>
            <a:spLocks noGrp="1"/>
          </p:cNvSpPr>
          <p:nvPr>
            <p:ph type="title"/>
          </p:nvPr>
        </p:nvSpPr>
        <p:spPr/>
        <p:txBody>
          <a:bodyPr/>
          <a:lstStyle/>
          <a:p>
            <a:r>
              <a:rPr lang="en-US" dirty="0"/>
              <a:t>Gate Driver Circuit</a:t>
            </a:r>
            <a:endParaRPr lang="en-IN" dirty="0"/>
          </a:p>
        </p:txBody>
      </p:sp>
      <p:sp>
        <p:nvSpPr>
          <p:cNvPr id="3" name="Content Placeholder 2">
            <a:extLst>
              <a:ext uri="{FF2B5EF4-FFF2-40B4-BE49-F238E27FC236}">
                <a16:creationId xmlns:a16="http://schemas.microsoft.com/office/drawing/2014/main" id="{0516E10F-0429-ACC6-51B6-CC8B74C296F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1492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Experimental Setup</a:t>
            </a:r>
          </a:p>
        </p:txBody>
      </p:sp>
      <p:pic>
        <p:nvPicPr>
          <p:cNvPr id="5" name="Content Placeholder 4">
            <a:extLst>
              <a:ext uri="{FF2B5EF4-FFF2-40B4-BE49-F238E27FC236}">
                <a16:creationId xmlns:a16="http://schemas.microsoft.com/office/drawing/2014/main" id="{DB1D4916-5063-5038-6575-631ECEDD22FD}"/>
              </a:ext>
            </a:extLst>
          </p:cNvPr>
          <p:cNvPicPr>
            <a:picLocks noGrp="1" noChangeAspect="1"/>
          </p:cNvPicPr>
          <p:nvPr>
            <p:ph idx="1"/>
          </p:nvPr>
        </p:nvPicPr>
        <p:blipFill>
          <a:blip r:embed="rId2"/>
          <a:stretch>
            <a:fillRect/>
          </a:stretch>
        </p:blipFill>
        <p:spPr>
          <a:xfrm>
            <a:off x="1554691" y="1600200"/>
            <a:ext cx="6034617" cy="452596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Simulation Results</a:t>
            </a:r>
          </a:p>
        </p:txBody>
      </p:sp>
      <p:sp>
        <p:nvSpPr>
          <p:cNvPr id="3" name="Content Placeholder 2"/>
          <p:cNvSpPr>
            <a:spLocks noGrp="1"/>
          </p:cNvSpPr>
          <p:nvPr>
            <p:ph idx="1"/>
          </p:nvPr>
        </p:nvSpPr>
        <p:spPr/>
        <p:txBody>
          <a:bodyPr>
            <a:normAutofit fontScale="85000" lnSpcReduction="20000"/>
          </a:bodyPr>
          <a:lstStyle/>
          <a:p>
            <a:pPr marL="342900" lvl="0" indent="-342900">
              <a:lnSpc>
                <a:spcPct val="110000"/>
              </a:lnSpc>
              <a:spcBef>
                <a:spcPts val="600"/>
              </a:spcBef>
              <a:spcAft>
                <a:spcPts val="1000"/>
              </a:spcAft>
              <a:buFont typeface="+mj-lt"/>
              <a:buAutoNum type="arabicPeriod"/>
              <a:tabLst>
                <a:tab pos="4572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Resonant Condition:</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Resonant Inductor</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Calculated value to satisfy resonance condition is 84.1 </a:t>
            </a:r>
            <a:r>
              <a:rPr lang="en-IN" sz="1200"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μH</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but 100 </a:t>
            </a:r>
            <a:r>
              <a:rPr lang="en-IN" sz="1200"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μH</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was used.</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Resonant Capacitor</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Calculated value is 20.29 </a:t>
            </a:r>
            <a:r>
              <a:rPr lang="en-IN" sz="1200"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nF</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but 3.3 </a:t>
            </a:r>
            <a:r>
              <a:rPr lang="en-IN" sz="1200"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nF</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was used.</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Font typeface="+mj-lt"/>
              <a:buAutoNum type="arabicPeriod"/>
              <a:tabLst>
                <a:tab pos="4572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Soft Switching Operations:</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ZVS (Zero Voltage Switching) Turn-On and Turn-Off</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Achieved for the main switch.</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ZCS (Zero Current Switching) Turn-On</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 Achieved for the auxiliary switch.</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Font typeface="+mj-lt"/>
              <a:buAutoNum type="arabicPeriod"/>
              <a:tabLst>
                <a:tab pos="4572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Current and Voltage Waveforms:</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Waveforms for both boost mode and buck mode operations indicate successful ZVS and ZCS operations.</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Main Inductor Current (</a:t>
            </a:r>
            <a:r>
              <a:rPr lang="en-IN" sz="1200" b="1"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ILmI</a:t>
            </a: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IN" sz="1200" b="1"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Lm</a:t>
            </a: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200" b="1"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ILm</a:t>
            </a: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1143000" lvl="2" indent="-228600">
              <a:lnSpc>
                <a:spcPct val="110000"/>
              </a:lnSpc>
              <a:spcBef>
                <a:spcPts val="600"/>
              </a:spcBef>
              <a:spcAft>
                <a:spcPts val="1000"/>
              </a:spcAft>
              <a:buSzPts val="1000"/>
              <a:buFont typeface="Wingdings" panose="05000000000000000000" pitchFamily="2" charset="2"/>
              <a:buChar char=""/>
              <a:tabLst>
                <a:tab pos="1371600" algn="l"/>
              </a:tabLst>
            </a:pP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Peak: 6.47 A</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1143000" lvl="2" indent="-228600">
              <a:lnSpc>
                <a:spcPct val="110000"/>
              </a:lnSpc>
              <a:spcBef>
                <a:spcPts val="600"/>
              </a:spcBef>
              <a:spcAft>
                <a:spcPts val="1000"/>
              </a:spcAft>
              <a:buSzPts val="1000"/>
              <a:buFont typeface="Wingdings" panose="05000000000000000000" pitchFamily="2" charset="2"/>
              <a:buChar char=""/>
              <a:tabLst>
                <a:tab pos="1371600" algn="l"/>
              </a:tabLst>
            </a:pP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Minimum: 3.53 A</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Resonant Inductor Current (</a:t>
            </a:r>
            <a:r>
              <a:rPr lang="en-IN" sz="1200" b="1"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ILrI</a:t>
            </a: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_{Lr}</a:t>
            </a:r>
            <a:r>
              <a:rPr lang="en-IN" sz="1200" b="1"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ILr</a:t>
            </a: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1143000" lvl="2" indent="-228600">
              <a:lnSpc>
                <a:spcPct val="110000"/>
              </a:lnSpc>
              <a:spcBef>
                <a:spcPts val="600"/>
              </a:spcBef>
              <a:spcAft>
                <a:spcPts val="1000"/>
              </a:spcAft>
              <a:buSzPts val="1000"/>
              <a:buFont typeface="Wingdings" panose="05000000000000000000" pitchFamily="2" charset="2"/>
              <a:buChar char=""/>
              <a:tabLst>
                <a:tab pos="1371600" algn="l"/>
              </a:tabLst>
            </a:pP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Peak: 8.411 A</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968B3-9721-A5F1-A74D-D41730B10A5C}"/>
              </a:ext>
            </a:extLst>
          </p:cNvPr>
          <p:cNvSpPr>
            <a:spLocks noGrp="1"/>
          </p:cNvSpPr>
          <p:nvPr>
            <p:ph idx="1"/>
          </p:nvPr>
        </p:nvSpPr>
        <p:spPr/>
        <p:txBody>
          <a:bodyPr/>
          <a:lstStyle/>
          <a:p>
            <a:pPr marL="0" lvl="0" indent="0">
              <a:lnSpc>
                <a:spcPct val="110000"/>
              </a:lnSpc>
              <a:spcBef>
                <a:spcPts val="600"/>
              </a:spcBef>
              <a:spcAft>
                <a:spcPts val="1000"/>
              </a:spcAft>
              <a:buNone/>
              <a:tabLst>
                <a:tab pos="457200" algn="l"/>
              </a:tabLst>
            </a:pP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5.             Resonant Peak Voltage (</a:t>
            </a:r>
            <a:r>
              <a:rPr lang="en-IN" sz="1200" b="1"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Vcr−peakV</a:t>
            </a: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_{</a:t>
            </a:r>
            <a:r>
              <a:rPr lang="en-IN" sz="1200" b="1"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cr</a:t>
            </a: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-peak}</a:t>
            </a:r>
            <a:r>
              <a:rPr lang="en-IN" sz="1200" b="1"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Vcr</a:t>
            </a: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−peak​)</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dirty="0" err="1">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VoV</a:t>
            </a: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_{o}Vo​: 400 V</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0" lvl="0" indent="0">
              <a:lnSpc>
                <a:spcPct val="110000"/>
              </a:lnSpc>
              <a:spcBef>
                <a:spcPts val="600"/>
              </a:spcBef>
              <a:spcAft>
                <a:spcPts val="1000"/>
              </a:spcAft>
              <a:buNone/>
              <a:tabLst>
                <a:tab pos="457200" algn="l"/>
              </a:tabLst>
            </a:pPr>
            <a:r>
              <a:rPr lang="en-IN" sz="1200" b="1" dirty="0">
                <a:solidFill>
                  <a:srgbClr val="595959"/>
                </a:solidFill>
                <a:latin typeface="Times New Roman" panose="02020603050405020304" pitchFamily="18" charset="0"/>
                <a:ea typeface="Times New Roman" panose="02020603050405020304" pitchFamily="18" charset="0"/>
                <a:cs typeface="Times New Roman" panose="02020603050405020304" pitchFamily="18" charset="0"/>
              </a:rPr>
              <a:t>6.              </a:t>
            </a:r>
            <a:r>
              <a:rPr lang="en-IN" sz="1200" b="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Timing and Control:</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Delay logic is essential for the system to ensure proper timing between the main and auxiliary switches.</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742950" lvl="1" indent="-285750">
              <a:lnSpc>
                <a:spcPct val="110000"/>
              </a:lnSpc>
              <a:spcBef>
                <a:spcPts val="600"/>
              </a:spcBef>
              <a:spcAft>
                <a:spcPts val="1000"/>
              </a:spcAft>
              <a:buSzPts val="1000"/>
              <a:buFont typeface="Courier New" panose="02070309020205020404" pitchFamily="49" charset="0"/>
              <a:buChar char="o"/>
              <a:tabLst>
                <a:tab pos="914400" algn="l"/>
              </a:tabLst>
            </a:pP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Control block uses a sawtooth waveform for designing fixed switch-on time, and a PI controller for voltage regulation.</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Bef>
                <a:spcPts val="600"/>
              </a:spcBef>
              <a:spcAft>
                <a:spcPts val="1000"/>
              </a:spcAft>
            </a:pPr>
            <a:r>
              <a:rPr lang="en-IN" sz="1200"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These numerical results validate the improved efficiency and reduced switching losses of the proposed bidirectional DC-DC converter with ZVT switching, as compared to conventional designs.</a:t>
            </a:r>
            <a:endParaRPr lang="en-IN" sz="11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8308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normAutofit lnSpcReduction="10000"/>
          </a:bodyPr>
          <a:lstStyle/>
          <a:p>
            <a:r>
              <a:t>DC-DC soft switching techniques reduce switching losses and stress on electronic components during transitions between the on and off states of power switches. Soft switching ensures switching occurs when either the voltage across the switch or the current through it is zero, minimizing losses. The two main types are Zero Voltage Switching (ZVS) and Zero Current Switching (ZCS).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The increasing demand for efficient power management and conversion systems has driven advancements in DC-DC converter technology. This report presents a novel soft-switching bi-directional DC-DC converter design, reducing switching and conduction losses, preventing the reverse recovery phenomenon in the main diode, and minimizing EMI.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EB818-E4F5-1DD5-6618-4EABDE513CE1}"/>
              </a:ext>
            </a:extLst>
          </p:cNvPr>
          <p:cNvSpPr>
            <a:spLocks noGrp="1"/>
          </p:cNvSpPr>
          <p:nvPr>
            <p:ph idx="1"/>
          </p:nvPr>
        </p:nvSpPr>
        <p:spPr>
          <a:xfrm>
            <a:off x="384048" y="649224"/>
            <a:ext cx="8229600" cy="5779008"/>
          </a:xfrm>
        </p:spPr>
        <p:txBody>
          <a:bodyPr>
            <a:normAutofit fontScale="92500" lnSpcReduction="10000"/>
          </a:bodyPr>
          <a:lstStyle/>
          <a:p>
            <a:r>
              <a:rPr lang="en-US" sz="2400" dirty="0"/>
              <a:t>Zero Current Switching (ZCS): Zero Current Switching is a technique used in power electronics to reduce switching losses and stress on the components. In ZCS, the switching of the transistor occurs when the current through it is zero, effectively minimizing the current-induced switching losses and electromagnetic interference (EMI). This method is particularly beneficial in high-power applications where reducing stress on components is crucial for enhancing the overall efficiency and reliability of the system.</a:t>
            </a:r>
          </a:p>
          <a:p>
            <a:endParaRPr lang="en-US" sz="2400" dirty="0"/>
          </a:p>
          <a:p>
            <a:r>
              <a:rPr lang="en-US" sz="2400" dirty="0"/>
              <a:t>Zero Voltage Switching (ZVS): Zero Voltage Switching is another method to improve efficiency in power electronic circuits by reducing switching losses. In ZVS, the switching occurs when the voltage across the switching device is zero, which minimizes voltage-induced switching losses and reduces stress on the transistor. This technique is widely used in resonant and soft-switching converters, where it helps in achieving higher efficiency and prolonging the life of the components by minimizing thermal stress and EMI.</a:t>
            </a:r>
            <a:endParaRPr lang="en-IN" sz="2400" dirty="0"/>
          </a:p>
        </p:txBody>
      </p:sp>
    </p:spTree>
    <p:extLst>
      <p:ext uri="{BB962C8B-B14F-4D97-AF65-F5344CB8AC3E}">
        <p14:creationId xmlns:p14="http://schemas.microsoft.com/office/powerpoint/2010/main" val="191139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5387-D4CE-6615-A813-0465AE75DEC2}"/>
              </a:ext>
            </a:extLst>
          </p:cNvPr>
          <p:cNvSpPr>
            <a:spLocks noGrp="1"/>
          </p:cNvSpPr>
          <p:nvPr>
            <p:ph type="title"/>
          </p:nvPr>
        </p:nvSpPr>
        <p:spPr/>
        <p:txBody>
          <a:bodyPr/>
          <a:lstStyle/>
          <a:p>
            <a:r>
              <a:rPr lang="en-US" dirty="0"/>
              <a:t>ZCS</a:t>
            </a:r>
            <a:endParaRPr lang="en-IN" dirty="0"/>
          </a:p>
        </p:txBody>
      </p:sp>
      <p:pic>
        <p:nvPicPr>
          <p:cNvPr id="5" name="Content Placeholder 4">
            <a:extLst>
              <a:ext uri="{FF2B5EF4-FFF2-40B4-BE49-F238E27FC236}">
                <a16:creationId xmlns:a16="http://schemas.microsoft.com/office/drawing/2014/main" id="{5490EF85-2769-43AC-3176-459A0581F0E8}"/>
              </a:ext>
            </a:extLst>
          </p:cNvPr>
          <p:cNvPicPr>
            <a:picLocks noGrp="1" noChangeAspect="1"/>
          </p:cNvPicPr>
          <p:nvPr>
            <p:ph idx="1"/>
          </p:nvPr>
        </p:nvPicPr>
        <p:blipFill>
          <a:blip r:embed="rId2"/>
          <a:stretch>
            <a:fillRect/>
          </a:stretch>
        </p:blipFill>
        <p:spPr>
          <a:xfrm>
            <a:off x="523875" y="2801144"/>
            <a:ext cx="8096250" cy="2124075"/>
          </a:xfrm>
        </p:spPr>
      </p:pic>
    </p:spTree>
    <p:extLst>
      <p:ext uri="{BB962C8B-B14F-4D97-AF65-F5344CB8AC3E}">
        <p14:creationId xmlns:p14="http://schemas.microsoft.com/office/powerpoint/2010/main" val="349272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810F-A6B3-8573-BC01-118829CF6DBE}"/>
              </a:ext>
            </a:extLst>
          </p:cNvPr>
          <p:cNvSpPr>
            <a:spLocks noGrp="1"/>
          </p:cNvSpPr>
          <p:nvPr>
            <p:ph type="title"/>
          </p:nvPr>
        </p:nvSpPr>
        <p:spPr/>
        <p:txBody>
          <a:bodyPr/>
          <a:lstStyle/>
          <a:p>
            <a:r>
              <a:rPr lang="en-US" dirty="0" err="1"/>
              <a:t>zvs</a:t>
            </a:r>
            <a:endParaRPr lang="en-IN" dirty="0"/>
          </a:p>
        </p:txBody>
      </p:sp>
      <p:pic>
        <p:nvPicPr>
          <p:cNvPr id="5" name="Content Placeholder 4">
            <a:extLst>
              <a:ext uri="{FF2B5EF4-FFF2-40B4-BE49-F238E27FC236}">
                <a16:creationId xmlns:a16="http://schemas.microsoft.com/office/drawing/2014/main" id="{768B131A-63A1-4BC9-0E31-22236CB56F11}"/>
              </a:ext>
            </a:extLst>
          </p:cNvPr>
          <p:cNvPicPr>
            <a:picLocks noGrp="1" noChangeAspect="1"/>
          </p:cNvPicPr>
          <p:nvPr>
            <p:ph idx="1"/>
          </p:nvPr>
        </p:nvPicPr>
        <p:blipFill>
          <a:blip r:embed="rId2"/>
          <a:stretch>
            <a:fillRect/>
          </a:stretch>
        </p:blipFill>
        <p:spPr>
          <a:xfrm>
            <a:off x="1547575" y="1600200"/>
            <a:ext cx="6048849" cy="4525963"/>
          </a:xfrm>
        </p:spPr>
      </p:pic>
    </p:spTree>
    <p:extLst>
      <p:ext uri="{BB962C8B-B14F-4D97-AF65-F5344CB8AC3E}">
        <p14:creationId xmlns:p14="http://schemas.microsoft.com/office/powerpoint/2010/main" val="320631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BB65E-52BF-52C0-4FC7-1C7AE356B2E2}"/>
              </a:ext>
            </a:extLst>
          </p:cNvPr>
          <p:cNvSpPr>
            <a:spLocks noGrp="1"/>
          </p:cNvSpPr>
          <p:nvPr>
            <p:ph type="title"/>
          </p:nvPr>
        </p:nvSpPr>
        <p:spPr/>
        <p:txBody>
          <a:bodyPr/>
          <a:lstStyle/>
          <a:p>
            <a:r>
              <a:rPr lang="en-US" dirty="0"/>
              <a:t>Buck and Boost Converter</a:t>
            </a:r>
            <a:endParaRPr lang="en-IN" dirty="0"/>
          </a:p>
        </p:txBody>
      </p:sp>
      <p:sp>
        <p:nvSpPr>
          <p:cNvPr id="3" name="Content Placeholder 2">
            <a:extLst>
              <a:ext uri="{FF2B5EF4-FFF2-40B4-BE49-F238E27FC236}">
                <a16:creationId xmlns:a16="http://schemas.microsoft.com/office/drawing/2014/main" id="{3B9041CD-CAE8-1084-4674-AAD9C3F4EB81}"/>
              </a:ext>
            </a:extLst>
          </p:cNvPr>
          <p:cNvSpPr>
            <a:spLocks noGrp="1"/>
          </p:cNvSpPr>
          <p:nvPr>
            <p:ph idx="1"/>
          </p:nvPr>
        </p:nvSpPr>
        <p:spPr/>
        <p:txBody>
          <a:bodyPr>
            <a:normAutofit fontScale="55000" lnSpcReduction="20000"/>
          </a:bodyPr>
          <a:lstStyle/>
          <a:p>
            <a:r>
              <a:rPr lang="en-US" dirty="0"/>
              <a:t>A buck-boost converter operates by using a combination of switches, typically transistors, and energy storage elements such as inductors and capacitors to regulate the input voltage to the desired output voltage. During operation, the converter alternates between two main phases: in the first phase, the switch (transistor) is turned on, allowing current to flow through the inductor, storing energy in its magnetic field. In the second phase, the switch is turned off, causing the inductor to release its stored energy through the diode and to the output capacitor, which then supplies a steady voltage to the load. By adjusting the duty cycle of the switching signal, the converter can control the amount of energy transferred, thereby either increasing or decreasing the output voltage.</a:t>
            </a:r>
          </a:p>
          <a:p>
            <a:endParaRPr lang="en-US" dirty="0"/>
          </a:p>
          <a:p>
            <a:r>
              <a:rPr lang="en-US" dirty="0"/>
              <a:t>The buck-boost converter is particularly advantageous because it can seamlessly transition between buck (step-down) and boost (step-up) modes, depending on the input voltage relative to the desired output voltage. If the input voltage is lower than the required output, the converter operates in boost mode, increasing the voltage. Conversely, if the input voltage is higher than needed, it operates in buck mode, decreasing the voltage. This dual capability makes the buck-boost converter highly versatile and efficient, especially in applications with fluctuating input voltages, such as battery-powered devices and renewable energy systems.</a:t>
            </a:r>
            <a:endParaRPr lang="en-IN" dirty="0"/>
          </a:p>
        </p:txBody>
      </p:sp>
    </p:spTree>
    <p:extLst>
      <p:ext uri="{BB962C8B-B14F-4D97-AF65-F5344CB8AC3E}">
        <p14:creationId xmlns:p14="http://schemas.microsoft.com/office/powerpoint/2010/main" val="50268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8B8AA7-0DBE-4961-5885-1905298F7D59}"/>
              </a:ext>
            </a:extLst>
          </p:cNvPr>
          <p:cNvPicPr>
            <a:picLocks noGrp="1" noChangeAspect="1"/>
          </p:cNvPicPr>
          <p:nvPr>
            <p:ph idx="1"/>
          </p:nvPr>
        </p:nvPicPr>
        <p:blipFill>
          <a:blip r:embed="rId2"/>
          <a:stretch>
            <a:fillRect/>
          </a:stretch>
        </p:blipFill>
        <p:spPr>
          <a:xfrm>
            <a:off x="972480" y="990600"/>
            <a:ext cx="7689317" cy="3997655"/>
          </a:xfrm>
        </p:spPr>
      </p:pic>
    </p:spTree>
    <p:extLst>
      <p:ext uri="{BB962C8B-B14F-4D97-AF65-F5344CB8AC3E}">
        <p14:creationId xmlns:p14="http://schemas.microsoft.com/office/powerpoint/2010/main" val="179865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Components</a:t>
            </a:r>
          </a:p>
        </p:txBody>
      </p:sp>
      <p:sp>
        <p:nvSpPr>
          <p:cNvPr id="3" name="Content Placeholder 2"/>
          <p:cNvSpPr>
            <a:spLocks noGrp="1"/>
          </p:cNvSpPr>
          <p:nvPr>
            <p:ph idx="1"/>
          </p:nvPr>
        </p:nvSpPr>
        <p:spPr>
          <a:xfrm>
            <a:off x="457200" y="1645920"/>
            <a:ext cx="8229600" cy="4525963"/>
          </a:xfrm>
        </p:spPr>
        <p:txBody>
          <a:bodyPr/>
          <a:lstStyle/>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2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Main Inductor (</a:t>
            </a:r>
            <a:r>
              <a:rPr lang="en-US" sz="2800" b="1" dirty="0" err="1">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Lm</a:t>
            </a:r>
            <a:r>
              <a:rPr lang="en-US" sz="2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a:t>
            </a:r>
            <a:endParaRPr lang="en-IN" sz="2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2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Resonant Inductor (Lr)</a:t>
            </a:r>
            <a:endParaRPr lang="en-IN" sz="2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2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Resonant Capacitors (Cr1, Cr2)</a:t>
            </a:r>
            <a:endParaRPr lang="en-IN" sz="2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2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Main Switches (S1, S2)</a:t>
            </a:r>
            <a:endParaRPr lang="en-IN" sz="2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pPr marL="342900" lvl="0" indent="-342900">
              <a:lnSpc>
                <a:spcPct val="110000"/>
              </a:lnSpc>
              <a:spcBef>
                <a:spcPts val="600"/>
              </a:spcBef>
              <a:spcAft>
                <a:spcPts val="1000"/>
              </a:spcAft>
              <a:buSzPts val="1000"/>
              <a:buFont typeface="Symbol" panose="05050102010706020507" pitchFamily="18" charset="2"/>
              <a:buChar char=""/>
              <a:tabLst>
                <a:tab pos="457200" algn="l"/>
              </a:tabLst>
            </a:pPr>
            <a:r>
              <a:rPr lang="en-US" sz="2800" b="1"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rPr>
              <a:t>Auxiliary Switches (Sa1, Sa2)</a:t>
            </a:r>
            <a:endParaRPr lang="en-IN" sz="2800" dirty="0">
              <a:solidFill>
                <a:srgbClr val="595959"/>
              </a:solidFill>
              <a:effectLst/>
              <a:latin typeface="Constantia" panose="02030602050306030303" pitchFamily="18" charset="0"/>
              <a:ea typeface="Constantia" panose="02030602050306030303" pitchFamily="18" charset="0"/>
              <a:cs typeface="Times New Roman" panose="02020603050405020304" pitchFamily="18" charset="0"/>
            </a:endParaRPr>
          </a:p>
          <a:p>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TotalTime>
  <Words>1109</Words>
  <Application>Microsoft Office PowerPoint</Application>
  <PresentationFormat>On-screen Show (4:3)</PresentationFormat>
  <Paragraphs>103</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Constantia</vt:lpstr>
      <vt:lpstr>Courier New</vt:lpstr>
      <vt:lpstr>Symbol</vt:lpstr>
      <vt:lpstr>Times New Roman</vt:lpstr>
      <vt:lpstr>Wingdings</vt:lpstr>
      <vt:lpstr>Office Theme</vt:lpstr>
      <vt:lpstr>Soft Switching Techniques in DC-DC Converters for Battery Management Systems</vt:lpstr>
      <vt:lpstr>Abstract</vt:lpstr>
      <vt:lpstr>Introduction</vt:lpstr>
      <vt:lpstr>PowerPoint Presentation</vt:lpstr>
      <vt:lpstr>ZCS</vt:lpstr>
      <vt:lpstr>zvs</vt:lpstr>
      <vt:lpstr>Buck and Boost Converter</vt:lpstr>
      <vt:lpstr>PowerPoint Presentation</vt:lpstr>
      <vt:lpstr>Components</vt:lpstr>
      <vt:lpstr>PowerPoint Presentation</vt:lpstr>
      <vt:lpstr>Schematic</vt:lpstr>
      <vt:lpstr>Board File </vt:lpstr>
      <vt:lpstr>PCB (soldered)</vt:lpstr>
      <vt:lpstr>Arduino (signals)</vt:lpstr>
      <vt:lpstr>code</vt:lpstr>
      <vt:lpstr>Gate Driver Circuit</vt:lpstr>
      <vt:lpstr>Experimental Setup</vt:lpstr>
      <vt:lpstr>Simulation Results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 Switching Techniques in DC-DC Converters for Battery Management Systems</dc:title>
  <dc:subject/>
  <dc:creator/>
  <cp:keywords/>
  <dc:description>generated using python-pptx</dc:description>
  <cp:lastModifiedBy>HP LAPTOP</cp:lastModifiedBy>
  <cp:revision>2</cp:revision>
  <dcterms:created xsi:type="dcterms:W3CDTF">2013-01-27T09:14:16Z</dcterms:created>
  <dcterms:modified xsi:type="dcterms:W3CDTF">2024-07-14T07:42:59Z</dcterms:modified>
  <cp:category/>
</cp:coreProperties>
</file>