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71" r:id="rId5"/>
    <p:sldId id="290" r:id="rId6"/>
    <p:sldId id="266" r:id="rId7"/>
    <p:sldId id="267" r:id="rId8"/>
    <p:sldId id="268" r:id="rId9"/>
    <p:sldId id="265" r:id="rId10"/>
    <p:sldId id="269" r:id="rId11"/>
    <p:sldId id="274" r:id="rId12"/>
    <p:sldId id="273" r:id="rId13"/>
    <p:sldId id="287" r:id="rId14"/>
    <p:sldId id="272" r:id="rId15"/>
    <p:sldId id="275" r:id="rId16"/>
    <p:sldId id="289" r:id="rId17"/>
    <p:sldId id="277" r:id="rId18"/>
    <p:sldId id="276" r:id="rId19"/>
    <p:sldId id="278" r:id="rId20"/>
    <p:sldId id="279" r:id="rId21"/>
    <p:sldId id="280" r:id="rId22"/>
    <p:sldId id="284" r:id="rId23"/>
    <p:sldId id="285" r:id="rId24"/>
    <p:sldId id="283" r:id="rId25"/>
    <p:sldId id="286" r:id="rId26"/>
    <p:sldId id="288" r:id="rId27"/>
    <p:sldId id="291" r:id="rId28"/>
    <p:sldId id="282" r:id="rId29"/>
    <p:sldId id="293" r:id="rId30"/>
    <p:sldId id="292" r:id="rId31"/>
    <p:sldId id="295" r:id="rId32"/>
    <p:sldId id="264"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7" autoAdjust="0"/>
    <p:restoredTop sz="86486" autoAdjust="0"/>
  </p:normalViewPr>
  <p:slideViewPr>
    <p:cSldViewPr snapToGrid="0">
      <p:cViewPr varScale="1">
        <p:scale>
          <a:sx n="85" d="100"/>
          <a:sy n="85" d="100"/>
        </p:scale>
        <p:origin x="96" y="4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0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617C95-778E-4E49-9E3C-7DCE03A38FC9}"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163037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17C95-778E-4E49-9E3C-7DCE03A38FC9}"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165328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17C95-778E-4E49-9E3C-7DCE03A38FC9}"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1099591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617C95-778E-4E49-9E3C-7DCE03A38FC9}"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76827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17C95-778E-4E49-9E3C-7DCE03A38FC9}"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261209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617C95-778E-4E49-9E3C-7DCE03A38FC9}"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320779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17C95-778E-4E49-9E3C-7DCE03A38FC9}" type="datetimeFigureOut">
              <a:rPr lang="en-US" smtClean="0"/>
              <a:t>10/29/2014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357758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617C95-778E-4E49-9E3C-7DCE03A38FC9}" type="datetimeFigureOut">
              <a:rPr lang="en-US" smtClean="0"/>
              <a:t>10/29/2014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38202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17C95-778E-4E49-9E3C-7DCE03A38FC9}" type="datetimeFigureOut">
              <a:rPr lang="en-US" smtClean="0"/>
              <a:t>10/29/2014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393694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17C95-778E-4E49-9E3C-7DCE03A38FC9}"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245720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17C95-778E-4E49-9E3C-7DCE03A38FC9}"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136B3-8345-447D-BC43-C82370112D9C}" type="slidenum">
              <a:rPr lang="en-US" smtClean="0"/>
              <a:t>‹#›</a:t>
            </a:fld>
            <a:endParaRPr lang="en-US"/>
          </a:p>
        </p:txBody>
      </p:sp>
    </p:spTree>
    <p:extLst>
      <p:ext uri="{BB962C8B-B14F-4D97-AF65-F5344CB8AC3E}">
        <p14:creationId xmlns:p14="http://schemas.microsoft.com/office/powerpoint/2010/main" val="282251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17C95-778E-4E49-9E3C-7DCE03A38FC9}" type="datetimeFigureOut">
              <a:rPr lang="en-US" smtClean="0"/>
              <a:t>10/29/2014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136B3-8345-447D-BC43-C82370112D9C}" type="slidenum">
              <a:rPr lang="en-US" smtClean="0"/>
              <a:t>‹#›</a:t>
            </a:fld>
            <a:endParaRPr lang="en-US"/>
          </a:p>
        </p:txBody>
      </p:sp>
    </p:spTree>
    <p:extLst>
      <p:ext uri="{BB962C8B-B14F-4D97-AF65-F5344CB8AC3E}">
        <p14:creationId xmlns:p14="http://schemas.microsoft.com/office/powerpoint/2010/main" val="1834197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Amazon AWS</a:t>
            </a:r>
            <a:endParaRPr lang="en-US" dirty="0"/>
          </a:p>
        </p:txBody>
      </p:sp>
      <p:sp>
        <p:nvSpPr>
          <p:cNvPr id="3" name="Subtitle 2"/>
          <p:cNvSpPr>
            <a:spLocks noGrp="1"/>
          </p:cNvSpPr>
          <p:nvPr>
            <p:ph type="subTitle" idx="1"/>
          </p:nvPr>
        </p:nvSpPr>
        <p:spPr>
          <a:xfrm>
            <a:off x="1524000" y="3940708"/>
            <a:ext cx="9144000" cy="1655762"/>
          </a:xfrm>
        </p:spPr>
        <p:txBody>
          <a:bodyPr>
            <a:noAutofit/>
          </a:bodyPr>
          <a:lstStyle/>
          <a:p>
            <a:r>
              <a:rPr lang="en-US" sz="3600" dirty="0" smtClean="0"/>
              <a:t>CSE 40822 – Cloud Computing</a:t>
            </a:r>
          </a:p>
          <a:p>
            <a:r>
              <a:rPr lang="en-US" sz="3600" dirty="0" smtClean="0"/>
              <a:t>Prof. Douglas </a:t>
            </a:r>
            <a:r>
              <a:rPr lang="en-US" sz="3600" dirty="0" err="1" smtClean="0"/>
              <a:t>Thain</a:t>
            </a:r>
            <a:endParaRPr lang="en-US" sz="3600" dirty="0" smtClean="0"/>
          </a:p>
          <a:p>
            <a:r>
              <a:rPr lang="en-US" sz="3600" dirty="0" smtClean="0"/>
              <a:t>University of Notre Dame</a:t>
            </a:r>
            <a:endParaRPr lang="en-US" sz="3600" dirty="0"/>
          </a:p>
        </p:txBody>
      </p:sp>
    </p:spTree>
    <p:extLst>
      <p:ext uri="{BB962C8B-B14F-4D97-AF65-F5344CB8AC3E}">
        <p14:creationId xmlns:p14="http://schemas.microsoft.com/office/powerpoint/2010/main" val="3580217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Usage Tier</a:t>
            </a:r>
            <a:endParaRPr lang="en-US" dirty="0"/>
          </a:p>
        </p:txBody>
      </p:sp>
      <p:sp>
        <p:nvSpPr>
          <p:cNvPr id="3" name="Content Placeholder 2"/>
          <p:cNvSpPr>
            <a:spLocks noGrp="1"/>
          </p:cNvSpPr>
          <p:nvPr>
            <p:ph idx="1"/>
          </p:nvPr>
        </p:nvSpPr>
        <p:spPr/>
        <p:txBody>
          <a:bodyPr>
            <a:normAutofit/>
          </a:bodyPr>
          <a:lstStyle/>
          <a:p>
            <a:r>
              <a:rPr lang="en-US" dirty="0"/>
              <a:t>750 hours of EC2 running Linux, RHEL, or SLES t2.micro instance usage</a:t>
            </a:r>
          </a:p>
          <a:p>
            <a:r>
              <a:rPr lang="en-US" dirty="0"/>
              <a:t>750 hours of EC2 running Microsoft Windows Server t2.micro instance usage</a:t>
            </a:r>
          </a:p>
          <a:p>
            <a:r>
              <a:rPr lang="en-US" dirty="0"/>
              <a:t>750 hours of Elastic Load Balancing plus 15 GB data processing</a:t>
            </a:r>
          </a:p>
          <a:p>
            <a:r>
              <a:rPr lang="en-US" dirty="0"/>
              <a:t>30 GB of Amazon Elastic Block Storage in any combination of General Purpose (SSD) or Magnetic, plus 2 million I/</a:t>
            </a:r>
            <a:r>
              <a:rPr lang="en-US" dirty="0" err="1"/>
              <a:t>Os</a:t>
            </a:r>
            <a:r>
              <a:rPr lang="en-US" dirty="0"/>
              <a:t> (with Magnetic) and 1 GB of snapshot </a:t>
            </a:r>
            <a:r>
              <a:rPr lang="en-US" dirty="0" smtClean="0"/>
              <a:t>storage</a:t>
            </a:r>
            <a:endParaRPr lang="en-US" dirty="0"/>
          </a:p>
          <a:p>
            <a:r>
              <a:rPr lang="en-US" dirty="0"/>
              <a:t>15 GB of bandwidth out aggregated across all AWS services</a:t>
            </a:r>
          </a:p>
          <a:p>
            <a:r>
              <a:rPr lang="en-US" dirty="0"/>
              <a:t>1 GB of Regional Data Transfer</a:t>
            </a:r>
          </a:p>
          <a:p>
            <a:pPr marL="0" indent="0">
              <a:buNone/>
            </a:pPr>
            <a:endParaRPr lang="en-US" dirty="0"/>
          </a:p>
        </p:txBody>
      </p:sp>
    </p:spTree>
    <p:extLst>
      <p:ext uri="{BB962C8B-B14F-4D97-AF65-F5344CB8AC3E}">
        <p14:creationId xmlns:p14="http://schemas.microsoft.com/office/powerpoint/2010/main" val="3079551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2575" y="695325"/>
            <a:ext cx="9086850" cy="5467350"/>
          </a:xfrm>
          <a:prstGeom prst="rect">
            <a:avLst/>
          </a:prstGeom>
        </p:spPr>
      </p:pic>
    </p:spTree>
    <p:extLst>
      <p:ext uri="{BB962C8B-B14F-4D97-AF65-F5344CB8AC3E}">
        <p14:creationId xmlns:p14="http://schemas.microsoft.com/office/powerpoint/2010/main" val="4267738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38488" y="240381"/>
            <a:ext cx="9882437" cy="6439188"/>
          </a:xfrm>
          <a:prstGeom prst="rect">
            <a:avLst/>
          </a:prstGeom>
        </p:spPr>
      </p:pic>
    </p:spTree>
    <p:extLst>
      <p:ext uri="{BB962C8B-B14F-4D97-AF65-F5344CB8AC3E}">
        <p14:creationId xmlns:p14="http://schemas.microsoft.com/office/powerpoint/2010/main" val="411339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6594" y="54882"/>
            <a:ext cx="9139464" cy="6777332"/>
          </a:xfrm>
          <a:prstGeom prst="rect">
            <a:avLst/>
          </a:prstGeom>
        </p:spPr>
      </p:pic>
    </p:spTree>
    <p:extLst>
      <p:ext uri="{BB962C8B-B14F-4D97-AF65-F5344CB8AC3E}">
        <p14:creationId xmlns:p14="http://schemas.microsoft.com/office/powerpoint/2010/main" val="3743111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Surprisingly, you can’t scale up that large.</a:t>
            </a:r>
            <a:endParaRPr lang="en-US" dirty="0"/>
          </a:p>
        </p:txBody>
      </p:sp>
      <p:pic>
        <p:nvPicPr>
          <p:cNvPr id="5" name="Picture 4"/>
          <p:cNvPicPr>
            <a:picLocks noChangeAspect="1"/>
          </p:cNvPicPr>
          <p:nvPr/>
        </p:nvPicPr>
        <p:blipFill>
          <a:blip r:embed="rId2"/>
          <a:stretch>
            <a:fillRect/>
          </a:stretch>
        </p:blipFill>
        <p:spPr>
          <a:xfrm>
            <a:off x="849088" y="1817460"/>
            <a:ext cx="10359571" cy="5723663"/>
          </a:xfrm>
          <a:prstGeom prst="rect">
            <a:avLst/>
          </a:prstGeom>
        </p:spPr>
      </p:pic>
    </p:spTree>
    <p:extLst>
      <p:ext uri="{BB962C8B-B14F-4D97-AF65-F5344CB8AC3E}">
        <p14:creationId xmlns:p14="http://schemas.microsoft.com/office/powerpoint/2010/main" val="2227516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Storage Service (S3)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b="1" dirty="0" smtClean="0"/>
              <a:t>bucket</a:t>
            </a:r>
            <a:r>
              <a:rPr lang="en-US" dirty="0" smtClean="0"/>
              <a:t> is a container for objects and describes location, logging, accounting, and access control.  A bucket can hold any number of </a:t>
            </a:r>
            <a:r>
              <a:rPr lang="en-US" b="1" dirty="0" smtClean="0"/>
              <a:t>objects</a:t>
            </a:r>
            <a:r>
              <a:rPr lang="en-US" dirty="0" smtClean="0"/>
              <a:t>, which are files of up to 5TB.  A bucket has a name that must be </a:t>
            </a:r>
            <a:r>
              <a:rPr lang="en-US" b="1" dirty="0" smtClean="0"/>
              <a:t>globally unique</a:t>
            </a:r>
            <a:r>
              <a:rPr lang="en-US" dirty="0" smtClean="0"/>
              <a:t>.</a:t>
            </a:r>
          </a:p>
          <a:p>
            <a:r>
              <a:rPr lang="en-US" dirty="0" smtClean="0"/>
              <a:t>Fundamental operations corresponding to HTTP actions:</a:t>
            </a:r>
            <a:endParaRPr lang="en-US" dirty="0"/>
          </a:p>
          <a:p>
            <a:pPr lvl="1"/>
            <a:r>
              <a:rPr lang="en-US" dirty="0"/>
              <a:t>http://</a:t>
            </a:r>
            <a:r>
              <a:rPr lang="en-US" b="1" dirty="0" smtClean="0"/>
              <a:t>bucket</a:t>
            </a:r>
            <a:r>
              <a:rPr lang="en-US" dirty="0" smtClean="0"/>
              <a:t>.s3.amazonaws.com/</a:t>
            </a:r>
            <a:r>
              <a:rPr lang="en-US" b="1" dirty="0" smtClean="0"/>
              <a:t>object</a:t>
            </a:r>
            <a:endParaRPr lang="en-US" dirty="0" smtClean="0"/>
          </a:p>
          <a:p>
            <a:pPr lvl="1"/>
            <a:r>
              <a:rPr lang="en-US" dirty="0" smtClean="0"/>
              <a:t>POST a new object or update an existing object.</a:t>
            </a:r>
          </a:p>
          <a:p>
            <a:pPr lvl="1"/>
            <a:r>
              <a:rPr lang="en-US" dirty="0" smtClean="0"/>
              <a:t>GET an existing object from a bucket.</a:t>
            </a:r>
          </a:p>
          <a:p>
            <a:pPr lvl="1"/>
            <a:r>
              <a:rPr lang="en-US" dirty="0" smtClean="0"/>
              <a:t>DELETE an object from the bucket</a:t>
            </a:r>
          </a:p>
          <a:p>
            <a:pPr lvl="1"/>
            <a:r>
              <a:rPr lang="en-US" dirty="0" smtClean="0"/>
              <a:t>LIST keys present in a bucket, with a filter.</a:t>
            </a:r>
          </a:p>
          <a:p>
            <a:r>
              <a:rPr lang="en-US" dirty="0" smtClean="0"/>
              <a:t>A bucket has a </a:t>
            </a:r>
            <a:r>
              <a:rPr lang="en-US" b="1" dirty="0" smtClean="0"/>
              <a:t>flat directory structure</a:t>
            </a:r>
            <a:r>
              <a:rPr lang="en-US" dirty="0"/>
              <a:t> </a:t>
            </a:r>
            <a:r>
              <a:rPr lang="en-US" dirty="0" smtClean="0"/>
              <a:t>(despite the appearance given by the interactive web interface.)</a:t>
            </a:r>
          </a:p>
        </p:txBody>
      </p:sp>
    </p:spTree>
    <p:extLst>
      <p:ext uri="{BB962C8B-B14F-4D97-AF65-F5344CB8AC3E}">
        <p14:creationId xmlns:p14="http://schemas.microsoft.com/office/powerpoint/2010/main" val="2560823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Easily Integrated into Web Applications</a:t>
            </a:r>
            <a:endParaRPr lang="en-US" dirty="0"/>
          </a:p>
        </p:txBody>
      </p:sp>
      <p:sp>
        <p:nvSpPr>
          <p:cNvPr id="4" name="TextBox 3"/>
          <p:cNvSpPr txBox="1"/>
          <p:nvPr/>
        </p:nvSpPr>
        <p:spPr>
          <a:xfrm>
            <a:off x="654757" y="2472267"/>
            <a:ext cx="154798" cy="646331"/>
          </a:xfrm>
          <a:prstGeom prst="rect">
            <a:avLst/>
          </a:prstGeom>
          <a:noFill/>
        </p:spPr>
        <p:txBody>
          <a:bodyPr wrap="square" rtlCol="0">
            <a:spAutoFit/>
          </a:bodyPr>
          <a:lstStyle/>
          <a:p>
            <a:endParaRPr lang="en-US" sz="3600" b="1" dirty="0">
              <a:latin typeface="Courier New" panose="02070309020205020404" pitchFamily="49" charset="0"/>
              <a:cs typeface="Courier New" panose="02070309020205020404" pitchFamily="49" charset="0"/>
            </a:endParaRPr>
          </a:p>
        </p:txBody>
      </p:sp>
      <p:sp>
        <p:nvSpPr>
          <p:cNvPr id="6" name="Rectangle 2"/>
          <p:cNvSpPr>
            <a:spLocks noChangeArrowheads="1"/>
          </p:cNvSpPr>
          <p:nvPr/>
        </p:nvSpPr>
        <p:spPr bwMode="auto">
          <a:xfrm>
            <a:off x="45153" y="1657537"/>
            <a:ext cx="1210168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&lt;form action="http://examplebucket.s3.amazonaws.com/" method="post"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enctype</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="multipart/form-data"&gt;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smtClean="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&lt;input type="input" name="key" value="user/user1/" /&gt;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&lt;input type="hidden" name="</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acl</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value="public-read"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&lt;input type="hidden" name="</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success_action_redirect</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value="http://examplebucket.s3.amazonaws.com/successful_upload.html"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&lt;input type="text" name="X-</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Amz</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-Credential”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Unicode MS" panose="020B0604020202020204" pitchFamily="34" charset="-128"/>
              </a:rPr>
              <a:t> </a:t>
            </a:r>
            <a:r>
              <a:rPr lang="en-US" altLang="en-US" sz="2000" dirty="0" smtClean="0">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value="AKIAIOSFODNN7EXAMPLE/20130806/us-east-1/s3/aws4_request"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latin typeface="Arial Unicode MS" panose="020B0604020202020204" pitchFamily="34" charset="-128"/>
              </a:rPr>
              <a:t>. . .</a:t>
            </a:r>
            <a:endParaRPr kumimoji="0" lang="en-US" alt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&lt;input type="submit" name="submit" value="Upload to Amazon S3" /&gt; &lt;/form&gt;</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727197" y="5855059"/>
            <a:ext cx="8432800" cy="369332"/>
          </a:xfrm>
          <a:prstGeom prst="rect">
            <a:avLst/>
          </a:prstGeom>
        </p:spPr>
        <p:txBody>
          <a:bodyPr wrap="square">
            <a:spAutoFit/>
          </a:bodyPr>
          <a:lstStyle/>
          <a:p>
            <a:pPr algn="ctr"/>
            <a:r>
              <a:rPr lang="en-US" dirty="0"/>
              <a:t>http://docs.aws.amazon.com/AmazonS3/latest/API/sigv4-post-example.html</a:t>
            </a:r>
          </a:p>
        </p:txBody>
      </p:sp>
    </p:spTree>
    <p:extLst>
      <p:ext uri="{BB962C8B-B14F-4D97-AF65-F5344CB8AC3E}">
        <p14:creationId xmlns:p14="http://schemas.microsoft.com/office/powerpoint/2010/main" val="2573614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 Properties</a:t>
            </a:r>
            <a:endParaRPr lang="en-US" dirty="0"/>
          </a:p>
        </p:txBody>
      </p:sp>
      <p:sp>
        <p:nvSpPr>
          <p:cNvPr id="3" name="Content Placeholder 2"/>
          <p:cNvSpPr>
            <a:spLocks noGrp="1"/>
          </p:cNvSpPr>
          <p:nvPr>
            <p:ph idx="1"/>
          </p:nvPr>
        </p:nvSpPr>
        <p:spPr/>
        <p:txBody>
          <a:bodyPr/>
          <a:lstStyle/>
          <a:p>
            <a:endParaRPr lang="en-US" dirty="0" smtClean="0"/>
          </a:p>
          <a:p>
            <a:r>
              <a:rPr lang="en-US" dirty="0" smtClean="0"/>
              <a:t>Versioning – If enabled, POST/DELETE result in the creation of new versions without destroying the old.</a:t>
            </a:r>
          </a:p>
          <a:p>
            <a:r>
              <a:rPr lang="en-US" dirty="0"/>
              <a:t>Lifecycle – Delete or archive objects in a bucket a certain time after creation or last access or number of versions.</a:t>
            </a:r>
            <a:endParaRPr lang="en-US" dirty="0" smtClean="0"/>
          </a:p>
          <a:p>
            <a:r>
              <a:rPr lang="en-US" dirty="0" smtClean="0"/>
              <a:t>Access Policy – Control </a:t>
            </a:r>
            <a:r>
              <a:rPr lang="en-US" b="1" dirty="0" smtClean="0"/>
              <a:t>when and where</a:t>
            </a:r>
            <a:r>
              <a:rPr lang="en-US" dirty="0" smtClean="0"/>
              <a:t> objects can be accessed.</a:t>
            </a:r>
          </a:p>
          <a:p>
            <a:r>
              <a:rPr lang="en-US" dirty="0" smtClean="0"/>
              <a:t>Access Control – Control who </a:t>
            </a:r>
            <a:r>
              <a:rPr lang="en-US" b="1" dirty="0" smtClean="0"/>
              <a:t>may</a:t>
            </a:r>
            <a:r>
              <a:rPr lang="en-US" dirty="0" smtClean="0"/>
              <a:t> access objects in this bucket.</a:t>
            </a:r>
          </a:p>
          <a:p>
            <a:r>
              <a:rPr lang="en-US" dirty="0" smtClean="0"/>
              <a:t>Logging – Keep track of how objects are accessed.</a:t>
            </a:r>
          </a:p>
          <a:p>
            <a:r>
              <a:rPr lang="en-US" dirty="0" smtClean="0"/>
              <a:t>Notification – Be notified when failures occur.</a:t>
            </a:r>
            <a:endParaRPr lang="en-US" dirty="0"/>
          </a:p>
        </p:txBody>
      </p:sp>
    </p:spTree>
    <p:extLst>
      <p:ext uri="{BB962C8B-B14F-4D97-AF65-F5344CB8AC3E}">
        <p14:creationId xmlns:p14="http://schemas.microsoft.com/office/powerpoint/2010/main" val="2215710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Weak Consistency Model</a:t>
            </a:r>
            <a:endParaRPr lang="en-US" dirty="0"/>
          </a:p>
        </p:txBody>
      </p:sp>
      <p:sp>
        <p:nvSpPr>
          <p:cNvPr id="3" name="Content Placeholder 2"/>
          <p:cNvSpPr>
            <a:spLocks noGrp="1"/>
          </p:cNvSpPr>
          <p:nvPr>
            <p:ph idx="1"/>
          </p:nvPr>
        </p:nvSpPr>
        <p:spPr>
          <a:xfrm>
            <a:off x="722086" y="1520827"/>
            <a:ext cx="10515600" cy="4351338"/>
          </a:xfrm>
        </p:spPr>
        <p:txBody>
          <a:bodyPr>
            <a:noAutofit/>
          </a:bodyPr>
          <a:lstStyle/>
          <a:p>
            <a:pPr marL="0" indent="0">
              <a:buNone/>
            </a:pPr>
            <a:r>
              <a:rPr lang="en-US" sz="2400" dirty="0" smtClean="0"/>
              <a:t>Direct quote from the Amazon developer API:</a:t>
            </a:r>
          </a:p>
          <a:p>
            <a:pPr marL="0" indent="0">
              <a:buNone/>
            </a:pPr>
            <a:r>
              <a:rPr lang="en-US" sz="2400" dirty="0" smtClean="0"/>
              <a:t>“Updates </a:t>
            </a:r>
            <a:r>
              <a:rPr lang="en-US" sz="2400" dirty="0"/>
              <a:t>to a single key are </a:t>
            </a:r>
            <a:r>
              <a:rPr lang="en-US" sz="2400" b="1" dirty="0" smtClean="0"/>
              <a:t>atomic</a:t>
            </a:r>
            <a:r>
              <a:rPr lang="en-US" sz="2400" dirty="0" smtClean="0"/>
              <a:t>….”</a:t>
            </a:r>
            <a:endParaRPr lang="en-US" sz="2400" dirty="0"/>
          </a:p>
          <a:p>
            <a:pPr marL="0" indent="0">
              <a:buNone/>
            </a:pPr>
            <a:r>
              <a:rPr lang="en-US" sz="2400" dirty="0" smtClean="0"/>
              <a:t>“Amazon </a:t>
            </a:r>
            <a:r>
              <a:rPr lang="en-US" sz="2400" dirty="0"/>
              <a:t>S3 achieves high availability by replicating data across multiple servers within Amazon's data centers. If a PUT request is successful, your data is safely stored. However, information about the changes must replicate across Amazon S3, which can take some time, and so you might observe the following behaviors:</a:t>
            </a:r>
          </a:p>
          <a:p>
            <a:pPr lvl="1"/>
            <a:r>
              <a:rPr lang="en-US" sz="2000" dirty="0"/>
              <a:t>A process writes a new object to Amazon S3 and immediately attempts to read it. Until the change is fully propagated, Amazon S3 might report "key does not exist."</a:t>
            </a:r>
          </a:p>
          <a:p>
            <a:pPr lvl="1"/>
            <a:r>
              <a:rPr lang="en-US" sz="2000" dirty="0"/>
              <a:t>A process writes a new object to Amazon S3 and immediately lists keys within its bucket. Until the change is fully propagated, the object might not appear in the list.</a:t>
            </a:r>
          </a:p>
          <a:p>
            <a:pPr lvl="1"/>
            <a:r>
              <a:rPr lang="en-US" sz="2000" dirty="0"/>
              <a:t>A process replaces an existing object and immediately attempts to read it. Until the change is fully propagated, Amazon S3 might return the prior data.</a:t>
            </a:r>
          </a:p>
          <a:p>
            <a:pPr lvl="1"/>
            <a:r>
              <a:rPr lang="en-US" sz="2000" dirty="0"/>
              <a:t>A process deletes an existing object and immediately attempts to read it. Until the deletion is fully propagated, Amazon S3 might return the deleted data</a:t>
            </a:r>
            <a:r>
              <a:rPr lang="en-US" sz="2000" dirty="0" smtClean="0"/>
              <a:t>.”</a:t>
            </a:r>
            <a:endParaRPr lang="en-US" sz="2000" dirty="0"/>
          </a:p>
          <a:p>
            <a:pPr marL="0" indent="0">
              <a:buNone/>
            </a:pPr>
            <a:endParaRPr lang="en-US" sz="2400" dirty="0"/>
          </a:p>
        </p:txBody>
      </p:sp>
    </p:spTree>
    <p:extLst>
      <p:ext uri="{BB962C8B-B14F-4D97-AF65-F5344CB8AC3E}">
        <p14:creationId xmlns:p14="http://schemas.microsoft.com/office/powerpoint/2010/main" val="4174548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5425" y="1323975"/>
            <a:ext cx="9201150" cy="4210050"/>
          </a:xfrm>
          <a:prstGeom prst="rect">
            <a:avLst/>
          </a:prstGeom>
        </p:spPr>
      </p:pic>
    </p:spTree>
    <p:extLst>
      <p:ext uri="{BB962C8B-B14F-4D97-AF65-F5344CB8AC3E}">
        <p14:creationId xmlns:p14="http://schemas.microsoft.com/office/powerpoint/2010/main" val="570671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5799"/>
            <a:ext cx="10515600" cy="1325563"/>
          </a:xfrm>
        </p:spPr>
        <p:txBody>
          <a:bodyPr>
            <a:normAutofit fontScale="90000"/>
          </a:bodyPr>
          <a:lstStyle/>
          <a:p>
            <a:r>
              <a:rPr lang="en-US" b="1" dirty="0" smtClean="0"/>
              <a:t>Caution to the Reader:</a:t>
            </a:r>
            <a:r>
              <a:rPr lang="en-US" dirty="0" smtClean="0"/>
              <a:t/>
            </a:r>
            <a:br>
              <a:rPr lang="en-US" dirty="0" smtClean="0"/>
            </a:br>
            <a:r>
              <a:rPr lang="en-US" dirty="0" smtClean="0"/>
              <a:t/>
            </a:r>
            <a:br>
              <a:rPr lang="en-US" dirty="0" smtClean="0"/>
            </a:br>
            <a:r>
              <a:rPr lang="en-US" dirty="0" smtClean="0"/>
              <a:t>Herein are examples of prices consulted in October 2014, to give a sense of the magnitude of costs.  Do your own research before spending your own money!</a:t>
            </a:r>
            <a:endParaRPr lang="en-US" dirty="0"/>
          </a:p>
        </p:txBody>
      </p:sp>
    </p:spTree>
    <p:extLst>
      <p:ext uri="{BB962C8B-B14F-4D97-AF65-F5344CB8AC3E}">
        <p14:creationId xmlns:p14="http://schemas.microsoft.com/office/powerpoint/2010/main" val="1330166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5425" y="766762"/>
            <a:ext cx="9201150" cy="5324475"/>
          </a:xfrm>
          <a:prstGeom prst="rect">
            <a:avLst/>
          </a:prstGeom>
        </p:spPr>
      </p:pic>
    </p:spTree>
    <p:extLst>
      <p:ext uri="{BB962C8B-B14F-4D97-AF65-F5344CB8AC3E}">
        <p14:creationId xmlns:p14="http://schemas.microsoft.com/office/powerpoint/2010/main" val="3658738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4475" y="300037"/>
            <a:ext cx="9163050" cy="6257925"/>
          </a:xfrm>
          <a:prstGeom prst="rect">
            <a:avLst/>
          </a:prstGeom>
        </p:spPr>
      </p:pic>
    </p:spTree>
    <p:extLst>
      <p:ext uri="{BB962C8B-B14F-4D97-AF65-F5344CB8AC3E}">
        <p14:creationId xmlns:p14="http://schemas.microsoft.com/office/powerpoint/2010/main" val="1015147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Block Store</a:t>
            </a:r>
            <a:endParaRPr lang="en-US" dirty="0"/>
          </a:p>
        </p:txBody>
      </p:sp>
      <p:sp>
        <p:nvSpPr>
          <p:cNvPr id="3" name="Content Placeholder 2"/>
          <p:cNvSpPr>
            <a:spLocks noGrp="1"/>
          </p:cNvSpPr>
          <p:nvPr>
            <p:ph idx="1"/>
          </p:nvPr>
        </p:nvSpPr>
        <p:spPr>
          <a:xfrm>
            <a:off x="838200" y="1825625"/>
            <a:ext cx="10515600" cy="5358946"/>
          </a:xfrm>
        </p:spPr>
        <p:txBody>
          <a:bodyPr>
            <a:normAutofit/>
          </a:bodyPr>
          <a:lstStyle/>
          <a:p>
            <a:r>
              <a:rPr lang="en-US" dirty="0" smtClean="0"/>
              <a:t>An EBS volume is a </a:t>
            </a:r>
            <a:r>
              <a:rPr lang="en-US" b="1" dirty="0" smtClean="0"/>
              <a:t>virtual disk</a:t>
            </a:r>
            <a:r>
              <a:rPr lang="en-US" dirty="0" smtClean="0"/>
              <a:t> of a fixed size with a block read/write interface.  It can be </a:t>
            </a:r>
            <a:r>
              <a:rPr lang="en-US" b="1" dirty="0" smtClean="0"/>
              <a:t>mounted</a:t>
            </a:r>
            <a:r>
              <a:rPr lang="en-US" dirty="0" smtClean="0"/>
              <a:t> as a </a:t>
            </a:r>
            <a:r>
              <a:rPr lang="en-US" dirty="0" err="1" smtClean="0"/>
              <a:t>filesystem</a:t>
            </a:r>
            <a:r>
              <a:rPr lang="en-US" dirty="0" smtClean="0"/>
              <a:t> on a running EC2 instance where it can be </a:t>
            </a:r>
            <a:r>
              <a:rPr lang="en-US" b="1" dirty="0" smtClean="0"/>
              <a:t>updated incrementally.  </a:t>
            </a:r>
            <a:r>
              <a:rPr lang="en-US" dirty="0" smtClean="0"/>
              <a:t>Unlike an instance store, an EBS volume is </a:t>
            </a:r>
            <a:r>
              <a:rPr lang="en-US" b="1" dirty="0" smtClean="0"/>
              <a:t>persistent.</a:t>
            </a:r>
          </a:p>
          <a:p>
            <a:r>
              <a:rPr lang="en-US" dirty="0" smtClean="0"/>
              <a:t>(Compare to an S3 object, which is essentially a file that must be accessed in its entirety.)</a:t>
            </a:r>
          </a:p>
          <a:p>
            <a:r>
              <a:rPr lang="en-US" dirty="0" smtClean="0"/>
              <a:t>Fundamental operations:</a:t>
            </a:r>
          </a:p>
          <a:p>
            <a:pPr lvl="1"/>
            <a:r>
              <a:rPr lang="en-US" dirty="0" smtClean="0"/>
              <a:t>CREATE a new volume (1GB-1TB)</a:t>
            </a:r>
          </a:p>
          <a:p>
            <a:pPr lvl="1"/>
            <a:r>
              <a:rPr lang="en-US" dirty="0" smtClean="0"/>
              <a:t>COPY a volume from an existing EBS volume or S3 object.</a:t>
            </a:r>
          </a:p>
          <a:p>
            <a:pPr lvl="1"/>
            <a:r>
              <a:rPr lang="en-US" dirty="0" smtClean="0"/>
              <a:t>MOUNT on one instance at a time.</a:t>
            </a:r>
          </a:p>
          <a:p>
            <a:pPr lvl="1"/>
            <a:r>
              <a:rPr lang="en-US" dirty="0" smtClean="0"/>
              <a:t>SNAPSHOT current state to an S3 object.</a:t>
            </a:r>
          </a:p>
          <a:p>
            <a:pPr lvl="1"/>
            <a:endParaRPr lang="en-US" dirty="0" smtClean="0"/>
          </a:p>
          <a:p>
            <a:endParaRPr lang="en-US" dirty="0" smtClean="0"/>
          </a:p>
        </p:txBody>
      </p:sp>
    </p:spTree>
    <p:extLst>
      <p:ext uri="{BB962C8B-B14F-4D97-AF65-F5344CB8AC3E}">
        <p14:creationId xmlns:p14="http://schemas.microsoft.com/office/powerpoint/2010/main" val="3309575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4475" y="476250"/>
            <a:ext cx="9163050" cy="5905500"/>
          </a:xfrm>
          <a:prstGeom prst="rect">
            <a:avLst/>
          </a:prstGeom>
        </p:spPr>
      </p:pic>
    </p:spTree>
    <p:extLst>
      <p:ext uri="{BB962C8B-B14F-4D97-AF65-F5344CB8AC3E}">
        <p14:creationId xmlns:p14="http://schemas.microsoft.com/office/powerpoint/2010/main" val="100142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0584" y="450849"/>
            <a:ext cx="9247187" cy="5892451"/>
          </a:xfrm>
          <a:prstGeom prst="rect">
            <a:avLst/>
          </a:prstGeom>
        </p:spPr>
      </p:pic>
    </p:spTree>
    <p:extLst>
      <p:ext uri="{BB962C8B-B14F-4D97-AF65-F5344CB8AC3E}">
        <p14:creationId xmlns:p14="http://schemas.microsoft.com/office/powerpoint/2010/main" val="3615972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6727"/>
            <a:ext cx="10515600" cy="1325563"/>
          </a:xfrm>
        </p:spPr>
        <p:txBody>
          <a:bodyPr>
            <a:normAutofit fontScale="90000"/>
          </a:bodyPr>
          <a:lstStyle/>
          <a:p>
            <a:pPr algn="ctr"/>
            <a:r>
              <a:rPr lang="en-US" dirty="0"/>
              <a:t>EBS is approx. 3x more expensive by volume and 10x more expensive by IOPS than S3</a:t>
            </a:r>
            <a:r>
              <a:rPr lang="en-US" dirty="0" smtClean="0"/>
              <a:t>.</a:t>
            </a:r>
            <a:br>
              <a:rPr lang="en-US" dirty="0" smtClean="0"/>
            </a:br>
            <a:r>
              <a:rPr lang="en-US" dirty="0"/>
              <a:t/>
            </a:r>
            <a:br>
              <a:rPr lang="en-US" dirty="0"/>
            </a:br>
            <a:endParaRPr lang="en-US" dirty="0"/>
          </a:p>
        </p:txBody>
      </p:sp>
    </p:spTree>
    <p:extLst>
      <p:ext uri="{BB962C8B-B14F-4D97-AF65-F5344CB8AC3E}">
        <p14:creationId xmlns:p14="http://schemas.microsoft.com/office/powerpoint/2010/main" val="241348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Glacier for Cold Data</a:t>
            </a:r>
            <a:endParaRPr lang="en-US" dirty="0"/>
          </a:p>
        </p:txBody>
      </p:sp>
      <p:sp>
        <p:nvSpPr>
          <p:cNvPr id="3" name="Content Placeholder 2"/>
          <p:cNvSpPr>
            <a:spLocks noGrp="1"/>
          </p:cNvSpPr>
          <p:nvPr>
            <p:ph idx="1"/>
          </p:nvPr>
        </p:nvSpPr>
        <p:spPr>
          <a:xfrm>
            <a:off x="838200" y="1501422"/>
            <a:ext cx="10515600" cy="5147734"/>
          </a:xfrm>
        </p:spPr>
        <p:txBody>
          <a:bodyPr>
            <a:normAutofit lnSpcReduction="10000"/>
          </a:bodyPr>
          <a:lstStyle/>
          <a:p>
            <a:r>
              <a:rPr lang="en-US" dirty="0" smtClean="0"/>
              <a:t>Glacier is structured like S3: a </a:t>
            </a:r>
            <a:r>
              <a:rPr lang="en-US" b="1" dirty="0" smtClean="0"/>
              <a:t>vault</a:t>
            </a:r>
            <a:r>
              <a:rPr lang="en-US" dirty="0" smtClean="0"/>
              <a:t> is a container for an arbitrary number of </a:t>
            </a:r>
            <a:r>
              <a:rPr lang="en-US" b="1" dirty="0" smtClean="0"/>
              <a:t>archives</a:t>
            </a:r>
            <a:r>
              <a:rPr lang="en-US" dirty="0" smtClean="0"/>
              <a:t>.  Policies, accounting, and access control are associated with vaults, while an archive is a single object.</a:t>
            </a:r>
          </a:p>
          <a:p>
            <a:r>
              <a:rPr lang="en-US" dirty="0" smtClean="0"/>
              <a:t>However: </a:t>
            </a:r>
          </a:p>
          <a:p>
            <a:pPr lvl="1"/>
            <a:r>
              <a:rPr lang="en-US" dirty="0" smtClean="0"/>
              <a:t>All operations are asynchronous and notified via SNS.</a:t>
            </a:r>
          </a:p>
          <a:p>
            <a:pPr lvl="1"/>
            <a:r>
              <a:rPr lang="en-US" dirty="0" smtClean="0"/>
              <a:t>Vault listings are updated once per day.</a:t>
            </a:r>
          </a:p>
          <a:p>
            <a:pPr lvl="1"/>
            <a:r>
              <a:rPr lang="en-US" dirty="0" smtClean="0"/>
              <a:t>Archive downloads may take up to four hours.</a:t>
            </a:r>
          </a:p>
          <a:p>
            <a:pPr lvl="1"/>
            <a:r>
              <a:rPr lang="en-US" dirty="0" smtClean="0"/>
              <a:t>Only 5% of total data can be accessed in a given month.</a:t>
            </a:r>
          </a:p>
          <a:p>
            <a:r>
              <a:rPr lang="en-US" dirty="0" smtClean="0"/>
              <a:t>Pricing:</a:t>
            </a:r>
          </a:p>
          <a:p>
            <a:pPr lvl="1"/>
            <a:r>
              <a:rPr lang="en-US" dirty="0" smtClean="0"/>
              <a:t>Storage: $0.01 per GB-month</a:t>
            </a:r>
          </a:p>
          <a:p>
            <a:pPr lvl="1"/>
            <a:r>
              <a:rPr lang="en-US" dirty="0" smtClean="0"/>
              <a:t>Operations: $0.05 per 1000 requests</a:t>
            </a:r>
          </a:p>
          <a:p>
            <a:pPr lvl="1"/>
            <a:r>
              <a:rPr lang="en-US" dirty="0" smtClean="0"/>
              <a:t>Data Transfer: Like S3, free within AWS.</a:t>
            </a:r>
          </a:p>
          <a:p>
            <a:r>
              <a:rPr lang="en-US" dirty="0" smtClean="0"/>
              <a:t>S3 Policies can be set up to automatically move data into Glacier.</a:t>
            </a:r>
          </a:p>
          <a:p>
            <a:pPr lvl="1"/>
            <a:endParaRPr lang="en-US" dirty="0"/>
          </a:p>
        </p:txBody>
      </p:sp>
    </p:spTree>
    <p:extLst>
      <p:ext uri="{BB962C8B-B14F-4D97-AF65-F5344CB8AC3E}">
        <p14:creationId xmlns:p14="http://schemas.microsoft.com/office/powerpoint/2010/main" val="2035310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3"/>
            <a:ext cx="10515600" cy="1325563"/>
          </a:xfrm>
        </p:spPr>
        <p:txBody>
          <a:bodyPr/>
          <a:lstStyle/>
          <a:p>
            <a:r>
              <a:rPr lang="en-US" dirty="0" smtClean="0"/>
              <a:t>Durability</a:t>
            </a:r>
            <a:endParaRPr lang="en-US" dirty="0"/>
          </a:p>
        </p:txBody>
      </p:sp>
      <p:sp>
        <p:nvSpPr>
          <p:cNvPr id="3" name="Content Placeholder 2"/>
          <p:cNvSpPr>
            <a:spLocks noGrp="1"/>
          </p:cNvSpPr>
          <p:nvPr>
            <p:ph idx="1"/>
          </p:nvPr>
        </p:nvSpPr>
        <p:spPr>
          <a:xfrm>
            <a:off x="838200" y="1656289"/>
            <a:ext cx="10515600" cy="4733221"/>
          </a:xfrm>
        </p:spPr>
        <p:txBody>
          <a:bodyPr>
            <a:normAutofit fontScale="85000" lnSpcReduction="20000"/>
          </a:bodyPr>
          <a:lstStyle/>
          <a:p>
            <a:r>
              <a:rPr lang="en-US" dirty="0" smtClean="0"/>
              <a:t>Amazon claims about S3:</a:t>
            </a:r>
          </a:p>
          <a:p>
            <a:pPr lvl="1"/>
            <a:r>
              <a:rPr lang="en-US" dirty="0" smtClean="0"/>
              <a:t>Amazon </a:t>
            </a:r>
            <a:r>
              <a:rPr lang="en-US" dirty="0"/>
              <a:t>S3 is designed to sustain the concurrent loss of data in two </a:t>
            </a:r>
            <a:r>
              <a:rPr lang="en-US" dirty="0" smtClean="0"/>
              <a:t>facilities, e.g. 3+ copies across multiple available domains. </a:t>
            </a:r>
          </a:p>
          <a:p>
            <a:pPr lvl="1"/>
            <a:r>
              <a:rPr lang="en-US" dirty="0" smtClean="0"/>
              <a:t>99.999999999</a:t>
            </a:r>
            <a:r>
              <a:rPr lang="en-US" dirty="0"/>
              <a:t>% durability of objects over a given year</a:t>
            </a:r>
            <a:r>
              <a:rPr lang="en-US" dirty="0" smtClean="0"/>
              <a:t>.</a:t>
            </a:r>
          </a:p>
          <a:p>
            <a:r>
              <a:rPr lang="en-US" dirty="0" smtClean="0"/>
              <a:t>Amazon claims about EBS:</a:t>
            </a:r>
          </a:p>
          <a:p>
            <a:pPr lvl="1"/>
            <a:r>
              <a:rPr lang="en-US" dirty="0" smtClean="0"/>
              <a:t>Amazon </a:t>
            </a:r>
            <a:r>
              <a:rPr lang="en-US" dirty="0"/>
              <a:t>EBS volume data is replicated across multiple servers in an Availability Zone to prevent the loss of data from the failure of any single component</a:t>
            </a:r>
            <a:r>
              <a:rPr lang="en-US" dirty="0" smtClean="0"/>
              <a:t>.</a:t>
            </a:r>
          </a:p>
          <a:p>
            <a:pPr lvl="1"/>
            <a:r>
              <a:rPr lang="en-US" dirty="0" smtClean="0"/>
              <a:t>Volumes &lt;20GB modified data since last snapshot have an annual failure rate of 0.1% - 0.5%, resulting in complete loss of the volume.</a:t>
            </a:r>
          </a:p>
          <a:p>
            <a:pPr lvl="1"/>
            <a:r>
              <a:rPr lang="en-US" dirty="0" smtClean="0"/>
              <a:t>Commodity hard disks have an AFR of about 4%.</a:t>
            </a:r>
          </a:p>
          <a:p>
            <a:r>
              <a:rPr lang="en-US" dirty="0" smtClean="0"/>
              <a:t>Amazon claims about Glacier is the same as S3:</a:t>
            </a:r>
          </a:p>
          <a:p>
            <a:pPr lvl="1"/>
            <a:r>
              <a:rPr lang="en-US" dirty="0"/>
              <a:t>Amazon S3 is designed to sustain the concurrent loss of data in two facilities, e.g. 3+ copies across multiple available </a:t>
            </a:r>
            <a:r>
              <a:rPr lang="en-US" dirty="0" smtClean="0"/>
              <a:t>domains PLUS periodic internal integrity checks.</a:t>
            </a:r>
          </a:p>
          <a:p>
            <a:pPr lvl="1"/>
            <a:r>
              <a:rPr lang="en-US" dirty="0" smtClean="0"/>
              <a:t>99.999999999% durability of objects over a given year.</a:t>
            </a:r>
          </a:p>
          <a:p>
            <a:pPr marL="457200" lvl="1" indent="0">
              <a:buNone/>
            </a:pPr>
            <a:endParaRPr lang="en-US" dirty="0" smtClean="0"/>
          </a:p>
          <a:p>
            <a:r>
              <a:rPr lang="en-US" b="1" dirty="0" smtClean="0"/>
              <a:t>Beware of oversimplified arguments about low-probability events!</a:t>
            </a:r>
          </a:p>
        </p:txBody>
      </p:sp>
    </p:spTree>
    <p:extLst>
      <p:ext uri="{BB962C8B-B14F-4D97-AF65-F5344CB8AC3E}">
        <p14:creationId xmlns:p14="http://schemas.microsoft.com/office/powerpoint/2010/main" val="35596476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Center</a:t>
            </a:r>
            <a:endParaRPr lang="en-US" dirty="0"/>
          </a:p>
        </p:txBody>
      </p:sp>
      <p:sp>
        <p:nvSpPr>
          <p:cNvPr id="3" name="Content Placeholder 2"/>
          <p:cNvSpPr>
            <a:spLocks noGrp="1"/>
          </p:cNvSpPr>
          <p:nvPr>
            <p:ph idx="1"/>
          </p:nvPr>
        </p:nvSpPr>
        <p:spPr>
          <a:xfrm>
            <a:off x="838200" y="1414916"/>
            <a:ext cx="10515600" cy="4351338"/>
          </a:xfrm>
        </p:spPr>
        <p:txBody>
          <a:bodyPr/>
          <a:lstStyle/>
          <a:p>
            <a:r>
              <a:rPr lang="en-US" dirty="0" smtClean="0"/>
              <a:t>Ideas for constructing large scale infrastructures using AWS:</a:t>
            </a:r>
            <a:endParaRPr lang="en-US" dirty="0"/>
          </a:p>
        </p:txBody>
      </p:sp>
      <p:sp>
        <p:nvSpPr>
          <p:cNvPr id="4" name="Rectangle 3"/>
          <p:cNvSpPr/>
          <p:nvPr/>
        </p:nvSpPr>
        <p:spPr>
          <a:xfrm>
            <a:off x="1103569" y="1909022"/>
            <a:ext cx="4918847" cy="461665"/>
          </a:xfrm>
          <a:prstGeom prst="rect">
            <a:avLst/>
          </a:prstGeom>
        </p:spPr>
        <p:txBody>
          <a:bodyPr wrap="none">
            <a:spAutoFit/>
          </a:bodyPr>
          <a:lstStyle/>
          <a:p>
            <a:r>
              <a:rPr lang="en-US" sz="2400" dirty="0"/>
              <a:t>http://aws.amazon.com/architecture/</a:t>
            </a:r>
          </a:p>
        </p:txBody>
      </p:sp>
      <p:pic>
        <p:nvPicPr>
          <p:cNvPr id="5" name="Picture 4"/>
          <p:cNvPicPr>
            <a:picLocks noChangeAspect="1"/>
          </p:cNvPicPr>
          <p:nvPr/>
        </p:nvPicPr>
        <p:blipFill>
          <a:blip r:embed="rId2"/>
          <a:stretch>
            <a:fillRect/>
          </a:stretch>
        </p:blipFill>
        <p:spPr>
          <a:xfrm>
            <a:off x="2674371" y="2589021"/>
            <a:ext cx="6843258" cy="3793483"/>
          </a:xfrm>
          <a:prstGeom prst="rect">
            <a:avLst/>
          </a:prstGeom>
        </p:spPr>
      </p:pic>
    </p:spTree>
    <p:extLst>
      <p:ext uri="{BB962C8B-B14F-4D97-AF65-F5344CB8AC3E}">
        <p14:creationId xmlns:p14="http://schemas.microsoft.com/office/powerpoint/2010/main" val="1507077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Setup</a:t>
            </a:r>
            <a:endParaRPr lang="en-US" dirty="0"/>
          </a:p>
        </p:txBody>
      </p:sp>
      <p:sp>
        <p:nvSpPr>
          <p:cNvPr id="3" name="Content Placeholder 2"/>
          <p:cNvSpPr>
            <a:spLocks noGrp="1"/>
          </p:cNvSpPr>
          <p:nvPr>
            <p:ph idx="1"/>
          </p:nvPr>
        </p:nvSpPr>
        <p:spPr>
          <a:xfrm>
            <a:off x="838200" y="1475666"/>
            <a:ext cx="10515600" cy="4868686"/>
          </a:xfrm>
        </p:spPr>
        <p:txBody>
          <a:bodyPr>
            <a:normAutofit/>
          </a:bodyPr>
          <a:lstStyle/>
          <a:p>
            <a:r>
              <a:rPr lang="en-US" dirty="0" smtClean="0"/>
              <a:t>Go to your profile menu (your name) in the upper right hand corner, select “Security Credentials” and “Continue to Security Credentials”</a:t>
            </a:r>
          </a:p>
          <a:p>
            <a:r>
              <a:rPr lang="en-US" dirty="0" smtClean="0"/>
              <a:t>Select “Access Keys”</a:t>
            </a:r>
          </a:p>
          <a:p>
            <a:r>
              <a:rPr lang="en-US" dirty="0" smtClean="0"/>
              <a:t>Select “New Access Key” and save the generated keys somewhere.</a:t>
            </a:r>
          </a:p>
          <a:p>
            <a:r>
              <a:rPr lang="en-US" dirty="0" smtClean="0"/>
              <a:t>Edit ~/.</a:t>
            </a:r>
            <a:r>
              <a:rPr lang="en-US" dirty="0" err="1" smtClean="0"/>
              <a:t>aws</a:t>
            </a:r>
            <a:r>
              <a:rPr lang="en-US" dirty="0" smtClean="0"/>
              <a:t>/</a:t>
            </a:r>
            <a:r>
              <a:rPr lang="en-US" dirty="0" err="1" smtClean="0"/>
              <a:t>config</a:t>
            </a:r>
            <a:r>
              <a:rPr lang="en-US" dirty="0" smtClean="0"/>
              <a:t> and set it up like this:</a:t>
            </a:r>
          </a:p>
          <a:p>
            <a:endParaRPr lang="en-US" dirty="0"/>
          </a:p>
          <a:p>
            <a:endParaRPr lang="en-US" dirty="0" smtClean="0"/>
          </a:p>
          <a:p>
            <a:pPr marL="0" indent="0">
              <a:buNone/>
            </a:pPr>
            <a:endParaRPr lang="en-US" dirty="0"/>
          </a:p>
          <a:p>
            <a:r>
              <a:rPr lang="en-US" dirty="0" smtClean="0"/>
              <a:t>Now test it:      </a:t>
            </a:r>
            <a:r>
              <a:rPr lang="en-US" b="1" dirty="0" err="1" smtClean="0"/>
              <a:t>aws</a:t>
            </a:r>
            <a:r>
              <a:rPr lang="en-US" b="1" dirty="0" smtClean="0"/>
              <a:t> ec2-describe-instances</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endParaRPr lang="en-US" dirty="0" smtClean="0"/>
          </a:p>
        </p:txBody>
      </p:sp>
      <p:sp>
        <p:nvSpPr>
          <p:cNvPr id="4" name="TextBox 3"/>
          <p:cNvSpPr txBox="1"/>
          <p:nvPr/>
        </p:nvSpPr>
        <p:spPr>
          <a:xfrm>
            <a:off x="6491113" y="4120440"/>
            <a:ext cx="4253024" cy="1200329"/>
          </a:xfrm>
          <a:prstGeom prst="rect">
            <a:avLst/>
          </a:prstGeom>
          <a:noFill/>
          <a:ln w="12700">
            <a:solidFill>
              <a:schemeClr val="tx1"/>
            </a:solidFill>
          </a:ln>
        </p:spPr>
        <p:txBody>
          <a:bodyPr wrap="none" rtlCol="0">
            <a:spAutoFit/>
          </a:bodyPr>
          <a:lstStyle/>
          <a:p>
            <a:r>
              <a:rPr lang="en-US" b="1" dirty="0" smtClean="0"/>
              <a:t>Note the syntax here is different from how</a:t>
            </a:r>
            <a:br>
              <a:rPr lang="en-US" b="1" dirty="0" smtClean="0"/>
            </a:br>
            <a:r>
              <a:rPr lang="en-US" b="1" dirty="0" smtClean="0"/>
              <a:t>it was given in the web console!</a:t>
            </a:r>
          </a:p>
          <a:p>
            <a:r>
              <a:rPr lang="en-US" dirty="0" err="1" smtClean="0"/>
              <a:t>AWSAccessKey</a:t>
            </a:r>
            <a:r>
              <a:rPr lang="en-US" dirty="0" smtClean="0"/>
              <a:t>=XXXXXX</a:t>
            </a:r>
          </a:p>
          <a:p>
            <a:r>
              <a:rPr lang="en-US" dirty="0" err="1" smtClean="0"/>
              <a:t>AWSSecretAccessKey</a:t>
            </a:r>
            <a:r>
              <a:rPr lang="en-US" dirty="0" smtClean="0"/>
              <a:t>=YYYYYYYYY</a:t>
            </a:r>
            <a:endParaRPr lang="en-US" dirty="0"/>
          </a:p>
        </p:txBody>
      </p:sp>
      <p:sp>
        <p:nvSpPr>
          <p:cNvPr id="5" name="TextBox 4"/>
          <p:cNvSpPr txBox="1"/>
          <p:nvPr/>
        </p:nvSpPr>
        <p:spPr>
          <a:xfrm>
            <a:off x="1219200" y="3973686"/>
            <a:ext cx="3947747" cy="1477328"/>
          </a:xfrm>
          <a:prstGeom prst="rect">
            <a:avLst/>
          </a:prstGeom>
          <a:solidFill>
            <a:schemeClr val="accent3">
              <a:lumMod val="40000"/>
              <a:lumOff val="60000"/>
            </a:schemeClr>
          </a:solidFill>
          <a:ln w="12700">
            <a:solidFill>
              <a:schemeClr val="tx1"/>
            </a:solidFill>
          </a:ln>
        </p:spPr>
        <p:txBody>
          <a:bodyPr wrap="none" rtlCol="0">
            <a:spAutoFit/>
          </a:bodyPr>
          <a:lstStyle/>
          <a:p>
            <a:r>
              <a:rPr lang="en-US" dirty="0"/>
              <a:t>[default]</a:t>
            </a:r>
          </a:p>
          <a:p>
            <a:r>
              <a:rPr lang="en-US" dirty="0"/>
              <a:t>output = </a:t>
            </a:r>
            <a:r>
              <a:rPr lang="en-US" dirty="0" err="1" smtClean="0"/>
              <a:t>json</a:t>
            </a:r>
            <a:endParaRPr lang="en-US" dirty="0"/>
          </a:p>
          <a:p>
            <a:r>
              <a:rPr lang="en-US" dirty="0"/>
              <a:t>region = </a:t>
            </a:r>
            <a:r>
              <a:rPr lang="en-US" dirty="0" smtClean="0"/>
              <a:t>us-west-2</a:t>
            </a:r>
            <a:endParaRPr lang="en-US" dirty="0"/>
          </a:p>
          <a:p>
            <a:r>
              <a:rPr lang="en-US" dirty="0" err="1"/>
              <a:t>aws_access_key</a:t>
            </a:r>
            <a:r>
              <a:rPr lang="en-US" dirty="0"/>
              <a:t> = XXXXXX</a:t>
            </a:r>
          </a:p>
          <a:p>
            <a:r>
              <a:rPr lang="en-US" dirty="0" err="1"/>
              <a:t>aws_secret_access_key</a:t>
            </a:r>
            <a:r>
              <a:rPr lang="en-US" dirty="0"/>
              <a:t> = </a:t>
            </a:r>
            <a:r>
              <a:rPr lang="en-US" dirty="0" smtClean="0"/>
              <a:t>YYYYYYYYYYYY</a:t>
            </a:r>
            <a:endParaRPr lang="en-US" dirty="0"/>
          </a:p>
        </p:txBody>
      </p:sp>
      <p:sp>
        <p:nvSpPr>
          <p:cNvPr id="6" name="Right Arrow 5"/>
          <p:cNvSpPr/>
          <p:nvPr/>
        </p:nvSpPr>
        <p:spPr>
          <a:xfrm rot="10800000">
            <a:off x="5429956" y="4447819"/>
            <a:ext cx="703905" cy="530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945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Several Historical Trends</a:t>
            </a:r>
            <a:endParaRPr lang="en-US" dirty="0"/>
          </a:p>
        </p:txBody>
      </p:sp>
      <p:sp>
        <p:nvSpPr>
          <p:cNvPr id="3" name="Content Placeholder 2"/>
          <p:cNvSpPr>
            <a:spLocks noGrp="1"/>
          </p:cNvSpPr>
          <p:nvPr>
            <p:ph idx="1"/>
          </p:nvPr>
        </p:nvSpPr>
        <p:spPr>
          <a:xfrm>
            <a:off x="838200" y="1622422"/>
            <a:ext cx="10515600" cy="5060600"/>
          </a:xfrm>
        </p:spPr>
        <p:txBody>
          <a:bodyPr>
            <a:normAutofit fontScale="92500" lnSpcReduction="20000"/>
          </a:bodyPr>
          <a:lstStyle/>
          <a:p>
            <a:r>
              <a:rPr lang="en-US" dirty="0" smtClean="0"/>
              <a:t>Shared Utility Computing</a:t>
            </a:r>
          </a:p>
          <a:p>
            <a:pPr lvl="1"/>
            <a:r>
              <a:rPr lang="en-US" dirty="0" smtClean="0"/>
              <a:t>1960s – MULTICS – Concept of a Shared Computing Utility</a:t>
            </a:r>
          </a:p>
          <a:p>
            <a:pPr lvl="1"/>
            <a:r>
              <a:rPr lang="en-US" dirty="0" smtClean="0"/>
              <a:t>1970s – IBM Mainframes – rent by the CPU-hour.  (Fast/slow switch.)</a:t>
            </a:r>
          </a:p>
          <a:p>
            <a:r>
              <a:rPr lang="en-US" dirty="0" smtClean="0"/>
              <a:t>Data Center Co-location</a:t>
            </a:r>
          </a:p>
          <a:p>
            <a:pPr lvl="1"/>
            <a:r>
              <a:rPr lang="en-US" dirty="0" smtClean="0"/>
              <a:t>1990s-2000s – Rent machines for months/years, keep them close to the network access point and pay a flat rate.  Avoid running your own building with utilities!</a:t>
            </a:r>
          </a:p>
          <a:p>
            <a:r>
              <a:rPr lang="en-US" dirty="0" smtClean="0"/>
              <a:t>Pay as You Go</a:t>
            </a:r>
          </a:p>
          <a:p>
            <a:pPr lvl="1"/>
            <a:r>
              <a:rPr lang="en-US" dirty="0" smtClean="0"/>
              <a:t>Early 2000s - Submit jobs to a remote service provider where they run on the raw hardware.  Sun Cloud ($1/CPU-hour, Solaris +SGE)  IBM Deep Capacity Computing on Demand (50 cents/hour)</a:t>
            </a:r>
          </a:p>
          <a:p>
            <a:r>
              <a:rPr lang="en-US" dirty="0" smtClean="0"/>
              <a:t>Virtualization</a:t>
            </a:r>
          </a:p>
          <a:p>
            <a:pPr lvl="1"/>
            <a:r>
              <a:rPr lang="en-US" dirty="0" smtClean="0"/>
              <a:t>1960s – OS-VM, VM-360 – Used to split mainframes into logical partitions.</a:t>
            </a:r>
          </a:p>
          <a:p>
            <a:pPr lvl="1"/>
            <a:r>
              <a:rPr lang="en-US" dirty="0" smtClean="0"/>
              <a:t>1998 – VMWare – First practical implementation on X86, but at significant performance hit.</a:t>
            </a:r>
          </a:p>
          <a:p>
            <a:pPr lvl="1"/>
            <a:r>
              <a:rPr lang="en-US" dirty="0" smtClean="0"/>
              <a:t>2003 – </a:t>
            </a:r>
            <a:r>
              <a:rPr lang="en-US" dirty="0" err="1" smtClean="0"/>
              <a:t>Xen</a:t>
            </a:r>
            <a:r>
              <a:rPr lang="en-US" dirty="0" smtClean="0"/>
              <a:t> </a:t>
            </a:r>
            <a:r>
              <a:rPr lang="en-US" dirty="0" err="1" smtClean="0"/>
              <a:t>paravirtualization</a:t>
            </a:r>
            <a:r>
              <a:rPr lang="en-US" dirty="0"/>
              <a:t> </a:t>
            </a:r>
            <a:r>
              <a:rPr lang="en-US" dirty="0" smtClean="0"/>
              <a:t>provides much </a:t>
            </a:r>
            <a:r>
              <a:rPr lang="en-US" dirty="0" err="1" smtClean="0"/>
              <a:t>perf</a:t>
            </a:r>
            <a:r>
              <a:rPr lang="en-US" dirty="0" smtClean="0"/>
              <a:t>, but kernel must assist.</a:t>
            </a:r>
          </a:p>
          <a:p>
            <a:pPr lvl="1"/>
            <a:r>
              <a:rPr lang="en-US" dirty="0" smtClean="0"/>
              <a:t>Late 2000s – Intel and AMD add hardware support for virtualization.</a:t>
            </a:r>
          </a:p>
          <a:p>
            <a:endParaRPr lang="en-US" dirty="0" smtClean="0"/>
          </a:p>
          <a:p>
            <a:endParaRPr lang="en-US" dirty="0"/>
          </a:p>
        </p:txBody>
      </p:sp>
    </p:spTree>
    <p:extLst>
      <p:ext uri="{BB962C8B-B14F-4D97-AF65-F5344CB8AC3E}">
        <p14:creationId xmlns:p14="http://schemas.microsoft.com/office/powerpoint/2010/main" val="1967940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Command Line Examples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aws</a:t>
            </a:r>
            <a:r>
              <a:rPr lang="en-US" dirty="0" smtClean="0"/>
              <a:t>     s3	</a:t>
            </a:r>
            <a:r>
              <a:rPr lang="en-US" dirty="0" err="1" smtClean="0"/>
              <a:t>mb</a:t>
            </a:r>
            <a:r>
              <a:rPr lang="en-US" dirty="0" smtClean="0"/>
              <a:t> 	s3://bucket</a:t>
            </a:r>
          </a:p>
          <a:p>
            <a:pPr marL="0" indent="0">
              <a:buNone/>
            </a:pPr>
            <a:r>
              <a:rPr lang="en-US" dirty="0" smtClean="0"/>
              <a:t>. . .</a:t>
            </a:r>
            <a:r>
              <a:rPr lang="en-US" dirty="0"/>
              <a:t>	</a:t>
            </a:r>
            <a:r>
              <a:rPr lang="en-US" dirty="0" smtClean="0"/>
              <a:t> 	</a:t>
            </a:r>
            <a:r>
              <a:rPr lang="en-US" dirty="0" err="1" smtClean="0"/>
              <a:t>cp</a:t>
            </a:r>
            <a:r>
              <a:rPr lang="en-US" dirty="0" smtClean="0"/>
              <a:t>  	</a:t>
            </a:r>
            <a:r>
              <a:rPr lang="en-US" dirty="0" err="1" smtClean="0"/>
              <a:t>localfile</a:t>
            </a:r>
            <a:r>
              <a:rPr lang="en-US" dirty="0" smtClean="0"/>
              <a:t>   s3</a:t>
            </a:r>
            <a:r>
              <a:rPr lang="en-US" dirty="0"/>
              <a:t>://</a:t>
            </a:r>
            <a:r>
              <a:rPr lang="en-US" dirty="0" smtClean="0"/>
              <a:t>bucket/key</a:t>
            </a:r>
          </a:p>
          <a:p>
            <a:pPr marL="0" indent="0">
              <a:buNone/>
            </a:pPr>
            <a:r>
              <a:rPr lang="en-US" dirty="0" smtClean="0"/>
              <a:t>              	mv 	s3://bucket/key    s3://bucket/newname</a:t>
            </a:r>
          </a:p>
          <a:p>
            <a:pPr marL="0" indent="0">
              <a:buNone/>
            </a:pPr>
            <a:r>
              <a:rPr lang="en-US" dirty="0" smtClean="0"/>
              <a:t>		</a:t>
            </a:r>
            <a:r>
              <a:rPr lang="en-US" dirty="0" err="1" smtClean="0"/>
              <a:t>ls</a:t>
            </a:r>
            <a:r>
              <a:rPr lang="en-US" dirty="0" smtClean="0"/>
              <a:t> 	s3://bucket</a:t>
            </a:r>
          </a:p>
          <a:p>
            <a:pPr marL="0" indent="0">
              <a:buNone/>
            </a:pPr>
            <a:r>
              <a:rPr lang="en-US" dirty="0" smtClean="0"/>
              <a:t>		</a:t>
            </a:r>
            <a:r>
              <a:rPr lang="en-US" dirty="0" err="1" smtClean="0"/>
              <a:t>rm</a:t>
            </a:r>
            <a:r>
              <a:rPr lang="en-US" dirty="0" smtClean="0"/>
              <a:t> 	s3://bucket/key</a:t>
            </a:r>
          </a:p>
          <a:p>
            <a:pPr marL="0" indent="0">
              <a:buNone/>
            </a:pPr>
            <a:r>
              <a:rPr lang="en-US" dirty="0"/>
              <a:t>	</a:t>
            </a:r>
            <a:r>
              <a:rPr lang="en-US" dirty="0" smtClean="0"/>
              <a:t>	</a:t>
            </a:r>
            <a:r>
              <a:rPr lang="en-US" dirty="0" err="1" smtClean="0"/>
              <a:t>rb</a:t>
            </a:r>
            <a:r>
              <a:rPr lang="en-US" dirty="0" smtClean="0"/>
              <a:t> 	s3://bucket</a:t>
            </a:r>
          </a:p>
          <a:p>
            <a:pPr marL="0" indent="0">
              <a:buNone/>
            </a:pPr>
            <a:endParaRPr lang="en-US" dirty="0"/>
          </a:p>
          <a:p>
            <a:pPr marL="0" indent="0">
              <a:buNone/>
            </a:pPr>
            <a:r>
              <a:rPr lang="en-US" dirty="0" err="1" smtClean="0"/>
              <a:t>aws</a:t>
            </a:r>
            <a:r>
              <a:rPr lang="en-US" dirty="0" smtClean="0"/>
              <a:t>	s3	help</a:t>
            </a:r>
          </a:p>
          <a:p>
            <a:pPr marL="0" indent="0">
              <a:buNone/>
            </a:pPr>
            <a:r>
              <a:rPr lang="en-US" dirty="0" err="1"/>
              <a:t>aws</a:t>
            </a:r>
            <a:r>
              <a:rPr lang="en-US" dirty="0"/>
              <a:t>	s3	</a:t>
            </a:r>
            <a:r>
              <a:rPr lang="en-US" dirty="0" err="1" smtClean="0"/>
              <a:t>ls</a:t>
            </a:r>
            <a:r>
              <a:rPr lang="en-US" dirty="0" smtClean="0"/>
              <a:t> help</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17784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Command Line Examples</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aws</a:t>
            </a:r>
            <a:r>
              <a:rPr lang="en-US" dirty="0" smtClean="0"/>
              <a:t>     ec2	describe-instances</a:t>
            </a:r>
          </a:p>
          <a:p>
            <a:pPr marL="0" indent="0">
              <a:buNone/>
            </a:pPr>
            <a:r>
              <a:rPr lang="en-US" dirty="0" smtClean="0"/>
              <a:t>		run-instances --image-id </a:t>
            </a:r>
            <a:r>
              <a:rPr lang="en-US" dirty="0" err="1" smtClean="0"/>
              <a:t>ami-xxxxx</a:t>
            </a:r>
            <a:r>
              <a:rPr lang="en-US" dirty="0" smtClean="0"/>
              <a:t> -- count 1</a:t>
            </a:r>
          </a:p>
          <a:p>
            <a:pPr marL="0" indent="0">
              <a:buNone/>
            </a:pPr>
            <a:r>
              <a:rPr lang="en-US" dirty="0"/>
              <a:t> </a:t>
            </a:r>
            <a:r>
              <a:rPr lang="en-US" dirty="0" smtClean="0"/>
              <a:t>                                               --instance-type t1.micro --key-name </a:t>
            </a:r>
            <a:r>
              <a:rPr lang="en-US" dirty="0" err="1" smtClean="0"/>
              <a:t>keyfile</a:t>
            </a:r>
            <a:endParaRPr lang="en-US" dirty="0" smtClean="0"/>
          </a:p>
          <a:p>
            <a:pPr marL="0" indent="0">
              <a:buNone/>
            </a:pPr>
            <a:r>
              <a:rPr lang="en-US" dirty="0" smtClean="0"/>
              <a:t>		stop-instances --instance-id </a:t>
            </a:r>
            <a:r>
              <a:rPr lang="en-US" dirty="0" err="1" smtClean="0"/>
              <a:t>i-xxxxxx</a:t>
            </a:r>
            <a:endParaRPr lang="en-US" dirty="0" smtClean="0"/>
          </a:p>
          <a:p>
            <a:pPr marL="0" indent="0">
              <a:buNone/>
            </a:pPr>
            <a:endParaRPr lang="en-US" dirty="0"/>
          </a:p>
          <a:p>
            <a:pPr marL="0" indent="0">
              <a:buNone/>
            </a:pPr>
            <a:r>
              <a:rPr lang="en-US" dirty="0" err="1"/>
              <a:t>aws</a:t>
            </a:r>
            <a:r>
              <a:rPr lang="en-US" dirty="0"/>
              <a:t>	ec2	help</a:t>
            </a:r>
          </a:p>
          <a:p>
            <a:pPr marL="0" indent="0">
              <a:buNone/>
            </a:pPr>
            <a:r>
              <a:rPr lang="en-US" dirty="0" err="1"/>
              <a:t>aws</a:t>
            </a:r>
            <a:r>
              <a:rPr lang="en-US" dirty="0"/>
              <a:t>	ec2	</a:t>
            </a:r>
            <a:r>
              <a:rPr lang="en-US" dirty="0" smtClean="0"/>
              <a:t>start-instances help</a:t>
            </a:r>
            <a:endParaRPr lang="en-US" dirty="0"/>
          </a:p>
          <a:p>
            <a:pPr marL="0" indent="0">
              <a:buNone/>
            </a:pPr>
            <a:endParaRPr lang="en-US" dirty="0"/>
          </a:p>
        </p:txBody>
      </p:sp>
    </p:spTree>
    <p:extLst>
      <p:ext uri="{BB962C8B-B14F-4D97-AF65-F5344CB8AC3E}">
        <p14:creationId xmlns:p14="http://schemas.microsoft.com/office/powerpoint/2010/main" val="3698150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Warmup: Get Started with Amazon</a:t>
            </a:r>
            <a:endParaRPr lang="en-US" dirty="0"/>
          </a:p>
        </p:txBody>
      </p:sp>
      <p:sp>
        <p:nvSpPr>
          <p:cNvPr id="3" name="Content Placeholder 2"/>
          <p:cNvSpPr>
            <a:spLocks noGrp="1"/>
          </p:cNvSpPr>
          <p:nvPr>
            <p:ph idx="1"/>
          </p:nvPr>
        </p:nvSpPr>
        <p:spPr/>
        <p:txBody>
          <a:bodyPr>
            <a:normAutofit lnSpcReduction="10000"/>
          </a:bodyPr>
          <a:lstStyle/>
          <a:p>
            <a:r>
              <a:rPr lang="en-US" dirty="0" smtClean="0"/>
              <a:t>Skim through the AWS documentation.</a:t>
            </a:r>
          </a:p>
          <a:p>
            <a:r>
              <a:rPr lang="en-US" dirty="0" smtClean="0"/>
              <a:t>Sign up for AWS at </a:t>
            </a:r>
            <a:r>
              <a:rPr lang="en-US" dirty="0" smtClean="0">
                <a:hlinkClick r:id="rId2"/>
              </a:rPr>
              <a:t>http://aws.amazon.com</a:t>
            </a:r>
            <a:endParaRPr lang="en-US" dirty="0" smtClean="0"/>
          </a:p>
          <a:p>
            <a:r>
              <a:rPr lang="en-US" dirty="0" smtClean="0"/>
              <a:t>(Skip the IAM management for now)</a:t>
            </a:r>
          </a:p>
          <a:p>
            <a:r>
              <a:rPr lang="en-US" dirty="0"/>
              <a:t>Apply the service credit you received by email.</a:t>
            </a:r>
          </a:p>
          <a:p>
            <a:r>
              <a:rPr lang="en-US" dirty="0" smtClean="0"/>
              <a:t>Create and download a Key-Pair, save it in your home directory.</a:t>
            </a:r>
          </a:p>
          <a:p>
            <a:r>
              <a:rPr lang="en-US" dirty="0" smtClean="0"/>
              <a:t>Create a VM via the AWS Console</a:t>
            </a:r>
          </a:p>
          <a:p>
            <a:r>
              <a:rPr lang="en-US" dirty="0" smtClean="0"/>
              <a:t>Connect to your newly-created VM like this:</a:t>
            </a:r>
          </a:p>
          <a:p>
            <a:pPr lvl="1"/>
            <a:r>
              <a:rPr lang="en-US" dirty="0" err="1" smtClean="0"/>
              <a:t>ssh</a:t>
            </a:r>
            <a:r>
              <a:rPr lang="en-US" dirty="0" smtClean="0"/>
              <a:t> -</a:t>
            </a:r>
            <a:r>
              <a:rPr lang="en-US" dirty="0" err="1" smtClean="0"/>
              <a:t>i</a:t>
            </a:r>
            <a:r>
              <a:rPr lang="en-US" dirty="0" smtClean="0"/>
              <a:t> my-</a:t>
            </a:r>
            <a:r>
              <a:rPr lang="en-US" dirty="0" err="1" smtClean="0"/>
              <a:t>aws</a:t>
            </a:r>
            <a:r>
              <a:rPr lang="en-US" dirty="0" smtClean="0"/>
              <a:t>-</a:t>
            </a:r>
            <a:r>
              <a:rPr lang="en-US" dirty="0" err="1" smtClean="0"/>
              <a:t>keypair.pem</a:t>
            </a:r>
            <a:r>
              <a:rPr lang="en-US" dirty="0" smtClean="0"/>
              <a:t> ec2-user@ip-address-of-vm</a:t>
            </a:r>
          </a:p>
          <a:p>
            <a:r>
              <a:rPr lang="en-US" dirty="0" smtClean="0"/>
              <a:t>Create a bucket in S3 and upload/download some files.</a:t>
            </a:r>
          </a:p>
        </p:txBody>
      </p:sp>
    </p:spTree>
    <p:extLst>
      <p:ext uri="{BB962C8B-B14F-4D97-AF65-F5344CB8AC3E}">
        <p14:creationId xmlns:p14="http://schemas.microsoft.com/office/powerpoint/2010/main" val="1928613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771"/>
            <a:ext cx="10515600" cy="1325563"/>
          </a:xfrm>
        </p:spPr>
        <p:txBody>
          <a:bodyPr>
            <a:normAutofit fontScale="90000"/>
          </a:bodyPr>
          <a:lstStyle/>
          <a:p>
            <a:r>
              <a:rPr lang="en-US" dirty="0" smtClean="0"/>
              <a:t>Demo Time</a:t>
            </a:r>
            <a:br>
              <a:rPr lang="en-US" dirty="0" smtClean="0"/>
            </a:br>
            <a:r>
              <a:rPr lang="en-US" dirty="0" smtClean="0">
                <a:hlinkClick r:id="rId2"/>
              </a:rPr>
              <a:t>http://aws.amazon.com</a:t>
            </a:r>
            <a:r>
              <a:rPr lang="en-US" dirty="0" smtClean="0"/>
              <a:t/>
            </a:r>
            <a:br>
              <a:rPr lang="en-US" dirty="0" smtClean="0"/>
            </a:br>
            <a:endParaRPr lang="en-US" dirty="0"/>
          </a:p>
        </p:txBody>
      </p:sp>
    </p:spTree>
    <p:extLst>
      <p:ext uri="{BB962C8B-B14F-4D97-AF65-F5344CB8AC3E}">
        <p14:creationId xmlns:p14="http://schemas.microsoft.com/office/powerpoint/2010/main" val="2142985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Allows for the Scale of Abstraction to Increase Over Time</a:t>
            </a:r>
            <a:endParaRPr lang="en-US" dirty="0"/>
          </a:p>
        </p:txBody>
      </p:sp>
      <p:sp>
        <p:nvSpPr>
          <p:cNvPr id="3" name="Content Placeholder 2"/>
          <p:cNvSpPr>
            <a:spLocks noGrp="1"/>
          </p:cNvSpPr>
          <p:nvPr>
            <p:ph idx="1"/>
          </p:nvPr>
        </p:nvSpPr>
        <p:spPr/>
        <p:txBody>
          <a:bodyPr>
            <a:normAutofit lnSpcReduction="10000"/>
          </a:bodyPr>
          <a:lstStyle/>
          <a:p>
            <a:r>
              <a:rPr lang="en-US" dirty="0" smtClean="0"/>
              <a:t>Run one process within certain resource limits.</a:t>
            </a:r>
          </a:p>
          <a:p>
            <a:pPr marL="457200" lvl="1" indent="0">
              <a:buNone/>
            </a:pPr>
            <a:r>
              <a:rPr lang="en-US" dirty="0" smtClean="0"/>
              <a:t>Op Sys has </a:t>
            </a:r>
            <a:r>
              <a:rPr lang="en-US" dirty="0"/>
              <a:t>v</a:t>
            </a:r>
            <a:r>
              <a:rPr lang="en-US" dirty="0" smtClean="0"/>
              <a:t>irtual memory, virtual CPU,  and virtual storage (file system).</a:t>
            </a:r>
          </a:p>
          <a:p>
            <a:r>
              <a:rPr lang="en-US" dirty="0" smtClean="0"/>
              <a:t>Run multiple processes within certain resource limits.</a:t>
            </a:r>
          </a:p>
          <a:p>
            <a:pPr marL="457200" lvl="1" indent="0">
              <a:buNone/>
            </a:pPr>
            <a:r>
              <a:rPr lang="en-US" dirty="0" smtClean="0"/>
              <a:t>Resource containers (Solaris), virtual servers (Linux), virtual images (</a:t>
            </a:r>
            <a:r>
              <a:rPr lang="en-US" dirty="0" err="1" smtClean="0"/>
              <a:t>Docker</a:t>
            </a:r>
            <a:r>
              <a:rPr lang="en-US" dirty="0" smtClean="0"/>
              <a:t>)</a:t>
            </a:r>
          </a:p>
          <a:p>
            <a:r>
              <a:rPr lang="en-US" dirty="0" smtClean="0"/>
              <a:t>Run  an entire operating system within certain limits.</a:t>
            </a:r>
          </a:p>
          <a:p>
            <a:pPr marL="457200" lvl="1" indent="0">
              <a:buNone/>
            </a:pPr>
            <a:r>
              <a:rPr lang="en-US" dirty="0" smtClean="0"/>
              <a:t>Virtual machine technology: VMWare, </a:t>
            </a:r>
            <a:r>
              <a:rPr lang="en-US" dirty="0" err="1" smtClean="0"/>
              <a:t>Xen</a:t>
            </a:r>
            <a:r>
              <a:rPr lang="en-US" dirty="0" smtClean="0"/>
              <a:t>, KVM, etc.</a:t>
            </a:r>
          </a:p>
          <a:p>
            <a:r>
              <a:rPr lang="en-US" dirty="0" smtClean="0"/>
              <a:t>Run a set of virtual machines connected via a private network.</a:t>
            </a:r>
          </a:p>
          <a:p>
            <a:pPr marL="457200" lvl="1" indent="0">
              <a:buNone/>
            </a:pPr>
            <a:r>
              <a:rPr lang="en-US" dirty="0" smtClean="0"/>
              <a:t>Virtual networks (SDNs) provision bandwidth between virtual machines.</a:t>
            </a:r>
          </a:p>
          <a:p>
            <a:r>
              <a:rPr lang="en-US" dirty="0" smtClean="0"/>
              <a:t>Run </a:t>
            </a:r>
            <a:r>
              <a:rPr lang="en-US" dirty="0"/>
              <a:t>a private virtual architecture for every customer</a:t>
            </a:r>
            <a:r>
              <a:rPr lang="en-US" dirty="0" smtClean="0"/>
              <a:t>.</a:t>
            </a:r>
          </a:p>
          <a:p>
            <a:pPr marL="457200" lvl="1" indent="0">
              <a:buNone/>
            </a:pPr>
            <a:r>
              <a:rPr lang="en-US" dirty="0" smtClean="0"/>
              <a:t>Automated tools replicate virtual infrastructure as needed.</a:t>
            </a:r>
            <a:endParaRPr lang="en-US" dirty="0"/>
          </a:p>
          <a:p>
            <a:endParaRPr lang="en-US" dirty="0" smtClean="0"/>
          </a:p>
          <a:p>
            <a:endParaRPr lang="en-US" dirty="0"/>
          </a:p>
        </p:txBody>
      </p:sp>
    </p:spTree>
    <p:extLst>
      <p:ext uri="{BB962C8B-B14F-4D97-AF65-F5344CB8AC3E}">
        <p14:creationId xmlns:p14="http://schemas.microsoft.com/office/powerpoint/2010/main" val="274008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AWS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Grew out of Amazon’s need to rapidly provision and configure machines of standard configurations for its own business.</a:t>
            </a:r>
          </a:p>
          <a:p>
            <a:r>
              <a:rPr lang="en-US" dirty="0" smtClean="0"/>
              <a:t>Early 2000s – Both private and shared data centers began using virtualization to perform “server consolidation”</a:t>
            </a:r>
          </a:p>
          <a:p>
            <a:r>
              <a:rPr lang="en-US" dirty="0" smtClean="0"/>
              <a:t>2003 – Internal memo by Chris Pinkham describing an “infrastructure service for the world.”</a:t>
            </a:r>
          </a:p>
          <a:p>
            <a:r>
              <a:rPr lang="en-US" dirty="0" smtClean="0"/>
              <a:t>2006 – S3 first deployed in the spring, EC2 in the fall</a:t>
            </a:r>
          </a:p>
          <a:p>
            <a:r>
              <a:rPr lang="en-US" dirty="0" smtClean="0"/>
              <a:t>2008 – Elastic Block Store available.</a:t>
            </a:r>
          </a:p>
          <a:p>
            <a:r>
              <a:rPr lang="en-US" dirty="0" smtClean="0"/>
              <a:t>2009 – Relational Database Service</a:t>
            </a:r>
          </a:p>
          <a:p>
            <a:r>
              <a:rPr lang="en-US" dirty="0" smtClean="0"/>
              <a:t>2012 – </a:t>
            </a:r>
            <a:r>
              <a:rPr lang="en-US" dirty="0" err="1" smtClean="0"/>
              <a:t>DynamoDB</a:t>
            </a:r>
            <a:endParaRPr lang="en-US" dirty="0" smtClean="0"/>
          </a:p>
          <a:p>
            <a:r>
              <a:rPr lang="en-US" b="1" dirty="0" smtClean="0"/>
              <a:t>Does it turn a profit?</a:t>
            </a:r>
          </a:p>
        </p:txBody>
      </p:sp>
    </p:spTree>
    <p:extLst>
      <p:ext uri="{BB962C8B-B14F-4D97-AF65-F5344CB8AC3E}">
        <p14:creationId xmlns:p14="http://schemas.microsoft.com/office/powerpoint/2010/main" val="465149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8870" y="-41317"/>
            <a:ext cx="9814259" cy="7907343"/>
          </a:xfrm>
          <a:prstGeom prst="rect">
            <a:avLst/>
          </a:prstGeom>
        </p:spPr>
      </p:pic>
    </p:spTree>
    <p:extLst>
      <p:ext uri="{BB962C8B-B14F-4D97-AF65-F5344CB8AC3E}">
        <p14:creationId xmlns:p14="http://schemas.microsoft.com/office/powerpoint/2010/main" val="4210747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Instance = One running virtual machine.</a:t>
            </a:r>
          </a:p>
          <a:p>
            <a:r>
              <a:rPr lang="en-US" dirty="0"/>
              <a:t>Instance Type </a:t>
            </a:r>
            <a:r>
              <a:rPr lang="en-US" dirty="0" smtClean="0"/>
              <a:t>= hardware configuration: cores, memory, disk.</a:t>
            </a:r>
          </a:p>
          <a:p>
            <a:r>
              <a:rPr lang="en-US" dirty="0"/>
              <a:t>Instance Store Volume = Temporary disk associated with instance</a:t>
            </a:r>
            <a:r>
              <a:rPr lang="en-US" dirty="0" smtClean="0"/>
              <a:t>.</a:t>
            </a:r>
          </a:p>
          <a:p>
            <a:r>
              <a:rPr lang="en-US" dirty="0" smtClean="0"/>
              <a:t>Image (AMI) = Stored bits which can be turned into instances.</a:t>
            </a:r>
          </a:p>
          <a:p>
            <a:r>
              <a:rPr lang="en-US" dirty="0" smtClean="0"/>
              <a:t>Key Pair = Credentials used to access VM from command line.</a:t>
            </a:r>
          </a:p>
          <a:p>
            <a:r>
              <a:rPr lang="en-US" dirty="0" smtClean="0"/>
              <a:t>Region = Geographic location, price, laws, network locality.</a:t>
            </a:r>
          </a:p>
          <a:p>
            <a:r>
              <a:rPr lang="en-US" dirty="0" smtClean="0"/>
              <a:t>Availability Zone = Subdivision of region the is fault-independent.</a:t>
            </a:r>
          </a:p>
          <a:p>
            <a:endParaRPr lang="en-US" dirty="0" smtClean="0"/>
          </a:p>
        </p:txBody>
      </p:sp>
    </p:spTree>
    <p:extLst>
      <p:ext uri="{BB962C8B-B14F-4D97-AF65-F5344CB8AC3E}">
        <p14:creationId xmlns:p14="http://schemas.microsoft.com/office/powerpoint/2010/main" val="2627721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3177" y="197947"/>
            <a:ext cx="4619625" cy="3581400"/>
          </a:xfrm>
          <a:prstGeom prst="rect">
            <a:avLst/>
          </a:prstGeom>
        </p:spPr>
      </p:pic>
      <p:pic>
        <p:nvPicPr>
          <p:cNvPr id="5" name="Picture 4"/>
          <p:cNvPicPr>
            <a:picLocks noChangeAspect="1"/>
          </p:cNvPicPr>
          <p:nvPr/>
        </p:nvPicPr>
        <p:blipFill>
          <a:blip r:embed="rId3"/>
          <a:stretch>
            <a:fillRect/>
          </a:stretch>
        </p:blipFill>
        <p:spPr>
          <a:xfrm>
            <a:off x="6600576" y="197947"/>
            <a:ext cx="4495800" cy="4171950"/>
          </a:xfrm>
          <a:prstGeom prst="rect">
            <a:avLst/>
          </a:prstGeom>
        </p:spPr>
      </p:pic>
      <p:pic>
        <p:nvPicPr>
          <p:cNvPr id="6" name="Picture 5"/>
          <p:cNvPicPr>
            <a:picLocks noChangeAspect="1"/>
          </p:cNvPicPr>
          <p:nvPr/>
        </p:nvPicPr>
        <p:blipFill>
          <a:blip r:embed="rId4"/>
          <a:stretch>
            <a:fillRect/>
          </a:stretch>
        </p:blipFill>
        <p:spPr>
          <a:xfrm>
            <a:off x="693177" y="2283922"/>
            <a:ext cx="4657725" cy="4591050"/>
          </a:xfrm>
          <a:prstGeom prst="rect">
            <a:avLst/>
          </a:prstGeom>
        </p:spPr>
      </p:pic>
      <p:pic>
        <p:nvPicPr>
          <p:cNvPr id="7" name="Picture 6"/>
          <p:cNvPicPr>
            <a:picLocks noChangeAspect="1"/>
          </p:cNvPicPr>
          <p:nvPr/>
        </p:nvPicPr>
        <p:blipFill>
          <a:blip r:embed="rId5"/>
          <a:stretch>
            <a:fillRect/>
          </a:stretch>
        </p:blipFill>
        <p:spPr>
          <a:xfrm>
            <a:off x="6610101" y="2790825"/>
            <a:ext cx="4486275" cy="4067175"/>
          </a:xfrm>
          <a:prstGeom prst="rect">
            <a:avLst/>
          </a:prstGeom>
        </p:spPr>
      </p:pic>
    </p:spTree>
    <p:extLst>
      <p:ext uri="{BB962C8B-B14F-4D97-AF65-F5344CB8AC3E}">
        <p14:creationId xmlns:p14="http://schemas.microsoft.com/office/powerpoint/2010/main" val="404903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443"/>
            <a:ext cx="10515600" cy="1325563"/>
          </a:xfrm>
        </p:spPr>
        <p:txBody>
          <a:bodyPr/>
          <a:lstStyle/>
          <a:p>
            <a:r>
              <a:rPr lang="en-US" dirty="0" smtClean="0"/>
              <a:t>EC2 Pricing Model</a:t>
            </a:r>
            <a:endParaRPr lang="en-US" dirty="0"/>
          </a:p>
        </p:txBody>
      </p:sp>
      <p:sp>
        <p:nvSpPr>
          <p:cNvPr id="3" name="Content Placeholder 2"/>
          <p:cNvSpPr>
            <a:spLocks noGrp="1"/>
          </p:cNvSpPr>
          <p:nvPr>
            <p:ph idx="1"/>
          </p:nvPr>
        </p:nvSpPr>
        <p:spPr>
          <a:xfrm>
            <a:off x="814137" y="1410823"/>
            <a:ext cx="10515600" cy="4988073"/>
          </a:xfrm>
        </p:spPr>
        <p:txBody>
          <a:bodyPr>
            <a:normAutofit lnSpcReduction="10000"/>
          </a:bodyPr>
          <a:lstStyle/>
          <a:p>
            <a:r>
              <a:rPr lang="en-US" sz="3200" dirty="0" smtClean="0"/>
              <a:t>Free Usage Tier</a:t>
            </a:r>
          </a:p>
          <a:p>
            <a:r>
              <a:rPr lang="en-US" sz="3200" dirty="0" smtClean="0"/>
              <a:t>On-Demand Instances</a:t>
            </a:r>
          </a:p>
          <a:p>
            <a:pPr lvl="1"/>
            <a:r>
              <a:rPr lang="en-US" sz="2800" dirty="0" smtClean="0"/>
              <a:t>Start and stop instances whenever you like, costs are rounded up to the nearest hour.  (Worst price)</a:t>
            </a:r>
          </a:p>
          <a:p>
            <a:r>
              <a:rPr lang="en-US" sz="3200" dirty="0" smtClean="0"/>
              <a:t>Reserved Instances</a:t>
            </a:r>
          </a:p>
          <a:p>
            <a:pPr lvl="1"/>
            <a:r>
              <a:rPr lang="en-US" sz="2800" dirty="0" smtClean="0"/>
              <a:t>Pay up front for one/three years in advance. (Best price)</a:t>
            </a:r>
          </a:p>
          <a:p>
            <a:pPr lvl="1"/>
            <a:r>
              <a:rPr lang="en-US" sz="2800" dirty="0" smtClean="0"/>
              <a:t>Unused instances can be sold on a secondary market.</a:t>
            </a:r>
          </a:p>
          <a:p>
            <a:r>
              <a:rPr lang="en-US" sz="3200" dirty="0" smtClean="0"/>
              <a:t>Spot Instances</a:t>
            </a:r>
          </a:p>
          <a:p>
            <a:pPr lvl="1"/>
            <a:r>
              <a:rPr lang="en-US" sz="2800" dirty="0" smtClean="0"/>
              <a:t>Specify the price you are willing to pay, and instances get started and stopped without any warning as the marked changes.  (Kind of like Condor!) </a:t>
            </a:r>
          </a:p>
          <a:p>
            <a:pPr lvl="1"/>
            <a:endParaRPr lang="en-US" sz="2800" dirty="0"/>
          </a:p>
        </p:txBody>
      </p:sp>
      <p:sp>
        <p:nvSpPr>
          <p:cNvPr id="4" name="Rectangle 3"/>
          <p:cNvSpPr/>
          <p:nvPr/>
        </p:nvSpPr>
        <p:spPr>
          <a:xfrm>
            <a:off x="2913734" y="5988293"/>
            <a:ext cx="6380401" cy="584775"/>
          </a:xfrm>
          <a:prstGeom prst="rect">
            <a:avLst/>
          </a:prstGeom>
        </p:spPr>
        <p:txBody>
          <a:bodyPr wrap="none">
            <a:spAutoFit/>
          </a:bodyPr>
          <a:lstStyle/>
          <a:p>
            <a:r>
              <a:rPr lang="en-US" sz="3200" dirty="0"/>
              <a:t>http://aws.amazon.com/ec2/pricing/</a:t>
            </a:r>
          </a:p>
        </p:txBody>
      </p:sp>
    </p:spTree>
    <p:extLst>
      <p:ext uri="{BB962C8B-B14F-4D97-AF65-F5344CB8AC3E}">
        <p14:creationId xmlns:p14="http://schemas.microsoft.com/office/powerpoint/2010/main" val="511834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1784</Words>
  <Application>Microsoft Office PowerPoint</Application>
  <PresentationFormat>Widescreen</PresentationFormat>
  <Paragraphs>192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 Unicode MS</vt:lpstr>
      <vt:lpstr>Arial</vt:lpstr>
      <vt:lpstr>Calibri</vt:lpstr>
      <vt:lpstr>Calibri Light</vt:lpstr>
      <vt:lpstr>Courier New</vt:lpstr>
      <vt:lpstr>Office Theme</vt:lpstr>
      <vt:lpstr>Case Study: Amazon AWS</vt:lpstr>
      <vt:lpstr>Caution to the Reader:  Herein are examples of prices consulted in October 2014, to give a sense of the magnitude of costs.  Do your own research before spending your own money!</vt:lpstr>
      <vt:lpstr>Several Historical Trends</vt:lpstr>
      <vt:lpstr>Virtual-* Allows for the Scale of Abstraction to Increase Over Time</vt:lpstr>
      <vt:lpstr>Amazon AWS</vt:lpstr>
      <vt:lpstr>PowerPoint Presentation</vt:lpstr>
      <vt:lpstr>Terminology</vt:lpstr>
      <vt:lpstr>PowerPoint Presentation</vt:lpstr>
      <vt:lpstr>EC2 Pricing Model</vt:lpstr>
      <vt:lpstr>Free Usage Tier</vt:lpstr>
      <vt:lpstr>PowerPoint Presentation</vt:lpstr>
      <vt:lpstr>PowerPoint Presentation</vt:lpstr>
      <vt:lpstr>PowerPoint Presentation</vt:lpstr>
      <vt:lpstr>Surprisingly, you can’t scale up that large.</vt:lpstr>
      <vt:lpstr>Simple Storage Service (S3)</vt:lpstr>
      <vt:lpstr>Easily Integrated into Web Applications</vt:lpstr>
      <vt:lpstr>Bucket Properties</vt:lpstr>
      <vt:lpstr>S3 Weak Consistency Model</vt:lpstr>
      <vt:lpstr>PowerPoint Presentation</vt:lpstr>
      <vt:lpstr>PowerPoint Presentation</vt:lpstr>
      <vt:lpstr>PowerPoint Presentation</vt:lpstr>
      <vt:lpstr>Elastic Block Store</vt:lpstr>
      <vt:lpstr>PowerPoint Presentation</vt:lpstr>
      <vt:lpstr>PowerPoint Presentation</vt:lpstr>
      <vt:lpstr>EBS is approx. 3x more expensive by volume and 10x more expensive by IOPS than S3.  </vt:lpstr>
      <vt:lpstr>Use Glacier for Cold Data</vt:lpstr>
      <vt:lpstr>Durability</vt:lpstr>
      <vt:lpstr>Architecture Center</vt:lpstr>
      <vt:lpstr>Command Line Setup</vt:lpstr>
      <vt:lpstr>S3 Command Line Examples</vt:lpstr>
      <vt:lpstr>EC2 Command Line Examples</vt:lpstr>
      <vt:lpstr>Warmup: Get Started with Amazon</vt:lpstr>
      <vt:lpstr>Demo Time http://aws.amazon.com </vt:lpstr>
    </vt:vector>
  </TitlesOfParts>
  <Company>University of Notre Dame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dthain</dc:creator>
  <cp:lastModifiedBy>dthain</cp:lastModifiedBy>
  <cp:revision>36</cp:revision>
  <dcterms:created xsi:type="dcterms:W3CDTF">2014-10-01T18:29:45Z</dcterms:created>
  <dcterms:modified xsi:type="dcterms:W3CDTF">2014-10-29T13:07:00Z</dcterms:modified>
</cp:coreProperties>
</file>